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9.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20.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39.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40.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59"/>
  </p:notesMasterIdLst>
  <p:sldIdLst>
    <p:sldId id="256" r:id="rId3"/>
    <p:sldId id="475" r:id="rId4"/>
    <p:sldId id="477" r:id="rId5"/>
    <p:sldId id="478" r:id="rId6"/>
    <p:sldId id="476" r:id="rId7"/>
    <p:sldId id="274" r:id="rId8"/>
    <p:sldId id="275" r:id="rId9"/>
    <p:sldId id="458" r:id="rId10"/>
    <p:sldId id="276" r:id="rId11"/>
    <p:sldId id="277" r:id="rId12"/>
    <p:sldId id="278" r:id="rId13"/>
    <p:sldId id="279" r:id="rId14"/>
    <p:sldId id="479" r:id="rId15"/>
    <p:sldId id="280" r:id="rId16"/>
    <p:sldId id="282" r:id="rId17"/>
    <p:sldId id="459" r:id="rId18"/>
    <p:sldId id="281" r:id="rId19"/>
    <p:sldId id="460" r:id="rId20"/>
    <p:sldId id="283" r:id="rId21"/>
    <p:sldId id="484" r:id="rId22"/>
    <p:sldId id="447" r:id="rId23"/>
    <p:sldId id="448" r:id="rId24"/>
    <p:sldId id="449" r:id="rId25"/>
    <p:sldId id="284" r:id="rId26"/>
    <p:sldId id="454" r:id="rId27"/>
    <p:sldId id="480" r:id="rId28"/>
    <p:sldId id="285" r:id="rId29"/>
    <p:sldId id="286" r:id="rId30"/>
    <p:sldId id="481" r:id="rId31"/>
    <p:sldId id="483" r:id="rId32"/>
    <p:sldId id="482" r:id="rId33"/>
    <p:sldId id="287" r:id="rId34"/>
    <p:sldId id="288" r:id="rId35"/>
    <p:sldId id="289" r:id="rId36"/>
    <p:sldId id="290" r:id="rId37"/>
    <p:sldId id="313" r:id="rId38"/>
    <p:sldId id="485" r:id="rId39"/>
    <p:sldId id="491" r:id="rId40"/>
    <p:sldId id="486" r:id="rId41"/>
    <p:sldId id="314" r:id="rId42"/>
    <p:sldId id="456" r:id="rId43"/>
    <p:sldId id="487" r:id="rId44"/>
    <p:sldId id="488" r:id="rId45"/>
    <p:sldId id="489" r:id="rId46"/>
    <p:sldId id="490" r:id="rId47"/>
    <p:sldId id="463" r:id="rId48"/>
    <p:sldId id="316" r:id="rId49"/>
    <p:sldId id="319" r:id="rId50"/>
    <p:sldId id="320" r:id="rId51"/>
    <p:sldId id="318" r:id="rId52"/>
    <p:sldId id="472" r:id="rId53"/>
    <p:sldId id="467" r:id="rId54"/>
    <p:sldId id="473" r:id="rId55"/>
    <p:sldId id="471" r:id="rId56"/>
    <p:sldId id="470" r:id="rId57"/>
    <p:sldId id="311" r:id="rId58"/>
  </p:sldIdLst>
  <p:sldSz cx="9144000" cy="6858000" type="screen4x3"/>
  <p:notesSz cx="7099300" cy="10234613"/>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6" d="100"/>
          <a:sy n="76" d="100"/>
        </p:scale>
        <p:origin x="1230"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smtClean="0">
                <a:latin typeface="Arial" charset="0"/>
                <a:ea typeface="MS PGothic" pitchFamily="34" charset="-128"/>
              </a:defRPr>
            </a:lvl1pPr>
          </a:lstStyle>
          <a:p>
            <a:pPr>
              <a:defRPr/>
            </a:pPr>
            <a:endParaRPr lang="en-AU"/>
          </a:p>
        </p:txBody>
      </p:sp>
      <p:sp>
        <p:nvSpPr>
          <p:cNvPr id="378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smtClean="0">
                <a:latin typeface="Arial" charset="0"/>
                <a:ea typeface="MS PGothic" pitchFamily="34" charset="-128"/>
              </a:defRPr>
            </a:lvl1pPr>
          </a:lstStyle>
          <a:p>
            <a:pPr>
              <a:defRPr/>
            </a:pPr>
            <a:endParaRPr lang="en-AU"/>
          </a:p>
        </p:txBody>
      </p:sp>
      <p:sp>
        <p:nvSpPr>
          <p:cNvPr id="9626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78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smtClean="0">
                <a:latin typeface="Arial" charset="0"/>
                <a:ea typeface="MS PGothic" pitchFamily="34" charset="-128"/>
              </a:defRPr>
            </a:lvl1pPr>
          </a:lstStyle>
          <a:p>
            <a:pPr>
              <a:defRPr/>
            </a:pPr>
            <a:endParaRPr lang="en-AU"/>
          </a:p>
        </p:txBody>
      </p:sp>
      <p:sp>
        <p:nvSpPr>
          <p:cNvPr id="378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FCB2464E-A897-4A00-99EE-4EAD1229AEFD}" type="slidenum">
              <a:rPr lang="en-AU"/>
              <a:pPr/>
              <a:t>‹N›</a:t>
            </a:fld>
            <a:endParaRPr lang="en-AU"/>
          </a:p>
        </p:txBody>
      </p:sp>
    </p:spTree>
    <p:extLst>
      <p:ext uri="{BB962C8B-B14F-4D97-AF65-F5344CB8AC3E}">
        <p14:creationId xmlns:p14="http://schemas.microsoft.com/office/powerpoint/2010/main" val="3941537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65E6FC-C361-4289-BA7D-E9403465BC33}" type="slidenum">
              <a:rPr lang="en-AU" sz="1300"/>
              <a:pPr/>
              <a:t>1</a:t>
            </a:fld>
            <a:endParaRPr lang="en-AU" sz="1300"/>
          </a:p>
        </p:txBody>
      </p:sp>
      <p:sp>
        <p:nvSpPr>
          <p:cNvPr id="97283" name="Rectangle 2"/>
          <p:cNvSpPr>
            <a:spLocks noGrp="1" noRot="1" noChangeAspect="1" noChangeArrowheads="1" noTextEdit="1"/>
          </p:cNvSpPr>
          <p:nvPr>
            <p:ph type="sldImg"/>
          </p:nvPr>
        </p:nvSpPr>
        <p:spPr>
          <a:xfrm>
            <a:off x="992188" y="768350"/>
            <a:ext cx="5114925" cy="3836988"/>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1689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832073-A86E-44C9-925C-DC35440D33EA}" type="slidenum">
              <a:rPr lang="en-AU" sz="1300"/>
              <a:pPr/>
              <a:t>12</a:t>
            </a:fld>
            <a:endParaRPr lang="en-AU" sz="1300"/>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222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832073-A86E-44C9-925C-DC35440D33EA}" type="slidenum">
              <a:rPr lang="en-AU" sz="1300"/>
              <a:pPr/>
              <a:t>13</a:t>
            </a:fld>
            <a:endParaRPr lang="en-AU" sz="1300"/>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951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6F0C26-219D-4FD6-9D17-3DCBEFC5B28F}" type="slidenum">
              <a:rPr lang="en-AU" sz="1300"/>
              <a:pPr/>
              <a:t>14</a:t>
            </a:fld>
            <a:endParaRPr lang="en-AU" sz="1300"/>
          </a:p>
        </p:txBody>
      </p:sp>
      <p:sp>
        <p:nvSpPr>
          <p:cNvPr id="107523" name="Rectangle 2"/>
          <p:cNvSpPr>
            <a:spLocks noGrp="1" noRot="1" noChangeAspect="1" noChangeArrowheads="1" noTextEdit="1"/>
          </p:cNvSpPr>
          <p:nvPr>
            <p:ph type="sldImg"/>
          </p:nvPr>
        </p:nvSpPr>
        <p:spPr>
          <a:xfrm>
            <a:off x="992188" y="768350"/>
            <a:ext cx="5114925" cy="3836988"/>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2781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24EE37-A64D-4804-A904-80C7A63775EC}" type="slidenum">
              <a:rPr lang="en-AU" sz="1300"/>
              <a:pPr/>
              <a:t>15</a:t>
            </a:fld>
            <a:endParaRPr lang="en-AU" sz="1300"/>
          </a:p>
        </p:txBody>
      </p:sp>
      <p:sp>
        <p:nvSpPr>
          <p:cNvPr id="109571" name="Rectangle 2"/>
          <p:cNvSpPr>
            <a:spLocks noGrp="1" noRot="1" noChangeAspect="1" noChangeArrowheads="1" noTextEdit="1"/>
          </p:cNvSpPr>
          <p:nvPr>
            <p:ph type="sldImg"/>
          </p:nvPr>
        </p:nvSpPr>
        <p:spPr>
          <a:xfrm>
            <a:off x="992188" y="768350"/>
            <a:ext cx="5114925" cy="3836988"/>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1917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BE6270-C1D9-4DED-9F7C-4CA5D39C0940}" type="slidenum">
              <a:rPr lang="en-AU" sz="1300"/>
              <a:pPr/>
              <a:t>16</a:t>
            </a:fld>
            <a:endParaRPr lang="en-AU" sz="1300"/>
          </a:p>
        </p:txBody>
      </p:sp>
      <p:sp>
        <p:nvSpPr>
          <p:cNvPr id="110595" name="Rectangle 2"/>
          <p:cNvSpPr>
            <a:spLocks noGrp="1" noRot="1" noChangeAspect="1" noChangeArrowheads="1" noTextEdit="1"/>
          </p:cNvSpPr>
          <p:nvPr>
            <p:ph type="sldImg"/>
          </p:nvPr>
        </p:nvSpPr>
        <p:spPr>
          <a:xfrm>
            <a:off x="992188" y="768350"/>
            <a:ext cx="5114925" cy="3836988"/>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9095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8E8353-0B94-4971-92C8-1DB335945C61}" type="slidenum">
              <a:rPr lang="en-AU" sz="1300"/>
              <a:pPr/>
              <a:t>17</a:t>
            </a:fld>
            <a:endParaRPr lang="en-AU" sz="1300"/>
          </a:p>
        </p:txBody>
      </p:sp>
      <p:sp>
        <p:nvSpPr>
          <p:cNvPr id="108547" name="Rectangle 2"/>
          <p:cNvSpPr>
            <a:spLocks noGrp="1" noRot="1" noChangeAspect="1" noChangeArrowheads="1" noTextEdit="1"/>
          </p:cNvSpPr>
          <p:nvPr>
            <p:ph type="sldImg"/>
          </p:nvPr>
        </p:nvSpPr>
        <p:spPr>
          <a:xfrm>
            <a:off x="992188" y="768350"/>
            <a:ext cx="5114925" cy="3836988"/>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31510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71D086-2B9F-4BBE-BADF-F4AD5157586D}" type="slidenum">
              <a:rPr lang="en-AU" sz="1300"/>
              <a:pPr/>
              <a:t>18</a:t>
            </a:fld>
            <a:endParaRPr lang="en-AU" sz="1300"/>
          </a:p>
        </p:txBody>
      </p:sp>
      <p:sp>
        <p:nvSpPr>
          <p:cNvPr id="112643" name="Rectangle 2"/>
          <p:cNvSpPr>
            <a:spLocks noGrp="1" noRot="1" noChangeAspect="1" noChangeArrowheads="1" noTextEdit="1"/>
          </p:cNvSpPr>
          <p:nvPr>
            <p:ph type="sldImg"/>
          </p:nvPr>
        </p:nvSpPr>
        <p:spPr>
          <a:xfrm>
            <a:off x="992188" y="768350"/>
            <a:ext cx="5114925" cy="3836988"/>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3677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484E6E-E894-45F5-88BA-0F2AFCB98182}" type="slidenum">
              <a:rPr lang="en-AU" sz="1300"/>
              <a:pPr/>
              <a:t>19</a:t>
            </a:fld>
            <a:endParaRPr lang="en-AU" sz="1300"/>
          </a:p>
        </p:txBody>
      </p:sp>
      <p:sp>
        <p:nvSpPr>
          <p:cNvPr id="111619" name="Rectangle 2"/>
          <p:cNvSpPr>
            <a:spLocks noGrp="1" noRot="1" noChangeAspect="1" noChangeArrowheads="1" noTextEdit="1"/>
          </p:cNvSpPr>
          <p:nvPr>
            <p:ph type="sldImg"/>
          </p:nvPr>
        </p:nvSpPr>
        <p:spPr>
          <a:xfrm>
            <a:off x="992188" y="768350"/>
            <a:ext cx="5114925" cy="3836988"/>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8529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484E6E-E894-45F5-88BA-0F2AFCB98182}" type="slidenum">
              <a:rPr lang="en-AU" sz="1300"/>
              <a:pPr/>
              <a:t>20</a:t>
            </a:fld>
            <a:endParaRPr lang="en-AU" sz="1300"/>
          </a:p>
        </p:txBody>
      </p:sp>
      <p:sp>
        <p:nvSpPr>
          <p:cNvPr id="111619" name="Rectangle 2"/>
          <p:cNvSpPr>
            <a:spLocks noGrp="1" noRot="1" noChangeAspect="1" noChangeArrowheads="1" noTextEdit="1"/>
          </p:cNvSpPr>
          <p:nvPr>
            <p:ph type="sldImg"/>
          </p:nvPr>
        </p:nvSpPr>
        <p:spPr>
          <a:xfrm>
            <a:off x="992188" y="768350"/>
            <a:ext cx="5114925" cy="3836988"/>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5110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91DBE7-B530-46C9-B95A-E2A4602A31BA}" type="slidenum">
              <a:rPr lang="en-AU" sz="1300"/>
              <a:pPr/>
              <a:t>21</a:t>
            </a:fld>
            <a:endParaRPr lang="en-AU" sz="1300"/>
          </a:p>
        </p:txBody>
      </p:sp>
      <p:sp>
        <p:nvSpPr>
          <p:cNvPr id="113667" name="Rectangle 2"/>
          <p:cNvSpPr>
            <a:spLocks noGrp="1" noRot="1" noChangeAspect="1" noChangeArrowheads="1" noTextEdit="1"/>
          </p:cNvSpPr>
          <p:nvPr>
            <p:ph type="sldImg"/>
          </p:nvPr>
        </p:nvSpPr>
        <p:spPr>
          <a:xfrm>
            <a:off x="992188" y="768350"/>
            <a:ext cx="5114925" cy="3836988"/>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0741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992188" y="768350"/>
            <a:ext cx="5116512" cy="3836988"/>
          </a:xfrm>
          <a:ln/>
        </p:spPr>
      </p:sp>
      <p:sp>
        <p:nvSpPr>
          <p:cNvPr id="224259" name="Rectangle 3"/>
          <p:cNvSpPr>
            <a:spLocks noGrp="1" noChangeArrowheads="1"/>
          </p:cNvSpPr>
          <p:nvPr>
            <p:ph type="body" idx="1"/>
          </p:nvPr>
        </p:nvSpPr>
        <p:spPr>
          <a:xfrm>
            <a:off x="711200" y="4860925"/>
            <a:ext cx="56769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956926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C17854-D9EF-408B-9F36-F6E998BD5727}" type="slidenum">
              <a:rPr lang="en-AU" sz="1300"/>
              <a:pPr/>
              <a:t>22</a:t>
            </a:fld>
            <a:endParaRPr lang="en-AU" sz="1300"/>
          </a:p>
        </p:txBody>
      </p:sp>
      <p:sp>
        <p:nvSpPr>
          <p:cNvPr id="114691" name="Rectangle 2"/>
          <p:cNvSpPr>
            <a:spLocks noGrp="1" noRot="1" noChangeAspect="1" noChangeArrowheads="1" noTextEdit="1"/>
          </p:cNvSpPr>
          <p:nvPr>
            <p:ph type="sldImg"/>
          </p:nvPr>
        </p:nvSpPr>
        <p:spPr>
          <a:xfrm>
            <a:off x="992188" y="768350"/>
            <a:ext cx="5114925" cy="3836988"/>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432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8FF31E-D439-46DE-A53E-314173C52518}" type="slidenum">
              <a:rPr lang="en-AU" sz="1300"/>
              <a:pPr/>
              <a:t>23</a:t>
            </a:fld>
            <a:endParaRPr lang="en-AU" sz="1300"/>
          </a:p>
        </p:txBody>
      </p:sp>
      <p:sp>
        <p:nvSpPr>
          <p:cNvPr id="115715" name="Rectangle 2"/>
          <p:cNvSpPr>
            <a:spLocks noGrp="1" noRot="1" noChangeAspect="1" noChangeArrowheads="1" noTextEdit="1"/>
          </p:cNvSpPr>
          <p:nvPr>
            <p:ph type="sldImg"/>
          </p:nvPr>
        </p:nvSpPr>
        <p:spPr>
          <a:xfrm>
            <a:off x="992188" y="768350"/>
            <a:ext cx="5114925" cy="3836988"/>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6437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7E645B-6438-4747-AE40-DCD834A4539F}" type="slidenum">
              <a:rPr lang="en-AU" sz="1300"/>
              <a:pPr/>
              <a:t>24</a:t>
            </a:fld>
            <a:endParaRPr lang="en-AU" sz="1300"/>
          </a:p>
        </p:txBody>
      </p:sp>
      <p:sp>
        <p:nvSpPr>
          <p:cNvPr id="116739" name="Rectangle 2"/>
          <p:cNvSpPr>
            <a:spLocks noGrp="1" noRot="1" noChangeAspect="1" noChangeArrowheads="1" noTextEdit="1"/>
          </p:cNvSpPr>
          <p:nvPr>
            <p:ph type="sldImg"/>
          </p:nvPr>
        </p:nvSpPr>
        <p:spPr>
          <a:xfrm>
            <a:off x="992188" y="768350"/>
            <a:ext cx="5114925" cy="3836988"/>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75981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D7BB0D-D9F9-4085-A4BB-0C58EE1BC087}" type="slidenum">
              <a:rPr lang="en-AU" sz="1300"/>
              <a:pPr/>
              <a:t>25</a:t>
            </a:fld>
            <a:endParaRPr lang="en-AU" sz="1300"/>
          </a:p>
        </p:txBody>
      </p:sp>
      <p:sp>
        <p:nvSpPr>
          <p:cNvPr id="118787" name="Rectangle 2"/>
          <p:cNvSpPr>
            <a:spLocks noGrp="1" noRot="1" noChangeAspect="1" noChangeArrowheads="1" noTextEdit="1"/>
          </p:cNvSpPr>
          <p:nvPr>
            <p:ph type="sldImg"/>
          </p:nvPr>
        </p:nvSpPr>
        <p:spPr>
          <a:xfrm>
            <a:off x="992188" y="768350"/>
            <a:ext cx="5114925" cy="3836988"/>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5302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7E645B-6438-4747-AE40-DCD834A4539F}" type="slidenum">
              <a:rPr lang="en-AU" sz="1300"/>
              <a:pPr/>
              <a:t>26</a:t>
            </a:fld>
            <a:endParaRPr lang="en-AU" sz="1300"/>
          </a:p>
        </p:txBody>
      </p:sp>
      <p:sp>
        <p:nvSpPr>
          <p:cNvPr id="116739" name="Rectangle 2"/>
          <p:cNvSpPr>
            <a:spLocks noGrp="1" noRot="1" noChangeAspect="1" noChangeArrowheads="1" noTextEdit="1"/>
          </p:cNvSpPr>
          <p:nvPr>
            <p:ph type="sldImg"/>
          </p:nvPr>
        </p:nvSpPr>
        <p:spPr>
          <a:xfrm>
            <a:off x="992188" y="768350"/>
            <a:ext cx="5114925" cy="3836988"/>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80255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DF8C23-E67C-4125-94F5-5A30EFA4BA1B}" type="slidenum">
              <a:rPr lang="en-AU" sz="1300"/>
              <a:pPr/>
              <a:t>27</a:t>
            </a:fld>
            <a:endParaRPr lang="en-AU" sz="1300"/>
          </a:p>
        </p:txBody>
      </p:sp>
      <p:sp>
        <p:nvSpPr>
          <p:cNvPr id="119811" name="Rectangle 2"/>
          <p:cNvSpPr>
            <a:spLocks noGrp="1" noRot="1" noChangeAspect="1" noChangeArrowheads="1" noTextEdit="1"/>
          </p:cNvSpPr>
          <p:nvPr>
            <p:ph type="sldImg"/>
          </p:nvPr>
        </p:nvSpPr>
        <p:spPr>
          <a:xfrm>
            <a:off x="992188" y="768350"/>
            <a:ext cx="5114925" cy="3836988"/>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56480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5041F8-4055-472C-B0DE-565728FBAC4D}" type="slidenum">
              <a:rPr lang="en-AU" sz="1300"/>
              <a:pPr/>
              <a:t>28</a:t>
            </a:fld>
            <a:endParaRPr lang="en-AU" sz="1300"/>
          </a:p>
        </p:txBody>
      </p:sp>
      <p:sp>
        <p:nvSpPr>
          <p:cNvPr id="120835" name="Rectangle 2"/>
          <p:cNvSpPr>
            <a:spLocks noGrp="1" noRot="1" noChangeAspect="1" noChangeArrowheads="1" noTextEdit="1"/>
          </p:cNvSpPr>
          <p:nvPr>
            <p:ph type="sldImg"/>
          </p:nvPr>
        </p:nvSpPr>
        <p:spPr>
          <a:xfrm>
            <a:off x="992188" y="768350"/>
            <a:ext cx="5114925" cy="383698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62370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5041F8-4055-472C-B0DE-565728FBAC4D}" type="slidenum">
              <a:rPr lang="en-AU" sz="1300"/>
              <a:pPr/>
              <a:t>29</a:t>
            </a:fld>
            <a:endParaRPr lang="en-AU" sz="1300"/>
          </a:p>
        </p:txBody>
      </p:sp>
      <p:sp>
        <p:nvSpPr>
          <p:cNvPr id="120835" name="Rectangle 2"/>
          <p:cNvSpPr>
            <a:spLocks noGrp="1" noRot="1" noChangeAspect="1" noChangeArrowheads="1" noTextEdit="1"/>
          </p:cNvSpPr>
          <p:nvPr>
            <p:ph type="sldImg"/>
          </p:nvPr>
        </p:nvSpPr>
        <p:spPr>
          <a:xfrm>
            <a:off x="992188" y="768350"/>
            <a:ext cx="5114925" cy="383698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8196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38B752-C04A-4C5F-86EA-F89AE528EA79}" type="slidenum">
              <a:rPr lang="en-AU" sz="1300"/>
              <a:pPr/>
              <a:t>32</a:t>
            </a:fld>
            <a:endParaRPr lang="en-AU" sz="1300"/>
          </a:p>
        </p:txBody>
      </p:sp>
      <p:sp>
        <p:nvSpPr>
          <p:cNvPr id="121859" name="Rectangle 2"/>
          <p:cNvSpPr>
            <a:spLocks noGrp="1" noRot="1" noChangeAspect="1" noChangeArrowheads="1" noTextEdit="1"/>
          </p:cNvSpPr>
          <p:nvPr>
            <p:ph type="sldImg"/>
          </p:nvPr>
        </p:nvSpPr>
        <p:spPr>
          <a:xfrm>
            <a:off x="992188" y="768350"/>
            <a:ext cx="5114925" cy="3836988"/>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3285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15B2D2-2540-4F44-B8A5-083C26E279DD}" type="slidenum">
              <a:rPr lang="en-AU" sz="1300"/>
              <a:pPr/>
              <a:t>33</a:t>
            </a:fld>
            <a:endParaRPr lang="en-AU" sz="1300"/>
          </a:p>
        </p:txBody>
      </p:sp>
      <p:sp>
        <p:nvSpPr>
          <p:cNvPr id="122883" name="Rectangle 2"/>
          <p:cNvSpPr>
            <a:spLocks noGrp="1" noRot="1" noChangeAspect="1" noChangeArrowheads="1" noTextEdit="1"/>
          </p:cNvSpPr>
          <p:nvPr>
            <p:ph type="sldImg"/>
          </p:nvPr>
        </p:nvSpPr>
        <p:spPr>
          <a:xfrm>
            <a:off x="992188" y="768350"/>
            <a:ext cx="5114925" cy="3836988"/>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7260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E151C5B8-0C4D-4346-9CB5-B0B4F70CA433}" type="slidenum">
              <a:rPr lang="en-AU" sz="1300"/>
              <a:pPr algn="r" eaLnBrk="1" hangingPunct="1"/>
              <a:t>5</a:t>
            </a:fld>
            <a:endParaRPr lang="en-AU" sz="1300"/>
          </a:p>
        </p:txBody>
      </p:sp>
      <p:sp>
        <p:nvSpPr>
          <p:cNvPr id="226307" name="Rectangle 2"/>
          <p:cNvSpPr>
            <a:spLocks noGrp="1" noRot="1" noChangeAspect="1" noChangeArrowheads="1" noTextEdit="1"/>
          </p:cNvSpPr>
          <p:nvPr>
            <p:ph type="sldImg"/>
          </p:nvPr>
        </p:nvSpPr>
        <p:spPr>
          <a:xfrm>
            <a:off x="992188" y="768350"/>
            <a:ext cx="5114925" cy="3836988"/>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33727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B93A89-45C9-41E3-9545-4A76434FB215}" type="slidenum">
              <a:rPr lang="en-AU" sz="1300"/>
              <a:pPr/>
              <a:t>34</a:t>
            </a:fld>
            <a:endParaRPr lang="en-AU" sz="1300"/>
          </a:p>
        </p:txBody>
      </p:sp>
      <p:sp>
        <p:nvSpPr>
          <p:cNvPr id="123907" name="Rectangle 2"/>
          <p:cNvSpPr>
            <a:spLocks noGrp="1" noRot="1" noChangeAspect="1" noChangeArrowheads="1" noTextEdit="1"/>
          </p:cNvSpPr>
          <p:nvPr>
            <p:ph type="sldImg"/>
          </p:nvPr>
        </p:nvSpPr>
        <p:spPr>
          <a:xfrm>
            <a:off x="992188" y="768350"/>
            <a:ext cx="5114925" cy="3836988"/>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44022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CDC69D-1334-4209-ABAC-AF60D5AE4690}" type="slidenum">
              <a:rPr lang="en-AU" sz="1300"/>
              <a:pPr/>
              <a:t>35</a:t>
            </a:fld>
            <a:endParaRPr lang="en-AU" sz="1300"/>
          </a:p>
        </p:txBody>
      </p:sp>
      <p:sp>
        <p:nvSpPr>
          <p:cNvPr id="124931" name="Rectangle 2"/>
          <p:cNvSpPr>
            <a:spLocks noGrp="1" noRot="1" noChangeAspect="1" noChangeArrowheads="1" noTextEdit="1"/>
          </p:cNvSpPr>
          <p:nvPr>
            <p:ph type="sldImg"/>
          </p:nvPr>
        </p:nvSpPr>
        <p:spPr>
          <a:xfrm>
            <a:off x="992188" y="768350"/>
            <a:ext cx="5114925" cy="3836988"/>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96202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BE8A6A-0839-4FE9-817E-9D4202E7FE10}" type="slidenum">
              <a:rPr lang="en-AU" sz="1300"/>
              <a:pPr/>
              <a:t>36</a:t>
            </a:fld>
            <a:endParaRPr lang="en-AU" sz="1300"/>
          </a:p>
        </p:txBody>
      </p:sp>
      <p:sp>
        <p:nvSpPr>
          <p:cNvPr id="156675" name="Rectangle 2"/>
          <p:cNvSpPr>
            <a:spLocks noGrp="1" noRot="1" noChangeAspect="1" noChangeArrowheads="1" noTextEdit="1"/>
          </p:cNvSpPr>
          <p:nvPr>
            <p:ph type="sldImg"/>
          </p:nvPr>
        </p:nvSpPr>
        <p:spPr>
          <a:xfrm>
            <a:off x="992188" y="768350"/>
            <a:ext cx="5114925" cy="3836988"/>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61212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BE8A6A-0839-4FE9-817E-9D4202E7FE10}" type="slidenum">
              <a:rPr lang="en-AU" sz="1300"/>
              <a:pPr/>
              <a:t>37</a:t>
            </a:fld>
            <a:endParaRPr lang="en-AU" sz="1300"/>
          </a:p>
        </p:txBody>
      </p:sp>
      <p:sp>
        <p:nvSpPr>
          <p:cNvPr id="156675" name="Rectangle 2"/>
          <p:cNvSpPr>
            <a:spLocks noGrp="1" noRot="1" noChangeAspect="1" noChangeArrowheads="1" noTextEdit="1"/>
          </p:cNvSpPr>
          <p:nvPr>
            <p:ph type="sldImg"/>
          </p:nvPr>
        </p:nvSpPr>
        <p:spPr>
          <a:xfrm>
            <a:off x="992188" y="768350"/>
            <a:ext cx="5114925" cy="3836988"/>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15761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BE8A6A-0839-4FE9-817E-9D4202E7FE10}" type="slidenum">
              <a:rPr lang="en-AU" sz="1300"/>
              <a:pPr/>
              <a:t>39</a:t>
            </a:fld>
            <a:endParaRPr lang="en-AU" sz="1300"/>
          </a:p>
        </p:txBody>
      </p:sp>
      <p:sp>
        <p:nvSpPr>
          <p:cNvPr id="156675" name="Rectangle 2"/>
          <p:cNvSpPr>
            <a:spLocks noGrp="1" noRot="1" noChangeAspect="1" noChangeArrowheads="1" noTextEdit="1"/>
          </p:cNvSpPr>
          <p:nvPr>
            <p:ph type="sldImg"/>
          </p:nvPr>
        </p:nvSpPr>
        <p:spPr>
          <a:xfrm>
            <a:off x="992188" y="768350"/>
            <a:ext cx="5114925" cy="3836988"/>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13869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7890DA-ABF4-465F-A3E1-633D29223EF0}" type="slidenum">
              <a:rPr lang="en-AU" sz="1300"/>
              <a:pPr/>
              <a:t>40</a:t>
            </a:fld>
            <a:endParaRPr lang="en-AU" sz="1300"/>
          </a:p>
        </p:txBody>
      </p:sp>
      <p:sp>
        <p:nvSpPr>
          <p:cNvPr id="159747" name="Rectangle 2"/>
          <p:cNvSpPr>
            <a:spLocks noGrp="1" noRot="1" noChangeAspect="1" noChangeArrowheads="1" noTextEdit="1"/>
          </p:cNvSpPr>
          <p:nvPr>
            <p:ph type="sldImg"/>
          </p:nvPr>
        </p:nvSpPr>
        <p:spPr>
          <a:xfrm>
            <a:off x="992188" y="768350"/>
            <a:ext cx="5114925" cy="3836988"/>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96721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E4EF6E-F0FD-4AB5-B903-7185E84E1046}" type="slidenum">
              <a:rPr lang="en-AU" sz="1300"/>
              <a:pPr/>
              <a:t>41</a:t>
            </a:fld>
            <a:endParaRPr lang="en-AU" sz="1300"/>
          </a:p>
        </p:txBody>
      </p:sp>
      <p:sp>
        <p:nvSpPr>
          <p:cNvPr id="157699" name="Rectangle 2"/>
          <p:cNvSpPr>
            <a:spLocks noGrp="1" noRot="1" noChangeAspect="1" noChangeArrowheads="1" noTextEdit="1"/>
          </p:cNvSpPr>
          <p:nvPr>
            <p:ph type="sldImg"/>
          </p:nvPr>
        </p:nvSpPr>
        <p:spPr>
          <a:xfrm>
            <a:off x="992188" y="768350"/>
            <a:ext cx="5114925" cy="3836988"/>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21622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D030C7-D54A-40DF-8A14-0CC5ED4AA6EA}" type="slidenum">
              <a:rPr lang="en-AU" sz="1300"/>
              <a:pPr/>
              <a:t>46</a:t>
            </a:fld>
            <a:endParaRPr lang="en-AU" sz="1300"/>
          </a:p>
        </p:txBody>
      </p:sp>
      <p:sp>
        <p:nvSpPr>
          <p:cNvPr id="158723" name="Rectangle 2"/>
          <p:cNvSpPr>
            <a:spLocks noGrp="1" noRot="1" noChangeAspect="1" noChangeArrowheads="1" noTextEdit="1"/>
          </p:cNvSpPr>
          <p:nvPr>
            <p:ph type="sldImg"/>
          </p:nvPr>
        </p:nvSpPr>
        <p:spPr>
          <a:xfrm>
            <a:off x="992188" y="768350"/>
            <a:ext cx="5114925" cy="3836988"/>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28691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C5938A-9B78-4192-96D1-F120082612F8}" type="slidenum">
              <a:rPr lang="en-AU" sz="1300"/>
              <a:pPr/>
              <a:t>47</a:t>
            </a:fld>
            <a:endParaRPr lang="en-AU" sz="1300"/>
          </a:p>
        </p:txBody>
      </p:sp>
      <p:sp>
        <p:nvSpPr>
          <p:cNvPr id="160771" name="Rectangle 2"/>
          <p:cNvSpPr>
            <a:spLocks noGrp="1" noRot="1" noChangeAspect="1" noChangeArrowheads="1" noTextEdit="1"/>
          </p:cNvSpPr>
          <p:nvPr>
            <p:ph type="sldImg"/>
          </p:nvPr>
        </p:nvSpPr>
        <p:spPr>
          <a:xfrm>
            <a:off x="992188" y="768350"/>
            <a:ext cx="5114925" cy="3836988"/>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79936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688DEF-A908-46A5-9DD9-054055A08FE7}" type="slidenum">
              <a:rPr lang="en-AU" sz="1300"/>
              <a:pPr/>
              <a:t>48</a:t>
            </a:fld>
            <a:endParaRPr lang="en-AU" sz="1300"/>
          </a:p>
        </p:txBody>
      </p:sp>
      <p:sp>
        <p:nvSpPr>
          <p:cNvPr id="161795" name="Rectangle 2"/>
          <p:cNvSpPr>
            <a:spLocks noGrp="1" noRot="1" noChangeAspect="1" noChangeArrowheads="1" noTextEdit="1"/>
          </p:cNvSpPr>
          <p:nvPr>
            <p:ph type="sldImg"/>
          </p:nvPr>
        </p:nvSpPr>
        <p:spPr>
          <a:xfrm>
            <a:off x="992188" y="768350"/>
            <a:ext cx="5114925" cy="3836988"/>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2586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87A1E3-4AB6-4542-814E-CE3C6BB876BC}" type="slidenum">
              <a:rPr lang="en-AU" sz="1300"/>
              <a:pPr/>
              <a:t>6</a:t>
            </a:fld>
            <a:endParaRPr lang="en-AU" sz="1300"/>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36742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9120F8-A832-4EF5-8AB5-DF0BAC200858}" type="slidenum">
              <a:rPr lang="en-AU" sz="1300"/>
              <a:pPr/>
              <a:t>49</a:t>
            </a:fld>
            <a:endParaRPr lang="en-AU" sz="1300"/>
          </a:p>
        </p:txBody>
      </p:sp>
      <p:sp>
        <p:nvSpPr>
          <p:cNvPr id="162819" name="Rectangle 2"/>
          <p:cNvSpPr>
            <a:spLocks noGrp="1" noRot="1" noChangeAspect="1" noChangeArrowheads="1" noTextEdit="1"/>
          </p:cNvSpPr>
          <p:nvPr>
            <p:ph type="sldImg"/>
          </p:nvPr>
        </p:nvSpPr>
        <p:spPr>
          <a:xfrm>
            <a:off x="992188" y="768350"/>
            <a:ext cx="5114925" cy="3836988"/>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11496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B6C146-F8D7-469B-AA6C-B3D0AF6A9F07}" type="slidenum">
              <a:rPr lang="en-AU" sz="1300"/>
              <a:pPr/>
              <a:t>50</a:t>
            </a:fld>
            <a:endParaRPr lang="en-AU" sz="1300"/>
          </a:p>
        </p:txBody>
      </p:sp>
      <p:sp>
        <p:nvSpPr>
          <p:cNvPr id="163843" name="Rectangle 2"/>
          <p:cNvSpPr>
            <a:spLocks noGrp="1" noRot="1" noChangeAspect="1" noChangeArrowheads="1" noTextEdit="1"/>
          </p:cNvSpPr>
          <p:nvPr>
            <p:ph type="sldImg"/>
          </p:nvPr>
        </p:nvSpPr>
        <p:spPr>
          <a:xfrm>
            <a:off x="992188" y="768350"/>
            <a:ext cx="5114925" cy="3836988"/>
          </a:xfrm>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62822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992188" y="768350"/>
            <a:ext cx="5114925" cy="3836988"/>
          </a:xfrm>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686934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056CAA-A55C-492E-A636-A8A064CD842A}" type="slidenum">
              <a:rPr lang="en-AU" sz="1300"/>
              <a:pPr/>
              <a:t>52</a:t>
            </a:fld>
            <a:endParaRPr lang="en-AU" sz="1300"/>
          </a:p>
        </p:txBody>
      </p:sp>
      <p:sp>
        <p:nvSpPr>
          <p:cNvPr id="164867" name="Rectangle 2"/>
          <p:cNvSpPr>
            <a:spLocks noGrp="1" noRot="1" noChangeAspect="1" noChangeArrowheads="1" noTextEdit="1"/>
          </p:cNvSpPr>
          <p:nvPr>
            <p:ph type="sldImg"/>
          </p:nvPr>
        </p:nvSpPr>
        <p:spPr>
          <a:xfrm>
            <a:off x="992188" y="768350"/>
            <a:ext cx="5114925" cy="3836988"/>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01050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992188" y="768350"/>
            <a:ext cx="5114925" cy="3836988"/>
          </a:xfrm>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022037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A59D17-A4D4-4114-A42C-B655A0291F63}" type="slidenum">
              <a:rPr lang="en-AU" sz="1300"/>
              <a:pPr/>
              <a:t>54</a:t>
            </a:fld>
            <a:endParaRPr lang="en-AU" sz="1300"/>
          </a:p>
        </p:txBody>
      </p:sp>
      <p:sp>
        <p:nvSpPr>
          <p:cNvPr id="166915" name="Rectangle 2"/>
          <p:cNvSpPr>
            <a:spLocks noGrp="1" noRot="1" noChangeAspect="1" noChangeArrowheads="1" noTextEdit="1"/>
          </p:cNvSpPr>
          <p:nvPr>
            <p:ph type="sldImg"/>
          </p:nvPr>
        </p:nvSpPr>
        <p:spPr>
          <a:xfrm>
            <a:off x="992188" y="768350"/>
            <a:ext cx="5114925" cy="3836988"/>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0246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DFFA69-4435-4919-9AFE-02A74D168FE3}" type="slidenum">
              <a:rPr lang="en-AU" sz="1300"/>
              <a:pPr/>
              <a:t>55</a:t>
            </a:fld>
            <a:endParaRPr lang="en-AU" sz="1300"/>
          </a:p>
        </p:txBody>
      </p:sp>
      <p:sp>
        <p:nvSpPr>
          <p:cNvPr id="165891" name="Rectangle 2"/>
          <p:cNvSpPr>
            <a:spLocks noGrp="1" noRot="1" noChangeAspect="1" noChangeArrowheads="1" noTextEdit="1"/>
          </p:cNvSpPr>
          <p:nvPr>
            <p:ph type="sldImg"/>
          </p:nvPr>
        </p:nvSpPr>
        <p:spPr>
          <a:xfrm>
            <a:off x="992188" y="768350"/>
            <a:ext cx="5114925" cy="3836988"/>
          </a:xfrm>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40112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6FA297-E28C-44B8-8F12-D4E3A731F3E6}" type="slidenum">
              <a:rPr lang="en-AU" sz="1300"/>
              <a:pPr/>
              <a:t>56</a:t>
            </a:fld>
            <a:endParaRPr lang="en-AU" sz="1300"/>
          </a:p>
        </p:txBody>
      </p:sp>
      <p:sp>
        <p:nvSpPr>
          <p:cNvPr id="169987" name="Rectangle 2"/>
          <p:cNvSpPr>
            <a:spLocks noGrp="1" noRot="1" noChangeAspect="1" noChangeArrowheads="1" noTextEdit="1"/>
          </p:cNvSpPr>
          <p:nvPr>
            <p:ph type="sldImg"/>
          </p:nvPr>
        </p:nvSpPr>
        <p:spPr>
          <a:xfrm>
            <a:off x="992188" y="768350"/>
            <a:ext cx="5114925" cy="3836988"/>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7450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723846-AF08-4951-B111-E45E09ED2959}" type="slidenum">
              <a:rPr lang="en-AU" sz="1300"/>
              <a:pPr/>
              <a:t>7</a:t>
            </a:fld>
            <a:endParaRPr lang="en-AU" sz="1300"/>
          </a:p>
        </p:txBody>
      </p:sp>
      <p:sp>
        <p:nvSpPr>
          <p:cNvPr id="101379" name="Rectangle 2"/>
          <p:cNvSpPr>
            <a:spLocks noGrp="1" noRot="1" noChangeAspect="1" noChangeArrowheads="1" noTextEdit="1"/>
          </p:cNvSpPr>
          <p:nvPr>
            <p:ph type="sldImg"/>
          </p:nvPr>
        </p:nvSpPr>
        <p:spPr>
          <a:xfrm>
            <a:off x="992188" y="768350"/>
            <a:ext cx="5114925" cy="3836988"/>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6812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66BA78-A1A7-45AD-80CD-8DC2AF059D1C}" type="slidenum">
              <a:rPr lang="en-AU" sz="1300"/>
              <a:pPr/>
              <a:t>8</a:t>
            </a:fld>
            <a:endParaRPr lang="en-AU" sz="1300"/>
          </a:p>
        </p:txBody>
      </p:sp>
      <p:sp>
        <p:nvSpPr>
          <p:cNvPr id="103427" name="Rectangle 2"/>
          <p:cNvSpPr>
            <a:spLocks noGrp="1" noRot="1" noChangeAspect="1" noChangeArrowheads="1" noTextEdit="1"/>
          </p:cNvSpPr>
          <p:nvPr>
            <p:ph type="sldImg"/>
          </p:nvPr>
        </p:nvSpPr>
        <p:spPr>
          <a:xfrm>
            <a:off x="992188" y="768350"/>
            <a:ext cx="5114925" cy="3836988"/>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7148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534D2C-E2B3-4148-82C6-F3D8EC5FCDFD}" type="slidenum">
              <a:rPr lang="en-AU" sz="1300"/>
              <a:pPr/>
              <a:t>9</a:t>
            </a:fld>
            <a:endParaRPr lang="en-AU" sz="1300"/>
          </a:p>
        </p:txBody>
      </p:sp>
      <p:sp>
        <p:nvSpPr>
          <p:cNvPr id="102403" name="Rectangle 2"/>
          <p:cNvSpPr>
            <a:spLocks noGrp="1" noRot="1" noChangeAspect="1" noChangeArrowheads="1" noTextEdit="1"/>
          </p:cNvSpPr>
          <p:nvPr>
            <p:ph type="sldImg"/>
          </p:nvPr>
        </p:nvSpPr>
        <p:spPr>
          <a:xfrm>
            <a:off x="992188" y="768350"/>
            <a:ext cx="5114925" cy="3836988"/>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5343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A298B1-730B-4350-942A-87B03A960EEF}" type="slidenum">
              <a:rPr lang="en-AU" sz="1300"/>
              <a:pPr/>
              <a:t>10</a:t>
            </a:fld>
            <a:endParaRPr lang="en-AU" sz="1300"/>
          </a:p>
        </p:txBody>
      </p:sp>
      <p:sp>
        <p:nvSpPr>
          <p:cNvPr id="104451" name="Rectangle 2"/>
          <p:cNvSpPr>
            <a:spLocks noGrp="1" noRot="1" noChangeAspect="1" noChangeArrowheads="1" noTextEdit="1"/>
          </p:cNvSpPr>
          <p:nvPr>
            <p:ph type="sldImg"/>
          </p:nvPr>
        </p:nvSpPr>
        <p:spPr>
          <a:xfrm>
            <a:off x="992188" y="768350"/>
            <a:ext cx="5114925" cy="3836988"/>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9970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5BBAD-BE6E-43CC-8A52-25264E20A427}" type="slidenum">
              <a:rPr lang="en-AU" sz="1300"/>
              <a:pPr/>
              <a:t>11</a:t>
            </a:fld>
            <a:endParaRPr lang="en-AU" sz="1300"/>
          </a:p>
        </p:txBody>
      </p:sp>
      <p:sp>
        <p:nvSpPr>
          <p:cNvPr id="105475" name="Rectangle 2"/>
          <p:cNvSpPr>
            <a:spLocks noGrp="1" noRot="1" noChangeAspect="1" noChangeArrowheads="1" noTextEdit="1"/>
          </p:cNvSpPr>
          <p:nvPr>
            <p:ph type="sldImg"/>
          </p:nvPr>
        </p:nvSpPr>
        <p:spPr>
          <a:xfrm>
            <a:off x="992188" y="768350"/>
            <a:ext cx="5114925" cy="3836988"/>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25830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4213" y="6465888"/>
            <a:ext cx="1430337" cy="260350"/>
          </a:xfrm>
          <a:prstGeom prst="rect">
            <a:avLst/>
          </a:prstGeom>
          <a:noFill/>
          <a:ln w="9525">
            <a:noFill/>
            <a:miter lim="800000"/>
            <a:headEnd/>
            <a:tailEnd/>
          </a:ln>
          <a:effectLst/>
        </p:spPr>
        <p:txBody>
          <a:bodyPr wrap="none">
            <a:spAutoFit/>
          </a:bodyPr>
          <a:lstStyle/>
          <a:p>
            <a:pPr eaLnBrk="1" hangingPunct="1">
              <a:defRPr/>
            </a:pPr>
            <a:r>
              <a:rPr lang="en-US" sz="1100" b="1">
                <a:solidFill>
                  <a:schemeClr val="bg1"/>
                </a:solidFill>
                <a:latin typeface="Arial" charset="0"/>
                <a:ea typeface="MS PGothic" pitchFamily="34" charset="-128"/>
              </a:rPr>
              <a:t>a university for the</a:t>
            </a:r>
            <a:endParaRPr lang="en-US" sz="1800">
              <a:solidFill>
                <a:schemeClr val="bg1"/>
              </a:solidFill>
              <a:latin typeface="Arial" charset="0"/>
              <a:ea typeface="MS PGothic" pitchFamily="34" charset="-128"/>
            </a:endParaRPr>
          </a:p>
        </p:txBody>
      </p:sp>
      <p:sp>
        <p:nvSpPr>
          <p:cNvPr id="5" name="Text Box 4"/>
          <p:cNvSpPr txBox="1">
            <a:spLocks noChangeArrowheads="1"/>
          </p:cNvSpPr>
          <p:nvPr/>
        </p:nvSpPr>
        <p:spPr bwMode="auto">
          <a:xfrm>
            <a:off x="2490788" y="6524625"/>
            <a:ext cx="555625" cy="260350"/>
          </a:xfrm>
          <a:prstGeom prst="rect">
            <a:avLst/>
          </a:prstGeom>
          <a:noFill/>
          <a:ln w="9525">
            <a:noFill/>
            <a:miter lim="800000"/>
            <a:headEnd/>
            <a:tailEnd/>
          </a:ln>
          <a:effectLst/>
        </p:spPr>
        <p:txBody>
          <a:bodyPr wrap="none">
            <a:spAutoFit/>
          </a:bodyPr>
          <a:lstStyle/>
          <a:p>
            <a:pPr eaLnBrk="1" hangingPunct="1">
              <a:defRPr/>
            </a:pPr>
            <a:r>
              <a:rPr lang="en-US" sz="1100" b="1">
                <a:solidFill>
                  <a:schemeClr val="bg1"/>
                </a:solidFill>
                <a:latin typeface="Arial" charset="0"/>
                <a:ea typeface="MS PGothic" pitchFamily="34" charset="-128"/>
              </a:rPr>
              <a:t>world</a:t>
            </a:r>
            <a:endParaRPr lang="en-US" sz="1800">
              <a:solidFill>
                <a:schemeClr val="bg1"/>
              </a:solidFill>
              <a:latin typeface="Arial" charset="0"/>
              <a:ea typeface="MS PGothic" pitchFamily="34" charset="-128"/>
            </a:endParaRPr>
          </a:p>
        </p:txBody>
      </p:sp>
      <p:sp>
        <p:nvSpPr>
          <p:cNvPr id="6" name="Text Box 5"/>
          <p:cNvSpPr txBox="1">
            <a:spLocks noChangeArrowheads="1"/>
          </p:cNvSpPr>
          <p:nvPr/>
        </p:nvSpPr>
        <p:spPr bwMode="auto">
          <a:xfrm>
            <a:off x="1981200" y="6416675"/>
            <a:ext cx="636588" cy="396875"/>
          </a:xfrm>
          <a:prstGeom prst="rect">
            <a:avLst/>
          </a:prstGeom>
          <a:noFill/>
          <a:ln w="9525">
            <a:noFill/>
            <a:miter lim="800000"/>
            <a:headEnd/>
            <a:tailEnd/>
          </a:ln>
          <a:effectLst/>
        </p:spPr>
        <p:txBody>
          <a:bodyPr wrap="none">
            <a:spAutoFit/>
          </a:bodyPr>
          <a:lstStyle/>
          <a:p>
            <a:pPr eaLnBrk="1" hangingPunct="1">
              <a:defRPr/>
            </a:pPr>
            <a:r>
              <a:rPr lang="en-US" sz="2000" b="1">
                <a:solidFill>
                  <a:schemeClr val="bg1"/>
                </a:solidFill>
                <a:latin typeface="Arial" charset="0"/>
                <a:ea typeface="MS PGothic" pitchFamily="34" charset="-128"/>
              </a:rPr>
              <a:t>real</a:t>
            </a:r>
            <a:endParaRPr lang="en-US" sz="1800">
              <a:solidFill>
                <a:schemeClr val="bg1"/>
              </a:solidFill>
              <a:latin typeface="Arial" charset="0"/>
              <a:ea typeface="MS PGothic" pitchFamily="34" charset="-128"/>
            </a:endParaRPr>
          </a:p>
        </p:txBody>
      </p:sp>
      <p:sp>
        <p:nvSpPr>
          <p:cNvPr id="7" name="Text Box 6"/>
          <p:cNvSpPr txBox="1">
            <a:spLocks noChangeArrowheads="1"/>
          </p:cNvSpPr>
          <p:nvPr/>
        </p:nvSpPr>
        <p:spPr bwMode="auto">
          <a:xfrm>
            <a:off x="3005138" y="6438900"/>
            <a:ext cx="192087" cy="168275"/>
          </a:xfrm>
          <a:prstGeom prst="rect">
            <a:avLst/>
          </a:prstGeom>
          <a:noFill/>
          <a:ln w="9525">
            <a:noFill/>
            <a:miter lim="800000"/>
            <a:headEnd/>
            <a:tailEnd/>
          </a:ln>
          <a:effectLst/>
        </p:spPr>
        <p:txBody>
          <a:bodyPr>
            <a:spAutoFit/>
          </a:bodyPr>
          <a:lstStyle/>
          <a:p>
            <a:pPr eaLnBrk="1" hangingPunct="1">
              <a:defRPr/>
            </a:pPr>
            <a:r>
              <a:rPr lang="en-US" sz="500" b="1">
                <a:solidFill>
                  <a:schemeClr val="bg1"/>
                </a:solidFill>
                <a:latin typeface="Arial" charset="0"/>
                <a:ea typeface="MS PGothic" pitchFamily="34" charset="-128"/>
              </a:rPr>
              <a:t>R</a:t>
            </a:r>
          </a:p>
        </p:txBody>
      </p:sp>
      <p:sp>
        <p:nvSpPr>
          <p:cNvPr id="8" name="Oval 7"/>
          <p:cNvSpPr>
            <a:spLocks noChangeArrowheads="1"/>
          </p:cNvSpPr>
          <p:nvPr/>
        </p:nvSpPr>
        <p:spPr bwMode="auto">
          <a:xfrm>
            <a:off x="3071813" y="6475413"/>
            <a:ext cx="93662" cy="93662"/>
          </a:xfrm>
          <a:prstGeom prst="ellipse">
            <a:avLst/>
          </a:prstGeom>
          <a:noFill/>
          <a:ln w="9525">
            <a:solidFill>
              <a:schemeClr val="bg1"/>
            </a:solidFill>
            <a:round/>
            <a:headEnd/>
            <a:tailEnd/>
          </a:ln>
          <a:effectLst/>
        </p:spPr>
        <p:txBody>
          <a:bodyPr wrap="none" anchor="ctr"/>
          <a:lstStyle/>
          <a:p>
            <a:pPr algn="ctr" eaLnBrk="1" hangingPunct="1">
              <a:defRPr/>
            </a:pPr>
            <a:endParaRPr lang="en-US" sz="1800">
              <a:latin typeface="Arial" charset="0"/>
              <a:ea typeface="MS PGothic" pitchFamily="34" charset="-128"/>
            </a:endParaRPr>
          </a:p>
        </p:txBody>
      </p:sp>
      <p:graphicFrame>
        <p:nvGraphicFramePr>
          <p:cNvPr id="9" name="Object 8"/>
          <p:cNvGraphicFramePr>
            <a:graphicFrameLocks noChangeAspect="1"/>
          </p:cNvGraphicFramePr>
          <p:nvPr/>
        </p:nvGraphicFramePr>
        <p:xfrm>
          <a:off x="1990725" y="660400"/>
          <a:ext cx="5165725" cy="968375"/>
        </p:xfrm>
        <a:graphic>
          <a:graphicData uri="http://schemas.openxmlformats.org/presentationml/2006/ole">
            <mc:AlternateContent xmlns:mc="http://schemas.openxmlformats.org/markup-compatibility/2006">
              <mc:Choice xmlns:v="urn:schemas-microsoft-com:vml" Requires="v">
                <p:oleObj spid="_x0000_s227386" name="Visio" r:id="rId3" imgW="5865233" imgH="1098887" progId="Visio.Drawing.11">
                  <p:embed/>
                </p:oleObj>
              </mc:Choice>
              <mc:Fallback>
                <p:oleObj name="Visio" r:id="rId3" imgW="5865233" imgH="109888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660400"/>
                        <a:ext cx="51657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38"/>
          <p:cNvSpPr txBox="1">
            <a:spLocks noChangeArrowheads="1"/>
          </p:cNvSpPr>
          <p:nvPr/>
        </p:nvSpPr>
        <p:spPr bwMode="auto">
          <a:xfrm>
            <a:off x="3171825" y="6453188"/>
            <a:ext cx="2779713" cy="304800"/>
          </a:xfrm>
          <a:prstGeom prst="rect">
            <a:avLst/>
          </a:prstGeom>
          <a:noFill/>
          <a:ln w="9525">
            <a:noFill/>
            <a:miter lim="800000"/>
            <a:headEnd/>
            <a:tailEnd/>
          </a:ln>
          <a:effectLst/>
        </p:spPr>
        <p:txBody>
          <a:bodyPr wrap="none">
            <a:spAutoFit/>
          </a:bodyPr>
          <a:lstStyle/>
          <a:p>
            <a:pPr>
              <a:defRPr/>
            </a:pPr>
            <a:r>
              <a:rPr lang="en-US" sz="1400">
                <a:solidFill>
                  <a:srgbClr val="003366"/>
                </a:solidFill>
                <a:latin typeface="Arial" charset="0"/>
                <a:ea typeface="MS PGothic" pitchFamily="34" charset="-128"/>
              </a:rPr>
              <a:t>© 2009, www.yawlfoundation.org</a:t>
            </a:r>
          </a:p>
        </p:txBody>
      </p:sp>
      <p:graphicFrame>
        <p:nvGraphicFramePr>
          <p:cNvPr id="11" name="Object 39"/>
          <p:cNvGraphicFramePr>
            <a:graphicFrameLocks noChangeAspect="1"/>
          </p:cNvGraphicFramePr>
          <p:nvPr/>
        </p:nvGraphicFramePr>
        <p:xfrm>
          <a:off x="8459788" y="6237288"/>
          <a:ext cx="506412" cy="514350"/>
        </p:xfrm>
        <a:graphic>
          <a:graphicData uri="http://schemas.openxmlformats.org/presentationml/2006/ole">
            <mc:AlternateContent xmlns:mc="http://schemas.openxmlformats.org/markup-compatibility/2006">
              <mc:Choice xmlns:v="urn:schemas-microsoft-com:vml" Requires="v">
                <p:oleObj spid="_x0000_s227387" name="Visio" r:id="rId5" imgW="506063" imgH="514231" progId="Visio.Drawing.11">
                  <p:embed/>
                </p:oleObj>
              </mc:Choice>
              <mc:Fallback>
                <p:oleObj name="Visio" r:id="rId5" imgW="506063" imgH="51423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237288"/>
                        <a:ext cx="5064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5858" name="Rectangle 2"/>
          <p:cNvSpPr>
            <a:spLocks noGrp="1" noChangeArrowheads="1"/>
          </p:cNvSpPr>
          <p:nvPr>
            <p:ph type="ctrTitle"/>
          </p:nvPr>
        </p:nvSpPr>
        <p:spPr>
          <a:xfrm>
            <a:off x="685800" y="2130425"/>
            <a:ext cx="7772400" cy="1470025"/>
          </a:xfrm>
        </p:spPr>
        <p:txBody>
          <a:bodyPr/>
          <a:lstStyle>
            <a:lvl1pPr algn="ctr">
              <a:defRPr sz="4400">
                <a:solidFill>
                  <a:srgbClr val="CC3300"/>
                </a:solidFill>
              </a:defRPr>
            </a:lvl1pPr>
          </a:lstStyle>
          <a:p>
            <a:r>
              <a:rPr lang="en-US"/>
              <a:t>Fare clic per modificare lo stile del titolo</a:t>
            </a:r>
          </a:p>
        </p:txBody>
      </p:sp>
      <p:sp>
        <p:nvSpPr>
          <p:cNvPr id="505865" name="Rectangle 9"/>
          <p:cNvSpPr>
            <a:spLocks noGrp="1" noChangeArrowheads="1"/>
          </p:cNvSpPr>
          <p:nvPr>
            <p:ph type="subTitle" idx="1"/>
          </p:nvPr>
        </p:nvSpPr>
        <p:spPr>
          <a:xfrm>
            <a:off x="1371600" y="3886200"/>
            <a:ext cx="6400800" cy="1752600"/>
          </a:xfrm>
        </p:spPr>
        <p:txBody>
          <a:bodyPr/>
          <a:lstStyle>
            <a:lvl1pPr marL="0" indent="93663" algn="ctr">
              <a:buFontTx/>
              <a:buNone/>
              <a:defRPr/>
            </a:lvl1pPr>
          </a:lstStyle>
          <a:p>
            <a:r>
              <a:rPr lang="en-US"/>
              <a:t>Fare clic per modificare lo stile del sottotitolo dello schema</a:t>
            </a:r>
          </a:p>
        </p:txBody>
      </p:sp>
    </p:spTree>
    <p:extLst>
      <p:ext uri="{BB962C8B-B14F-4D97-AF65-F5344CB8AC3E}">
        <p14:creationId xmlns:p14="http://schemas.microsoft.com/office/powerpoint/2010/main" val="215294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284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261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0"/>
            <a:ext cx="6705600"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3968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46088" y="908050"/>
            <a:ext cx="3967162" cy="531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65650" y="908050"/>
            <a:ext cx="3967163" cy="531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2076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4213" y="6465888"/>
            <a:ext cx="1430337" cy="260350"/>
          </a:xfrm>
          <a:prstGeom prst="rect">
            <a:avLst/>
          </a:prstGeom>
          <a:noFill/>
          <a:ln w="9525">
            <a:noFill/>
            <a:miter lim="800000"/>
            <a:headEnd/>
            <a:tailEnd/>
          </a:ln>
          <a:effectLst/>
        </p:spPr>
        <p:txBody>
          <a:bodyPr wrap="none">
            <a:spAutoFit/>
          </a:bodyPr>
          <a:lstStyle/>
          <a:p>
            <a:pPr eaLnBrk="1" hangingPunct="1">
              <a:defRPr/>
            </a:pPr>
            <a:r>
              <a:rPr lang="en-US" sz="1100" b="1">
                <a:solidFill>
                  <a:srgbClr val="FFFFFF"/>
                </a:solidFill>
                <a:latin typeface="Arial" charset="0"/>
                <a:ea typeface="MS PGothic" pitchFamily="34" charset="-128"/>
              </a:rPr>
              <a:t>a university for the</a:t>
            </a:r>
            <a:endParaRPr lang="en-US" sz="1800">
              <a:solidFill>
                <a:srgbClr val="FFFFFF"/>
              </a:solidFill>
              <a:latin typeface="Arial" charset="0"/>
              <a:ea typeface="MS PGothic" pitchFamily="34" charset="-128"/>
            </a:endParaRPr>
          </a:p>
        </p:txBody>
      </p:sp>
      <p:sp>
        <p:nvSpPr>
          <p:cNvPr id="5" name="Text Box 4"/>
          <p:cNvSpPr txBox="1">
            <a:spLocks noChangeArrowheads="1"/>
          </p:cNvSpPr>
          <p:nvPr/>
        </p:nvSpPr>
        <p:spPr bwMode="auto">
          <a:xfrm>
            <a:off x="2490788" y="6524625"/>
            <a:ext cx="555625" cy="260350"/>
          </a:xfrm>
          <a:prstGeom prst="rect">
            <a:avLst/>
          </a:prstGeom>
          <a:noFill/>
          <a:ln w="9525">
            <a:noFill/>
            <a:miter lim="800000"/>
            <a:headEnd/>
            <a:tailEnd/>
          </a:ln>
          <a:effectLst/>
        </p:spPr>
        <p:txBody>
          <a:bodyPr wrap="none">
            <a:spAutoFit/>
          </a:bodyPr>
          <a:lstStyle/>
          <a:p>
            <a:pPr eaLnBrk="1" hangingPunct="1">
              <a:defRPr/>
            </a:pPr>
            <a:r>
              <a:rPr lang="en-US" sz="1100" b="1">
                <a:solidFill>
                  <a:srgbClr val="FFFFFF"/>
                </a:solidFill>
                <a:latin typeface="Arial" charset="0"/>
                <a:ea typeface="MS PGothic" pitchFamily="34" charset="-128"/>
              </a:rPr>
              <a:t>world</a:t>
            </a:r>
            <a:endParaRPr lang="en-US" sz="1800">
              <a:solidFill>
                <a:srgbClr val="FFFFFF"/>
              </a:solidFill>
              <a:latin typeface="Arial" charset="0"/>
              <a:ea typeface="MS PGothic" pitchFamily="34" charset="-128"/>
            </a:endParaRPr>
          </a:p>
        </p:txBody>
      </p:sp>
      <p:sp>
        <p:nvSpPr>
          <p:cNvPr id="6" name="Text Box 5"/>
          <p:cNvSpPr txBox="1">
            <a:spLocks noChangeArrowheads="1"/>
          </p:cNvSpPr>
          <p:nvPr/>
        </p:nvSpPr>
        <p:spPr bwMode="auto">
          <a:xfrm>
            <a:off x="1981200" y="6416675"/>
            <a:ext cx="636588" cy="396875"/>
          </a:xfrm>
          <a:prstGeom prst="rect">
            <a:avLst/>
          </a:prstGeom>
          <a:noFill/>
          <a:ln w="9525">
            <a:noFill/>
            <a:miter lim="800000"/>
            <a:headEnd/>
            <a:tailEnd/>
          </a:ln>
          <a:effectLst/>
        </p:spPr>
        <p:txBody>
          <a:bodyPr wrap="none">
            <a:spAutoFit/>
          </a:bodyPr>
          <a:lstStyle/>
          <a:p>
            <a:pPr eaLnBrk="1" hangingPunct="1">
              <a:defRPr/>
            </a:pPr>
            <a:r>
              <a:rPr lang="en-US" sz="2000" b="1">
                <a:solidFill>
                  <a:srgbClr val="FFFFFF"/>
                </a:solidFill>
                <a:latin typeface="Arial" charset="0"/>
                <a:ea typeface="MS PGothic" pitchFamily="34" charset="-128"/>
              </a:rPr>
              <a:t>real</a:t>
            </a:r>
            <a:endParaRPr lang="en-US" sz="1800">
              <a:solidFill>
                <a:srgbClr val="FFFFFF"/>
              </a:solidFill>
              <a:latin typeface="Arial" charset="0"/>
              <a:ea typeface="MS PGothic" pitchFamily="34" charset="-128"/>
            </a:endParaRPr>
          </a:p>
        </p:txBody>
      </p:sp>
      <p:sp>
        <p:nvSpPr>
          <p:cNvPr id="7" name="Text Box 6"/>
          <p:cNvSpPr txBox="1">
            <a:spLocks noChangeArrowheads="1"/>
          </p:cNvSpPr>
          <p:nvPr/>
        </p:nvSpPr>
        <p:spPr bwMode="auto">
          <a:xfrm>
            <a:off x="3005138" y="6438900"/>
            <a:ext cx="192087" cy="168275"/>
          </a:xfrm>
          <a:prstGeom prst="rect">
            <a:avLst/>
          </a:prstGeom>
          <a:noFill/>
          <a:ln w="9525">
            <a:noFill/>
            <a:miter lim="800000"/>
            <a:headEnd/>
            <a:tailEnd/>
          </a:ln>
          <a:effectLst/>
        </p:spPr>
        <p:txBody>
          <a:bodyPr>
            <a:spAutoFit/>
          </a:bodyPr>
          <a:lstStyle/>
          <a:p>
            <a:pPr eaLnBrk="1" hangingPunct="1">
              <a:defRPr/>
            </a:pPr>
            <a:r>
              <a:rPr lang="en-US" sz="500" b="1">
                <a:solidFill>
                  <a:srgbClr val="FFFFFF"/>
                </a:solidFill>
                <a:latin typeface="Arial" charset="0"/>
                <a:ea typeface="MS PGothic" pitchFamily="34" charset="-128"/>
              </a:rPr>
              <a:t>R</a:t>
            </a:r>
          </a:p>
        </p:txBody>
      </p:sp>
      <p:sp>
        <p:nvSpPr>
          <p:cNvPr id="8" name="Oval 7"/>
          <p:cNvSpPr>
            <a:spLocks noChangeArrowheads="1"/>
          </p:cNvSpPr>
          <p:nvPr/>
        </p:nvSpPr>
        <p:spPr bwMode="auto">
          <a:xfrm>
            <a:off x="3071813" y="6475413"/>
            <a:ext cx="93662" cy="93662"/>
          </a:xfrm>
          <a:prstGeom prst="ellipse">
            <a:avLst/>
          </a:prstGeom>
          <a:noFill/>
          <a:ln w="9525">
            <a:solidFill>
              <a:schemeClr val="bg1"/>
            </a:solidFill>
            <a:round/>
            <a:headEnd/>
            <a:tailEnd/>
          </a:ln>
          <a:effectLst/>
        </p:spPr>
        <p:txBody>
          <a:bodyPr wrap="none" anchor="ctr"/>
          <a:lstStyle/>
          <a:p>
            <a:pPr algn="ctr" eaLnBrk="1" hangingPunct="1">
              <a:defRPr/>
            </a:pPr>
            <a:endParaRPr lang="en-US" sz="1800">
              <a:solidFill>
                <a:srgbClr val="000000"/>
              </a:solidFill>
              <a:latin typeface="Arial" charset="0"/>
              <a:ea typeface="MS PGothic" pitchFamily="34" charset="-128"/>
            </a:endParaRPr>
          </a:p>
        </p:txBody>
      </p:sp>
      <p:graphicFrame>
        <p:nvGraphicFramePr>
          <p:cNvPr id="9" name="Object 2"/>
          <p:cNvGraphicFramePr>
            <a:graphicFrameLocks noChangeAspect="1"/>
          </p:cNvGraphicFramePr>
          <p:nvPr/>
        </p:nvGraphicFramePr>
        <p:xfrm>
          <a:off x="1990725" y="660400"/>
          <a:ext cx="5165725" cy="968375"/>
        </p:xfrm>
        <a:graphic>
          <a:graphicData uri="http://schemas.openxmlformats.org/presentationml/2006/ole">
            <mc:AlternateContent xmlns:mc="http://schemas.openxmlformats.org/markup-compatibility/2006">
              <mc:Choice xmlns:v="urn:schemas-microsoft-com:vml" Requires="v">
                <p:oleObj spid="_x0000_s228410" name="Visio" r:id="rId3" imgW="5865233" imgH="1098887" progId="Visio.Drawing.11">
                  <p:embed/>
                </p:oleObj>
              </mc:Choice>
              <mc:Fallback>
                <p:oleObj name="Visio" r:id="rId3" imgW="5865233" imgH="109888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660400"/>
                        <a:ext cx="51657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38"/>
          <p:cNvSpPr txBox="1">
            <a:spLocks noChangeArrowheads="1"/>
          </p:cNvSpPr>
          <p:nvPr/>
        </p:nvSpPr>
        <p:spPr bwMode="auto">
          <a:xfrm>
            <a:off x="3171825" y="6453188"/>
            <a:ext cx="2779713" cy="304800"/>
          </a:xfrm>
          <a:prstGeom prst="rect">
            <a:avLst/>
          </a:prstGeom>
          <a:noFill/>
          <a:ln w="9525">
            <a:noFill/>
            <a:miter lim="800000"/>
            <a:headEnd/>
            <a:tailEnd/>
          </a:ln>
          <a:effectLst/>
        </p:spPr>
        <p:txBody>
          <a:bodyPr wrap="none">
            <a:spAutoFit/>
          </a:bodyPr>
          <a:lstStyle/>
          <a:p>
            <a:pPr>
              <a:defRPr/>
            </a:pPr>
            <a:r>
              <a:rPr lang="en-US" sz="1400">
                <a:solidFill>
                  <a:srgbClr val="003366"/>
                </a:solidFill>
                <a:latin typeface="Arial" charset="0"/>
                <a:ea typeface="MS PGothic" pitchFamily="34" charset="-128"/>
              </a:rPr>
              <a:t>© 2009, www.yawlfoundation.org</a:t>
            </a:r>
          </a:p>
        </p:txBody>
      </p:sp>
      <p:graphicFrame>
        <p:nvGraphicFramePr>
          <p:cNvPr id="11" name="Object 3"/>
          <p:cNvGraphicFramePr>
            <a:graphicFrameLocks noChangeAspect="1"/>
          </p:cNvGraphicFramePr>
          <p:nvPr/>
        </p:nvGraphicFramePr>
        <p:xfrm>
          <a:off x="8459788" y="6237288"/>
          <a:ext cx="506412" cy="514350"/>
        </p:xfrm>
        <a:graphic>
          <a:graphicData uri="http://schemas.openxmlformats.org/presentationml/2006/ole">
            <mc:AlternateContent xmlns:mc="http://schemas.openxmlformats.org/markup-compatibility/2006">
              <mc:Choice xmlns:v="urn:schemas-microsoft-com:vml" Requires="v">
                <p:oleObj spid="_x0000_s228411" name="Visio" r:id="rId5" imgW="506063" imgH="514231" progId="Visio.Drawing.11">
                  <p:embed/>
                </p:oleObj>
              </mc:Choice>
              <mc:Fallback>
                <p:oleObj name="Visio" r:id="rId5" imgW="506063" imgH="51423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237288"/>
                        <a:ext cx="5064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5858" name="Rectangle 2"/>
          <p:cNvSpPr>
            <a:spLocks noGrp="1" noChangeArrowheads="1"/>
          </p:cNvSpPr>
          <p:nvPr>
            <p:ph type="ctrTitle"/>
          </p:nvPr>
        </p:nvSpPr>
        <p:spPr>
          <a:xfrm>
            <a:off x="685800" y="2130425"/>
            <a:ext cx="7772400" cy="1470025"/>
          </a:xfrm>
        </p:spPr>
        <p:txBody>
          <a:bodyPr/>
          <a:lstStyle>
            <a:lvl1pPr algn="ctr">
              <a:defRPr sz="4400">
                <a:solidFill>
                  <a:srgbClr val="CC3300"/>
                </a:solidFill>
              </a:defRPr>
            </a:lvl1pPr>
          </a:lstStyle>
          <a:p>
            <a:r>
              <a:rPr lang="en-US"/>
              <a:t>Fare clic per modificare lo stile del titolo</a:t>
            </a:r>
          </a:p>
        </p:txBody>
      </p:sp>
      <p:sp>
        <p:nvSpPr>
          <p:cNvPr id="505865" name="Rectangle 9"/>
          <p:cNvSpPr>
            <a:spLocks noGrp="1" noChangeArrowheads="1"/>
          </p:cNvSpPr>
          <p:nvPr>
            <p:ph type="subTitle" idx="1"/>
          </p:nvPr>
        </p:nvSpPr>
        <p:spPr>
          <a:xfrm>
            <a:off x="1371600" y="3886200"/>
            <a:ext cx="6400800" cy="1752600"/>
          </a:xfrm>
        </p:spPr>
        <p:txBody>
          <a:bodyPr/>
          <a:lstStyle>
            <a:lvl1pPr marL="0" indent="93663" algn="ctr">
              <a:buFontTx/>
              <a:buNone/>
              <a:defRPr/>
            </a:lvl1pPr>
          </a:lstStyle>
          <a:p>
            <a:r>
              <a:rPr lang="en-US"/>
              <a:t>Fare clic per modificare lo stile del sottotitolo dello schema</a:t>
            </a:r>
          </a:p>
        </p:txBody>
      </p:sp>
    </p:spTree>
    <p:extLst>
      <p:ext uri="{BB962C8B-B14F-4D97-AF65-F5344CB8AC3E}">
        <p14:creationId xmlns:p14="http://schemas.microsoft.com/office/powerpoint/2010/main" val="162703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20151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3938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46088" y="908050"/>
            <a:ext cx="3967162"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65650" y="908050"/>
            <a:ext cx="3967163"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07919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3608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97376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81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3545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4460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413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3414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261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0"/>
            <a:ext cx="6705600"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41599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46088" y="908050"/>
            <a:ext cx="3967162" cy="531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65650" y="908050"/>
            <a:ext cx="3967163" cy="531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8434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00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46088" y="908050"/>
            <a:ext cx="3967162"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65650" y="908050"/>
            <a:ext cx="3967163"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66945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025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9945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35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770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50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6.bin"/><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5.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684213" y="6465888"/>
            <a:ext cx="1430337" cy="260350"/>
          </a:xfrm>
          <a:prstGeom prst="rect">
            <a:avLst/>
          </a:prstGeom>
          <a:noFill/>
          <a:ln w="9525">
            <a:noFill/>
            <a:miter lim="800000"/>
            <a:headEnd/>
            <a:tailEnd/>
          </a:ln>
          <a:effectLst/>
        </p:spPr>
        <p:txBody>
          <a:bodyPr wrap="none">
            <a:spAutoFit/>
          </a:bodyPr>
          <a:lstStyle/>
          <a:p>
            <a:pPr eaLnBrk="1" hangingPunct="1">
              <a:defRPr/>
            </a:pPr>
            <a:r>
              <a:rPr lang="en-US" sz="1100" b="1">
                <a:solidFill>
                  <a:schemeClr val="bg1"/>
                </a:solidFill>
                <a:latin typeface="Arial" charset="0"/>
                <a:ea typeface="MS PGothic" pitchFamily="34" charset="-128"/>
              </a:rPr>
              <a:t>a university for the</a:t>
            </a:r>
            <a:endParaRPr lang="en-US" sz="1800">
              <a:solidFill>
                <a:schemeClr val="bg1"/>
              </a:solidFill>
              <a:latin typeface="Arial" charset="0"/>
              <a:ea typeface="MS PGothic" pitchFamily="34" charset="-128"/>
            </a:endParaRPr>
          </a:p>
        </p:txBody>
      </p:sp>
      <p:sp>
        <p:nvSpPr>
          <p:cNvPr id="504835" name="Text Box 3"/>
          <p:cNvSpPr txBox="1">
            <a:spLocks noChangeArrowheads="1"/>
          </p:cNvSpPr>
          <p:nvPr/>
        </p:nvSpPr>
        <p:spPr bwMode="auto">
          <a:xfrm>
            <a:off x="2490788" y="6524625"/>
            <a:ext cx="555625" cy="260350"/>
          </a:xfrm>
          <a:prstGeom prst="rect">
            <a:avLst/>
          </a:prstGeom>
          <a:noFill/>
          <a:ln w="9525">
            <a:noFill/>
            <a:miter lim="800000"/>
            <a:headEnd/>
            <a:tailEnd/>
          </a:ln>
          <a:effectLst/>
        </p:spPr>
        <p:txBody>
          <a:bodyPr wrap="none">
            <a:spAutoFit/>
          </a:bodyPr>
          <a:lstStyle/>
          <a:p>
            <a:pPr eaLnBrk="1" hangingPunct="1">
              <a:defRPr/>
            </a:pPr>
            <a:r>
              <a:rPr lang="en-US" sz="1100" b="1">
                <a:solidFill>
                  <a:schemeClr val="bg1"/>
                </a:solidFill>
                <a:latin typeface="Arial" charset="0"/>
                <a:ea typeface="MS PGothic" pitchFamily="34" charset="-128"/>
              </a:rPr>
              <a:t>world</a:t>
            </a:r>
            <a:endParaRPr lang="en-US" sz="1800">
              <a:solidFill>
                <a:schemeClr val="bg1"/>
              </a:solidFill>
              <a:latin typeface="Arial" charset="0"/>
              <a:ea typeface="MS PGothic" pitchFamily="34" charset="-128"/>
            </a:endParaRPr>
          </a:p>
        </p:txBody>
      </p:sp>
      <p:sp>
        <p:nvSpPr>
          <p:cNvPr id="504836" name="Text Box 4"/>
          <p:cNvSpPr txBox="1">
            <a:spLocks noChangeArrowheads="1"/>
          </p:cNvSpPr>
          <p:nvPr/>
        </p:nvSpPr>
        <p:spPr bwMode="auto">
          <a:xfrm>
            <a:off x="1981200" y="6416675"/>
            <a:ext cx="636588" cy="396875"/>
          </a:xfrm>
          <a:prstGeom prst="rect">
            <a:avLst/>
          </a:prstGeom>
          <a:noFill/>
          <a:ln w="9525">
            <a:noFill/>
            <a:miter lim="800000"/>
            <a:headEnd/>
            <a:tailEnd/>
          </a:ln>
          <a:effectLst/>
        </p:spPr>
        <p:txBody>
          <a:bodyPr wrap="none">
            <a:spAutoFit/>
          </a:bodyPr>
          <a:lstStyle/>
          <a:p>
            <a:pPr eaLnBrk="1" hangingPunct="1">
              <a:defRPr/>
            </a:pPr>
            <a:r>
              <a:rPr lang="en-US" sz="2000" b="1">
                <a:solidFill>
                  <a:schemeClr val="bg1"/>
                </a:solidFill>
                <a:latin typeface="Arial" charset="0"/>
                <a:ea typeface="MS PGothic" pitchFamily="34" charset="-128"/>
              </a:rPr>
              <a:t>real</a:t>
            </a:r>
            <a:endParaRPr lang="en-US" sz="1800">
              <a:solidFill>
                <a:schemeClr val="bg1"/>
              </a:solidFill>
              <a:latin typeface="Arial" charset="0"/>
              <a:ea typeface="MS PGothic" pitchFamily="34" charset="-128"/>
            </a:endParaRPr>
          </a:p>
        </p:txBody>
      </p:sp>
      <p:sp>
        <p:nvSpPr>
          <p:cNvPr id="504837" name="Text Box 5"/>
          <p:cNvSpPr txBox="1">
            <a:spLocks noChangeArrowheads="1"/>
          </p:cNvSpPr>
          <p:nvPr/>
        </p:nvSpPr>
        <p:spPr bwMode="auto">
          <a:xfrm>
            <a:off x="3005138" y="6438900"/>
            <a:ext cx="192087" cy="168275"/>
          </a:xfrm>
          <a:prstGeom prst="rect">
            <a:avLst/>
          </a:prstGeom>
          <a:noFill/>
          <a:ln w="9525">
            <a:noFill/>
            <a:miter lim="800000"/>
            <a:headEnd/>
            <a:tailEnd/>
          </a:ln>
          <a:effectLst/>
        </p:spPr>
        <p:txBody>
          <a:bodyPr>
            <a:spAutoFit/>
          </a:bodyPr>
          <a:lstStyle/>
          <a:p>
            <a:pPr eaLnBrk="1" hangingPunct="1">
              <a:defRPr/>
            </a:pPr>
            <a:r>
              <a:rPr lang="en-US" sz="500" b="1">
                <a:solidFill>
                  <a:schemeClr val="bg1"/>
                </a:solidFill>
                <a:latin typeface="Arial" charset="0"/>
                <a:ea typeface="MS PGothic" pitchFamily="34" charset="-128"/>
              </a:rPr>
              <a:t>R</a:t>
            </a:r>
          </a:p>
        </p:txBody>
      </p:sp>
      <p:sp>
        <p:nvSpPr>
          <p:cNvPr id="504838" name="Oval 6"/>
          <p:cNvSpPr>
            <a:spLocks noChangeArrowheads="1"/>
          </p:cNvSpPr>
          <p:nvPr/>
        </p:nvSpPr>
        <p:spPr bwMode="auto">
          <a:xfrm>
            <a:off x="3071813" y="6475413"/>
            <a:ext cx="93662" cy="93662"/>
          </a:xfrm>
          <a:prstGeom prst="ellipse">
            <a:avLst/>
          </a:prstGeom>
          <a:noFill/>
          <a:ln w="9525">
            <a:solidFill>
              <a:schemeClr val="bg1"/>
            </a:solidFill>
            <a:round/>
            <a:headEnd/>
            <a:tailEnd/>
          </a:ln>
          <a:effectLst/>
        </p:spPr>
        <p:txBody>
          <a:bodyPr wrap="none" anchor="ctr"/>
          <a:lstStyle/>
          <a:p>
            <a:pPr algn="ctr" eaLnBrk="1" hangingPunct="1">
              <a:defRPr/>
            </a:pPr>
            <a:endParaRPr lang="en-US" sz="1800">
              <a:latin typeface="Arial" charset="0"/>
              <a:ea typeface="MS PGothic" pitchFamily="34" charset="-128"/>
            </a:endParaRPr>
          </a:p>
        </p:txBody>
      </p:sp>
      <p:sp>
        <p:nvSpPr>
          <p:cNvPr id="504839" name="Rectangle 7"/>
          <p:cNvSpPr>
            <a:spLocks noChangeArrowheads="1"/>
          </p:cNvSpPr>
          <p:nvPr/>
        </p:nvSpPr>
        <p:spPr bwMode="auto">
          <a:xfrm>
            <a:off x="0" y="6381750"/>
            <a:ext cx="9144000" cy="476250"/>
          </a:xfrm>
          <a:prstGeom prst="rect">
            <a:avLst/>
          </a:prstGeom>
          <a:gradFill rotWithShape="1">
            <a:gsLst>
              <a:gs pos="0">
                <a:srgbClr val="00264C"/>
              </a:gs>
              <a:gs pos="100000">
                <a:srgbClr val="269AE2"/>
              </a:gs>
            </a:gsLst>
            <a:lin ang="5400000" scaled="1"/>
          </a:gradFill>
          <a:ln w="9525">
            <a:noFill/>
            <a:miter lim="800000"/>
            <a:headEnd/>
            <a:tailEnd/>
          </a:ln>
          <a:effectLst/>
        </p:spPr>
        <p:txBody>
          <a:bodyPr wrap="none" anchor="ctr"/>
          <a:lstStyle/>
          <a:p>
            <a:pPr algn="ctr">
              <a:defRPr/>
            </a:pPr>
            <a:endParaRPr lang="en-US">
              <a:latin typeface="Arial" charset="0"/>
              <a:ea typeface="MS PGothic" pitchFamily="34" charset="-128"/>
            </a:endParaRPr>
          </a:p>
        </p:txBody>
      </p:sp>
      <p:sp>
        <p:nvSpPr>
          <p:cNvPr id="504840" name="Rectangle 8"/>
          <p:cNvSpPr>
            <a:spLocks noChangeArrowheads="1"/>
          </p:cNvSpPr>
          <p:nvPr/>
        </p:nvSpPr>
        <p:spPr bwMode="auto">
          <a:xfrm>
            <a:off x="0" y="-26988"/>
            <a:ext cx="9144000" cy="836613"/>
          </a:xfrm>
          <a:prstGeom prst="rect">
            <a:avLst/>
          </a:prstGeom>
          <a:gradFill rotWithShape="1">
            <a:gsLst>
              <a:gs pos="0">
                <a:srgbClr val="00264C"/>
              </a:gs>
              <a:gs pos="100000">
                <a:srgbClr val="269AE2"/>
              </a:gs>
            </a:gsLst>
            <a:lin ang="5400000" scaled="1"/>
          </a:gradFill>
          <a:ln w="9525">
            <a:noFill/>
            <a:miter lim="800000"/>
            <a:headEnd/>
            <a:tailEnd/>
          </a:ln>
          <a:effectLst/>
        </p:spPr>
        <p:txBody>
          <a:bodyPr anchor="ctr"/>
          <a:lstStyle/>
          <a:p>
            <a:pPr marL="271463" algn="ctr" eaLnBrk="1" hangingPunct="1">
              <a:defRPr/>
            </a:pPr>
            <a:endParaRPr lang="en-US" sz="4400" b="1">
              <a:solidFill>
                <a:srgbClr val="CC3300"/>
              </a:solidFill>
              <a:latin typeface="Arial" charset="0"/>
              <a:ea typeface="MS PGothic" pitchFamily="34" charset="-128"/>
            </a:endParaRPr>
          </a:p>
        </p:txBody>
      </p:sp>
      <p:sp>
        <p:nvSpPr>
          <p:cNvPr id="504841" name="Text Box 9"/>
          <p:cNvSpPr txBox="1">
            <a:spLocks noChangeArrowheads="1"/>
          </p:cNvSpPr>
          <p:nvPr/>
        </p:nvSpPr>
        <p:spPr bwMode="auto">
          <a:xfrm>
            <a:off x="8193088" y="6505575"/>
            <a:ext cx="684212"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BBC49AE-3321-40CC-A257-5644310B9B6C}" type="slidenum">
              <a:rPr lang="en-US" sz="1200">
                <a:solidFill>
                  <a:schemeClr val="bg1"/>
                </a:solidFill>
              </a:rPr>
              <a:pPr algn="r"/>
              <a:t>‹N›</a:t>
            </a:fld>
            <a:endParaRPr lang="en-US" sz="1200">
              <a:solidFill>
                <a:schemeClr val="bg1"/>
              </a:solidFill>
            </a:endParaRPr>
          </a:p>
        </p:txBody>
      </p:sp>
      <p:graphicFrame>
        <p:nvGraphicFramePr>
          <p:cNvPr id="1026" name="Object 10"/>
          <p:cNvGraphicFramePr>
            <a:graphicFrameLocks noChangeAspect="1"/>
          </p:cNvGraphicFramePr>
          <p:nvPr/>
        </p:nvGraphicFramePr>
        <p:xfrm>
          <a:off x="3563938" y="6453188"/>
          <a:ext cx="1997075" cy="374650"/>
        </p:xfrm>
        <a:graphic>
          <a:graphicData uri="http://schemas.openxmlformats.org/presentationml/2006/ole">
            <mc:AlternateContent xmlns:mc="http://schemas.openxmlformats.org/markup-compatibility/2006">
              <mc:Choice xmlns:v="urn:schemas-microsoft-com:vml" Requires="v">
                <p:oleObj spid="_x0000_s1124" name="Visio" r:id="rId15" imgW="5865233" imgH="1098887" progId="Visio.Drawing.11">
                  <p:embed/>
                </p:oleObj>
              </mc:Choice>
              <mc:Fallback>
                <p:oleObj name="Visio" r:id="rId15" imgW="5865233" imgH="1098887" progId="Visio.Drawing.11">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3938" y="6453188"/>
                        <a:ext cx="19970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11"/>
          <p:cNvSpPr>
            <a:spLocks noGrp="1" noChangeArrowheads="1"/>
          </p:cNvSpPr>
          <p:nvPr>
            <p:ph type="title"/>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038" name="Rectangle 12"/>
          <p:cNvSpPr>
            <a:spLocks noGrp="1" noChangeArrowheads="1"/>
          </p:cNvSpPr>
          <p:nvPr>
            <p:ph type="body" idx="1"/>
          </p:nvPr>
        </p:nvSpPr>
        <p:spPr bwMode="auto">
          <a:xfrm>
            <a:off x="446088" y="908050"/>
            <a:ext cx="808672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graphicFrame>
        <p:nvGraphicFramePr>
          <p:cNvPr id="1027" name="Object 13"/>
          <p:cNvGraphicFramePr>
            <a:graphicFrameLocks noChangeAspect="1"/>
          </p:cNvGraphicFramePr>
          <p:nvPr/>
        </p:nvGraphicFramePr>
        <p:xfrm>
          <a:off x="8496300" y="225425"/>
          <a:ext cx="339725" cy="347663"/>
        </p:xfrm>
        <a:graphic>
          <a:graphicData uri="http://schemas.openxmlformats.org/presentationml/2006/ole">
            <mc:AlternateContent xmlns:mc="http://schemas.openxmlformats.org/markup-compatibility/2006">
              <mc:Choice xmlns:v="urn:schemas-microsoft-com:vml" Requires="v">
                <p:oleObj spid="_x0000_s1125" name="Visio" r:id="rId17" imgW="339042" imgH="348377" progId="Visio.Drawing.11">
                  <p:embed/>
                </p:oleObj>
              </mc:Choice>
              <mc:Fallback>
                <p:oleObj name="Visio" r:id="rId17" imgW="339042" imgH="348377" progId="Visio.Drawing.11">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96300" y="225425"/>
                        <a:ext cx="3397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4874" name="Text Box 42"/>
          <p:cNvSpPr txBox="1">
            <a:spLocks noChangeArrowheads="1"/>
          </p:cNvSpPr>
          <p:nvPr/>
        </p:nvSpPr>
        <p:spPr bwMode="auto">
          <a:xfrm>
            <a:off x="309563" y="6492875"/>
            <a:ext cx="2406650" cy="274638"/>
          </a:xfrm>
          <a:prstGeom prst="rect">
            <a:avLst/>
          </a:prstGeom>
          <a:noFill/>
          <a:ln w="9525">
            <a:noFill/>
            <a:miter lim="800000"/>
            <a:headEnd/>
            <a:tailEnd/>
          </a:ln>
          <a:effectLst/>
        </p:spPr>
        <p:txBody>
          <a:bodyPr wrap="none">
            <a:spAutoFit/>
          </a:bodyPr>
          <a:lstStyle/>
          <a:p>
            <a:pPr>
              <a:defRPr/>
            </a:pPr>
            <a:r>
              <a:rPr lang="en-US" sz="1200">
                <a:solidFill>
                  <a:schemeClr val="bg1"/>
                </a:solidFill>
                <a:latin typeface="Arial" charset="0"/>
                <a:ea typeface="MS PGothic" pitchFamily="34" charset="-128"/>
              </a:rPr>
              <a:t>© 2009, www.yawlfoundation.org</a:t>
            </a:r>
          </a:p>
        </p:txBody>
      </p:sp>
    </p:spTree>
  </p:cSld>
  <p:clrMap bg1="lt1" tx1="dk1" bg2="lt2" tx2="dk2" accent1="accent1" accent2="accent2" accent3="accent3" accent4="accent4" accent5="accent5" accent6="accent6" hlink="hlink" folHlink="folHlink"/>
  <p:sldLayoutIdLst>
    <p:sldLayoutId id="2147483746"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marL="271463" indent="-271463" algn="l" rtl="0" eaLnBrk="0" fontAlgn="base" hangingPunct="0">
        <a:spcBef>
          <a:spcPct val="0"/>
        </a:spcBef>
        <a:spcAft>
          <a:spcPct val="0"/>
        </a:spcAft>
        <a:defRPr sz="3200" b="1">
          <a:solidFill>
            <a:schemeClr val="bg1"/>
          </a:solidFill>
          <a:latin typeface="+mj-lt"/>
          <a:ea typeface="+mj-ea"/>
          <a:cs typeface="+mj-cs"/>
        </a:defRPr>
      </a:lvl1pPr>
      <a:lvl2pPr marL="271463" indent="-271463" algn="l" rtl="0" eaLnBrk="0" fontAlgn="base" hangingPunct="0">
        <a:spcBef>
          <a:spcPct val="0"/>
        </a:spcBef>
        <a:spcAft>
          <a:spcPct val="0"/>
        </a:spcAft>
        <a:defRPr sz="3200" b="1">
          <a:solidFill>
            <a:schemeClr val="bg1"/>
          </a:solidFill>
          <a:latin typeface="Arial" charset="0"/>
          <a:cs typeface="Arial" charset="0"/>
        </a:defRPr>
      </a:lvl2pPr>
      <a:lvl3pPr marL="271463" indent="-271463" algn="l" rtl="0" eaLnBrk="0" fontAlgn="base" hangingPunct="0">
        <a:spcBef>
          <a:spcPct val="0"/>
        </a:spcBef>
        <a:spcAft>
          <a:spcPct val="0"/>
        </a:spcAft>
        <a:defRPr sz="3200" b="1">
          <a:solidFill>
            <a:schemeClr val="bg1"/>
          </a:solidFill>
          <a:latin typeface="Arial" charset="0"/>
          <a:cs typeface="Arial" charset="0"/>
        </a:defRPr>
      </a:lvl3pPr>
      <a:lvl4pPr marL="271463" indent="-271463" algn="l" rtl="0" eaLnBrk="0" fontAlgn="base" hangingPunct="0">
        <a:spcBef>
          <a:spcPct val="0"/>
        </a:spcBef>
        <a:spcAft>
          <a:spcPct val="0"/>
        </a:spcAft>
        <a:defRPr sz="3200" b="1">
          <a:solidFill>
            <a:schemeClr val="bg1"/>
          </a:solidFill>
          <a:latin typeface="Arial" charset="0"/>
          <a:cs typeface="Arial" charset="0"/>
        </a:defRPr>
      </a:lvl4pPr>
      <a:lvl5pPr marL="271463" indent="-271463" algn="l" rtl="0" eaLnBrk="0" fontAlgn="base" hangingPunct="0">
        <a:spcBef>
          <a:spcPct val="0"/>
        </a:spcBef>
        <a:spcAft>
          <a:spcPct val="0"/>
        </a:spcAft>
        <a:defRPr sz="3200" b="1">
          <a:solidFill>
            <a:schemeClr val="bg1"/>
          </a:solidFill>
          <a:latin typeface="Arial" charset="0"/>
          <a:cs typeface="Arial" charset="0"/>
        </a:defRPr>
      </a:lvl5pPr>
      <a:lvl6pPr marL="728663" algn="l" rtl="0" fontAlgn="base">
        <a:spcBef>
          <a:spcPct val="0"/>
        </a:spcBef>
        <a:spcAft>
          <a:spcPct val="0"/>
        </a:spcAft>
        <a:defRPr sz="3200" b="1">
          <a:solidFill>
            <a:schemeClr val="bg1"/>
          </a:solidFill>
          <a:latin typeface="Arial" charset="0"/>
          <a:cs typeface="Arial" charset="0"/>
        </a:defRPr>
      </a:lvl6pPr>
      <a:lvl7pPr marL="1185863" algn="l" rtl="0" fontAlgn="base">
        <a:spcBef>
          <a:spcPct val="0"/>
        </a:spcBef>
        <a:spcAft>
          <a:spcPct val="0"/>
        </a:spcAft>
        <a:defRPr sz="3200" b="1">
          <a:solidFill>
            <a:schemeClr val="bg1"/>
          </a:solidFill>
          <a:latin typeface="Arial" charset="0"/>
          <a:cs typeface="Arial" charset="0"/>
        </a:defRPr>
      </a:lvl7pPr>
      <a:lvl8pPr marL="1643063" algn="l" rtl="0" fontAlgn="base">
        <a:spcBef>
          <a:spcPct val="0"/>
        </a:spcBef>
        <a:spcAft>
          <a:spcPct val="0"/>
        </a:spcAft>
        <a:defRPr sz="3200" b="1">
          <a:solidFill>
            <a:schemeClr val="bg1"/>
          </a:solidFill>
          <a:latin typeface="Arial" charset="0"/>
          <a:cs typeface="Arial" charset="0"/>
        </a:defRPr>
      </a:lvl8pPr>
      <a:lvl9pPr marL="2100263" algn="l" rtl="0" fontAlgn="base">
        <a:spcBef>
          <a:spcPct val="0"/>
        </a:spcBef>
        <a:spcAft>
          <a:spcPct val="0"/>
        </a:spcAft>
        <a:defRPr sz="3200" b="1">
          <a:solidFill>
            <a:schemeClr val="bg1"/>
          </a:solidFill>
          <a:latin typeface="Arial" charset="0"/>
          <a:cs typeface="Arial" charset="0"/>
        </a:defRPr>
      </a:lvl9pPr>
    </p:titleStyle>
    <p:body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684213" y="6465888"/>
            <a:ext cx="1430337" cy="260350"/>
          </a:xfrm>
          <a:prstGeom prst="rect">
            <a:avLst/>
          </a:prstGeom>
          <a:noFill/>
          <a:ln w="9525">
            <a:noFill/>
            <a:miter lim="800000"/>
            <a:headEnd/>
            <a:tailEnd/>
          </a:ln>
          <a:effectLst/>
        </p:spPr>
        <p:txBody>
          <a:bodyPr wrap="none">
            <a:spAutoFit/>
          </a:bodyPr>
          <a:lstStyle/>
          <a:p>
            <a:pPr eaLnBrk="1" hangingPunct="1">
              <a:defRPr/>
            </a:pPr>
            <a:r>
              <a:rPr lang="en-US" sz="1100" b="1">
                <a:solidFill>
                  <a:srgbClr val="FFFFFF"/>
                </a:solidFill>
                <a:latin typeface="Arial" charset="0"/>
                <a:ea typeface="MS PGothic" pitchFamily="34" charset="-128"/>
              </a:rPr>
              <a:t>a university for the</a:t>
            </a:r>
            <a:endParaRPr lang="en-US" sz="1800">
              <a:solidFill>
                <a:srgbClr val="FFFFFF"/>
              </a:solidFill>
              <a:latin typeface="Arial" charset="0"/>
              <a:ea typeface="MS PGothic" pitchFamily="34" charset="-128"/>
            </a:endParaRPr>
          </a:p>
        </p:txBody>
      </p:sp>
      <p:sp>
        <p:nvSpPr>
          <p:cNvPr id="504835" name="Text Box 3"/>
          <p:cNvSpPr txBox="1">
            <a:spLocks noChangeArrowheads="1"/>
          </p:cNvSpPr>
          <p:nvPr/>
        </p:nvSpPr>
        <p:spPr bwMode="auto">
          <a:xfrm>
            <a:off x="2490788" y="6524625"/>
            <a:ext cx="555625" cy="260350"/>
          </a:xfrm>
          <a:prstGeom prst="rect">
            <a:avLst/>
          </a:prstGeom>
          <a:noFill/>
          <a:ln w="9525">
            <a:noFill/>
            <a:miter lim="800000"/>
            <a:headEnd/>
            <a:tailEnd/>
          </a:ln>
          <a:effectLst/>
        </p:spPr>
        <p:txBody>
          <a:bodyPr wrap="none">
            <a:spAutoFit/>
          </a:bodyPr>
          <a:lstStyle/>
          <a:p>
            <a:pPr eaLnBrk="1" hangingPunct="1">
              <a:defRPr/>
            </a:pPr>
            <a:r>
              <a:rPr lang="en-US" sz="1100" b="1">
                <a:solidFill>
                  <a:srgbClr val="FFFFFF"/>
                </a:solidFill>
                <a:latin typeface="Arial" charset="0"/>
                <a:ea typeface="MS PGothic" pitchFamily="34" charset="-128"/>
              </a:rPr>
              <a:t>world</a:t>
            </a:r>
            <a:endParaRPr lang="en-US" sz="1800">
              <a:solidFill>
                <a:srgbClr val="FFFFFF"/>
              </a:solidFill>
              <a:latin typeface="Arial" charset="0"/>
              <a:ea typeface="MS PGothic" pitchFamily="34" charset="-128"/>
            </a:endParaRPr>
          </a:p>
        </p:txBody>
      </p:sp>
      <p:sp>
        <p:nvSpPr>
          <p:cNvPr id="504836" name="Text Box 4"/>
          <p:cNvSpPr txBox="1">
            <a:spLocks noChangeArrowheads="1"/>
          </p:cNvSpPr>
          <p:nvPr/>
        </p:nvSpPr>
        <p:spPr bwMode="auto">
          <a:xfrm>
            <a:off x="1981200" y="6416675"/>
            <a:ext cx="636588" cy="396875"/>
          </a:xfrm>
          <a:prstGeom prst="rect">
            <a:avLst/>
          </a:prstGeom>
          <a:noFill/>
          <a:ln w="9525">
            <a:noFill/>
            <a:miter lim="800000"/>
            <a:headEnd/>
            <a:tailEnd/>
          </a:ln>
          <a:effectLst/>
        </p:spPr>
        <p:txBody>
          <a:bodyPr wrap="none">
            <a:spAutoFit/>
          </a:bodyPr>
          <a:lstStyle/>
          <a:p>
            <a:pPr eaLnBrk="1" hangingPunct="1">
              <a:defRPr/>
            </a:pPr>
            <a:r>
              <a:rPr lang="en-US" sz="2000" b="1">
                <a:solidFill>
                  <a:srgbClr val="FFFFFF"/>
                </a:solidFill>
                <a:latin typeface="Arial" charset="0"/>
                <a:ea typeface="MS PGothic" pitchFamily="34" charset="-128"/>
              </a:rPr>
              <a:t>real</a:t>
            </a:r>
            <a:endParaRPr lang="en-US" sz="1800">
              <a:solidFill>
                <a:srgbClr val="FFFFFF"/>
              </a:solidFill>
              <a:latin typeface="Arial" charset="0"/>
              <a:ea typeface="MS PGothic" pitchFamily="34" charset="-128"/>
            </a:endParaRPr>
          </a:p>
        </p:txBody>
      </p:sp>
      <p:sp>
        <p:nvSpPr>
          <p:cNvPr id="504837" name="Text Box 5"/>
          <p:cNvSpPr txBox="1">
            <a:spLocks noChangeArrowheads="1"/>
          </p:cNvSpPr>
          <p:nvPr/>
        </p:nvSpPr>
        <p:spPr bwMode="auto">
          <a:xfrm>
            <a:off x="3005138" y="6438900"/>
            <a:ext cx="192087" cy="168275"/>
          </a:xfrm>
          <a:prstGeom prst="rect">
            <a:avLst/>
          </a:prstGeom>
          <a:noFill/>
          <a:ln w="9525">
            <a:noFill/>
            <a:miter lim="800000"/>
            <a:headEnd/>
            <a:tailEnd/>
          </a:ln>
          <a:effectLst/>
        </p:spPr>
        <p:txBody>
          <a:bodyPr>
            <a:spAutoFit/>
          </a:bodyPr>
          <a:lstStyle/>
          <a:p>
            <a:pPr eaLnBrk="1" hangingPunct="1">
              <a:defRPr/>
            </a:pPr>
            <a:r>
              <a:rPr lang="en-US" sz="500" b="1">
                <a:solidFill>
                  <a:srgbClr val="FFFFFF"/>
                </a:solidFill>
                <a:latin typeface="Arial" charset="0"/>
                <a:ea typeface="MS PGothic" pitchFamily="34" charset="-128"/>
              </a:rPr>
              <a:t>R</a:t>
            </a:r>
          </a:p>
        </p:txBody>
      </p:sp>
      <p:sp>
        <p:nvSpPr>
          <p:cNvPr id="504838" name="Oval 6"/>
          <p:cNvSpPr>
            <a:spLocks noChangeArrowheads="1"/>
          </p:cNvSpPr>
          <p:nvPr/>
        </p:nvSpPr>
        <p:spPr bwMode="auto">
          <a:xfrm>
            <a:off x="3071813" y="6475413"/>
            <a:ext cx="93662" cy="93662"/>
          </a:xfrm>
          <a:prstGeom prst="ellipse">
            <a:avLst/>
          </a:prstGeom>
          <a:noFill/>
          <a:ln w="9525">
            <a:solidFill>
              <a:schemeClr val="bg1"/>
            </a:solidFill>
            <a:round/>
            <a:headEnd/>
            <a:tailEnd/>
          </a:ln>
          <a:effectLst/>
        </p:spPr>
        <p:txBody>
          <a:bodyPr wrap="none" anchor="ctr"/>
          <a:lstStyle/>
          <a:p>
            <a:pPr algn="ctr" eaLnBrk="1" hangingPunct="1">
              <a:defRPr/>
            </a:pPr>
            <a:endParaRPr lang="en-US" sz="1800">
              <a:solidFill>
                <a:srgbClr val="000000"/>
              </a:solidFill>
              <a:latin typeface="Arial" charset="0"/>
              <a:ea typeface="MS PGothic" pitchFamily="34" charset="-128"/>
            </a:endParaRPr>
          </a:p>
        </p:txBody>
      </p:sp>
      <p:sp>
        <p:nvSpPr>
          <p:cNvPr id="504839" name="Rectangle 7"/>
          <p:cNvSpPr>
            <a:spLocks noChangeArrowheads="1"/>
          </p:cNvSpPr>
          <p:nvPr/>
        </p:nvSpPr>
        <p:spPr bwMode="auto">
          <a:xfrm>
            <a:off x="0" y="6381750"/>
            <a:ext cx="9144000" cy="476250"/>
          </a:xfrm>
          <a:prstGeom prst="rect">
            <a:avLst/>
          </a:prstGeom>
          <a:gradFill rotWithShape="1">
            <a:gsLst>
              <a:gs pos="0">
                <a:srgbClr val="00264C"/>
              </a:gs>
              <a:gs pos="100000">
                <a:srgbClr val="269AE2"/>
              </a:gs>
            </a:gsLst>
            <a:lin ang="5400000" scaled="1"/>
          </a:gradFill>
          <a:ln w="9525">
            <a:noFill/>
            <a:miter lim="800000"/>
            <a:headEnd/>
            <a:tailEnd/>
          </a:ln>
          <a:effectLst/>
        </p:spPr>
        <p:txBody>
          <a:bodyPr wrap="none" anchor="ctr"/>
          <a:lstStyle/>
          <a:p>
            <a:pPr algn="ctr">
              <a:defRPr/>
            </a:pPr>
            <a:endParaRPr lang="en-US">
              <a:solidFill>
                <a:srgbClr val="000000"/>
              </a:solidFill>
              <a:latin typeface="Arial" charset="0"/>
              <a:ea typeface="MS PGothic" pitchFamily="34" charset="-128"/>
            </a:endParaRPr>
          </a:p>
        </p:txBody>
      </p:sp>
      <p:sp>
        <p:nvSpPr>
          <p:cNvPr id="504840" name="Rectangle 8"/>
          <p:cNvSpPr>
            <a:spLocks noChangeArrowheads="1"/>
          </p:cNvSpPr>
          <p:nvPr/>
        </p:nvSpPr>
        <p:spPr bwMode="auto">
          <a:xfrm>
            <a:off x="0" y="-26988"/>
            <a:ext cx="9144000" cy="836613"/>
          </a:xfrm>
          <a:prstGeom prst="rect">
            <a:avLst/>
          </a:prstGeom>
          <a:gradFill rotWithShape="1">
            <a:gsLst>
              <a:gs pos="0">
                <a:srgbClr val="00264C"/>
              </a:gs>
              <a:gs pos="100000">
                <a:srgbClr val="269AE2"/>
              </a:gs>
            </a:gsLst>
            <a:lin ang="5400000" scaled="1"/>
          </a:gradFill>
          <a:ln w="9525">
            <a:noFill/>
            <a:miter lim="800000"/>
            <a:headEnd/>
            <a:tailEnd/>
          </a:ln>
          <a:effectLst/>
        </p:spPr>
        <p:txBody>
          <a:bodyPr anchor="ctr"/>
          <a:lstStyle/>
          <a:p>
            <a:pPr marL="271463" algn="ctr" eaLnBrk="1" hangingPunct="1">
              <a:defRPr/>
            </a:pPr>
            <a:endParaRPr lang="en-US" sz="4400" b="1">
              <a:solidFill>
                <a:srgbClr val="CC3300"/>
              </a:solidFill>
              <a:latin typeface="Arial" charset="0"/>
              <a:ea typeface="MS PGothic" pitchFamily="34" charset="-128"/>
            </a:endParaRPr>
          </a:p>
        </p:txBody>
      </p:sp>
      <p:sp>
        <p:nvSpPr>
          <p:cNvPr id="504841" name="Text Box 9"/>
          <p:cNvSpPr txBox="1">
            <a:spLocks noChangeArrowheads="1"/>
          </p:cNvSpPr>
          <p:nvPr/>
        </p:nvSpPr>
        <p:spPr bwMode="auto">
          <a:xfrm>
            <a:off x="8193088" y="6505575"/>
            <a:ext cx="684212"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C48C028-62C8-49A1-A6BA-DC6D2B5153D4}" type="slidenum">
              <a:rPr lang="en-US" sz="1200">
                <a:solidFill>
                  <a:srgbClr val="FFFFFF"/>
                </a:solidFill>
              </a:rPr>
              <a:pPr algn="r"/>
              <a:t>‹N›</a:t>
            </a:fld>
            <a:endParaRPr lang="en-US" sz="1200">
              <a:solidFill>
                <a:srgbClr val="FFFFFF"/>
              </a:solidFill>
            </a:endParaRPr>
          </a:p>
        </p:txBody>
      </p:sp>
      <p:graphicFrame>
        <p:nvGraphicFramePr>
          <p:cNvPr id="3074" name="Object 2"/>
          <p:cNvGraphicFramePr>
            <a:graphicFrameLocks noChangeAspect="1"/>
          </p:cNvGraphicFramePr>
          <p:nvPr/>
        </p:nvGraphicFramePr>
        <p:xfrm>
          <a:off x="3563938" y="6453188"/>
          <a:ext cx="1997075" cy="374650"/>
        </p:xfrm>
        <a:graphic>
          <a:graphicData uri="http://schemas.openxmlformats.org/presentationml/2006/ole">
            <mc:AlternateContent xmlns:mc="http://schemas.openxmlformats.org/markup-compatibility/2006">
              <mc:Choice xmlns:v="urn:schemas-microsoft-com:vml" Requires="v">
                <p:oleObj spid="_x0000_s3172" name="Visio" r:id="rId15" imgW="5865233" imgH="1098887" progId="Visio.Drawing.11">
                  <p:embed/>
                </p:oleObj>
              </mc:Choice>
              <mc:Fallback>
                <p:oleObj name="Visio" r:id="rId15" imgW="5865233" imgH="1098887" progId="Visio.Drawing.11">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3938" y="6453188"/>
                        <a:ext cx="19970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5" name="Rectangle 11"/>
          <p:cNvSpPr>
            <a:spLocks noGrp="1" noChangeArrowheads="1"/>
          </p:cNvSpPr>
          <p:nvPr>
            <p:ph type="title"/>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3086" name="Rectangle 12"/>
          <p:cNvSpPr>
            <a:spLocks noGrp="1" noChangeArrowheads="1"/>
          </p:cNvSpPr>
          <p:nvPr>
            <p:ph type="body" idx="1"/>
          </p:nvPr>
        </p:nvSpPr>
        <p:spPr bwMode="auto">
          <a:xfrm>
            <a:off x="446088" y="908050"/>
            <a:ext cx="808672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graphicFrame>
        <p:nvGraphicFramePr>
          <p:cNvPr id="3075" name="Object 3"/>
          <p:cNvGraphicFramePr>
            <a:graphicFrameLocks noChangeAspect="1"/>
          </p:cNvGraphicFramePr>
          <p:nvPr/>
        </p:nvGraphicFramePr>
        <p:xfrm>
          <a:off x="8496300" y="225425"/>
          <a:ext cx="339725" cy="347663"/>
        </p:xfrm>
        <a:graphic>
          <a:graphicData uri="http://schemas.openxmlformats.org/presentationml/2006/ole">
            <mc:AlternateContent xmlns:mc="http://schemas.openxmlformats.org/markup-compatibility/2006">
              <mc:Choice xmlns:v="urn:schemas-microsoft-com:vml" Requires="v">
                <p:oleObj spid="_x0000_s3173" name="Visio" r:id="rId17" imgW="339042" imgH="348377" progId="Visio.Drawing.11">
                  <p:embed/>
                </p:oleObj>
              </mc:Choice>
              <mc:Fallback>
                <p:oleObj name="Visio" r:id="rId17" imgW="339042" imgH="348377" progId="Visio.Drawing.11">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96300" y="225425"/>
                        <a:ext cx="3397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4874" name="Text Box 42"/>
          <p:cNvSpPr txBox="1">
            <a:spLocks noChangeArrowheads="1"/>
          </p:cNvSpPr>
          <p:nvPr/>
        </p:nvSpPr>
        <p:spPr bwMode="auto">
          <a:xfrm>
            <a:off x="309563" y="6492875"/>
            <a:ext cx="2406650" cy="274638"/>
          </a:xfrm>
          <a:prstGeom prst="rect">
            <a:avLst/>
          </a:prstGeom>
          <a:noFill/>
          <a:ln w="9525">
            <a:noFill/>
            <a:miter lim="800000"/>
            <a:headEnd/>
            <a:tailEnd/>
          </a:ln>
          <a:effectLst/>
        </p:spPr>
        <p:txBody>
          <a:bodyPr wrap="none">
            <a:spAutoFit/>
          </a:bodyPr>
          <a:lstStyle/>
          <a:p>
            <a:pPr>
              <a:defRPr/>
            </a:pPr>
            <a:r>
              <a:rPr lang="en-US" sz="1200">
                <a:solidFill>
                  <a:srgbClr val="FFFFFF"/>
                </a:solidFill>
                <a:latin typeface="Arial" charset="0"/>
                <a:ea typeface="MS PGothic" pitchFamily="34" charset="-128"/>
              </a:rPr>
              <a:t>© 2009, www.yawlfoundation.org</a:t>
            </a:r>
          </a:p>
        </p:txBody>
      </p:sp>
    </p:spTree>
  </p:cSld>
  <p:clrMap bg1="lt1" tx1="dk1" bg2="lt2" tx2="dk2" accent1="accent1" accent2="accent2" accent3="accent3" accent4="accent4" accent5="accent5" accent6="accent6" hlink="hlink" folHlink="folHlink"/>
  <p:sldLayoutIdLst>
    <p:sldLayoutId id="2147483747"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iming>
    <p:tnLst>
      <p:par>
        <p:cTn id="1" dur="indefinite" restart="never" nodeType="tmRoot"/>
      </p:par>
    </p:tnLst>
  </p:timing>
  <p:txStyles>
    <p:titleStyle>
      <a:lvl1pPr marL="271463" indent="-271463" algn="l" rtl="0" eaLnBrk="0" fontAlgn="base" hangingPunct="0">
        <a:spcBef>
          <a:spcPct val="0"/>
        </a:spcBef>
        <a:spcAft>
          <a:spcPct val="0"/>
        </a:spcAft>
        <a:defRPr sz="3200" b="1">
          <a:solidFill>
            <a:schemeClr val="bg1"/>
          </a:solidFill>
          <a:latin typeface="+mj-lt"/>
          <a:ea typeface="+mj-ea"/>
          <a:cs typeface="+mj-cs"/>
        </a:defRPr>
      </a:lvl1pPr>
      <a:lvl2pPr marL="271463" indent="-271463" algn="l" rtl="0" eaLnBrk="0" fontAlgn="base" hangingPunct="0">
        <a:spcBef>
          <a:spcPct val="0"/>
        </a:spcBef>
        <a:spcAft>
          <a:spcPct val="0"/>
        </a:spcAft>
        <a:defRPr sz="3200" b="1">
          <a:solidFill>
            <a:schemeClr val="bg1"/>
          </a:solidFill>
          <a:latin typeface="Arial" charset="0"/>
          <a:cs typeface="Arial" charset="0"/>
        </a:defRPr>
      </a:lvl2pPr>
      <a:lvl3pPr marL="271463" indent="-271463" algn="l" rtl="0" eaLnBrk="0" fontAlgn="base" hangingPunct="0">
        <a:spcBef>
          <a:spcPct val="0"/>
        </a:spcBef>
        <a:spcAft>
          <a:spcPct val="0"/>
        </a:spcAft>
        <a:defRPr sz="3200" b="1">
          <a:solidFill>
            <a:schemeClr val="bg1"/>
          </a:solidFill>
          <a:latin typeface="Arial" charset="0"/>
          <a:cs typeface="Arial" charset="0"/>
        </a:defRPr>
      </a:lvl3pPr>
      <a:lvl4pPr marL="271463" indent="-271463" algn="l" rtl="0" eaLnBrk="0" fontAlgn="base" hangingPunct="0">
        <a:spcBef>
          <a:spcPct val="0"/>
        </a:spcBef>
        <a:spcAft>
          <a:spcPct val="0"/>
        </a:spcAft>
        <a:defRPr sz="3200" b="1">
          <a:solidFill>
            <a:schemeClr val="bg1"/>
          </a:solidFill>
          <a:latin typeface="Arial" charset="0"/>
          <a:cs typeface="Arial" charset="0"/>
        </a:defRPr>
      </a:lvl4pPr>
      <a:lvl5pPr marL="271463" indent="-271463" algn="l" rtl="0" eaLnBrk="0" fontAlgn="base" hangingPunct="0">
        <a:spcBef>
          <a:spcPct val="0"/>
        </a:spcBef>
        <a:spcAft>
          <a:spcPct val="0"/>
        </a:spcAft>
        <a:defRPr sz="3200" b="1">
          <a:solidFill>
            <a:schemeClr val="bg1"/>
          </a:solidFill>
          <a:latin typeface="Arial" charset="0"/>
          <a:cs typeface="Arial" charset="0"/>
        </a:defRPr>
      </a:lvl5pPr>
      <a:lvl6pPr marL="728663" algn="l" rtl="0" fontAlgn="base">
        <a:spcBef>
          <a:spcPct val="0"/>
        </a:spcBef>
        <a:spcAft>
          <a:spcPct val="0"/>
        </a:spcAft>
        <a:defRPr sz="3200" b="1">
          <a:solidFill>
            <a:schemeClr val="bg1"/>
          </a:solidFill>
          <a:latin typeface="Arial" charset="0"/>
          <a:cs typeface="Arial" charset="0"/>
        </a:defRPr>
      </a:lvl6pPr>
      <a:lvl7pPr marL="1185863" algn="l" rtl="0" fontAlgn="base">
        <a:spcBef>
          <a:spcPct val="0"/>
        </a:spcBef>
        <a:spcAft>
          <a:spcPct val="0"/>
        </a:spcAft>
        <a:defRPr sz="3200" b="1">
          <a:solidFill>
            <a:schemeClr val="bg1"/>
          </a:solidFill>
          <a:latin typeface="Arial" charset="0"/>
          <a:cs typeface="Arial" charset="0"/>
        </a:defRPr>
      </a:lvl7pPr>
      <a:lvl8pPr marL="1643063" algn="l" rtl="0" fontAlgn="base">
        <a:spcBef>
          <a:spcPct val="0"/>
        </a:spcBef>
        <a:spcAft>
          <a:spcPct val="0"/>
        </a:spcAft>
        <a:defRPr sz="3200" b="1">
          <a:solidFill>
            <a:schemeClr val="bg1"/>
          </a:solidFill>
          <a:latin typeface="Arial" charset="0"/>
          <a:cs typeface="Arial" charset="0"/>
        </a:defRPr>
      </a:lvl8pPr>
      <a:lvl9pPr marL="2100263" algn="l" rtl="0" fontAlgn="base">
        <a:spcBef>
          <a:spcPct val="0"/>
        </a:spcBef>
        <a:spcAft>
          <a:spcPct val="0"/>
        </a:spcAft>
        <a:defRPr sz="3200" b="1">
          <a:solidFill>
            <a:schemeClr val="bg1"/>
          </a:solidFill>
          <a:latin typeface="Arial" charset="0"/>
          <a:cs typeface="Arial" charset="0"/>
        </a:defRPr>
      </a:lvl9pPr>
    </p:titleStyle>
    <p:body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9.vml"/><Relationship Id="rId5" Type="http://schemas.openxmlformats.org/officeDocument/2006/relationships/image" Target="../media/image21.wmf"/><Relationship Id="rId4"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10.vml"/><Relationship Id="rId5" Type="http://schemas.openxmlformats.org/officeDocument/2006/relationships/image" Target="../media/image22.wmf"/><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470025"/>
          </a:xfrm>
        </p:spPr>
        <p:txBody>
          <a:bodyPr/>
          <a:lstStyle/>
          <a:p>
            <a:pPr marL="0" indent="271463" eaLnBrk="1" hangingPunct="1"/>
            <a:r>
              <a:rPr lang="en-US" sz="4000" b="0" dirty="0" smtClean="0"/>
              <a:t/>
            </a:r>
            <a:br>
              <a:rPr lang="en-US" sz="4000" b="0" dirty="0" smtClean="0"/>
            </a:br>
            <a:r>
              <a:rPr lang="en-US" sz="4000" b="0" dirty="0"/>
              <a:t>Formal Approaches to Business Processes through Petri Nets</a:t>
            </a:r>
            <a:endParaRPr lang="en-AU" sz="4000" b="0" dirty="0" smtClean="0"/>
          </a:p>
        </p:txBody>
      </p:sp>
      <p:sp>
        <p:nvSpPr>
          <p:cNvPr id="29699" name="Rectangle 5"/>
          <p:cNvSpPr>
            <a:spLocks noGrp="1" noChangeArrowheads="1"/>
          </p:cNvSpPr>
          <p:nvPr>
            <p:ph type="subTitle" idx="1"/>
          </p:nvPr>
        </p:nvSpPr>
        <p:spPr>
          <a:xfrm>
            <a:off x="1371600" y="4648200"/>
            <a:ext cx="6400800" cy="1219200"/>
          </a:xfrm>
        </p:spPr>
        <p:txBody>
          <a:bodyPr/>
          <a:lstStyle/>
          <a:p>
            <a:pPr eaLnBrk="1" hangingPunct="1"/>
            <a:r>
              <a:rPr lang="en-US" dirty="0" smtClean="0"/>
              <a:t>Nick Russell</a:t>
            </a:r>
          </a:p>
          <a:p>
            <a:pPr eaLnBrk="1" hangingPunct="1"/>
            <a:r>
              <a:rPr lang="en-US" dirty="0" smtClean="0"/>
              <a:t>Arthur H. M. </a:t>
            </a:r>
            <a:r>
              <a:rPr lang="en-US" dirty="0" err="1" smtClean="0"/>
              <a:t>ter</a:t>
            </a:r>
            <a:r>
              <a:rPr lang="en-US" dirty="0" smtClean="0"/>
              <a:t> </a:t>
            </a:r>
            <a:r>
              <a:rPr lang="en-US" dirty="0" err="1" smtClean="0"/>
              <a:t>Hofstede</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96838"/>
            <a:ext cx="8959850" cy="512762"/>
          </a:xfrm>
        </p:spPr>
        <p:txBody>
          <a:bodyPr/>
          <a:lstStyle/>
          <a:p>
            <a:pPr indent="0" algn="ctr" eaLnBrk="1" hangingPunct="1"/>
            <a:r>
              <a:rPr lang="en-AU" smtClean="0"/>
              <a:t>Petri Net: Example</a:t>
            </a:r>
          </a:p>
        </p:txBody>
      </p:sp>
      <p:sp>
        <p:nvSpPr>
          <p:cNvPr id="5124" name="Rectangle 3"/>
          <p:cNvSpPr>
            <a:spLocks noGrp="1" noChangeArrowheads="1"/>
          </p:cNvSpPr>
          <p:nvPr>
            <p:ph type="body" idx="1"/>
          </p:nvPr>
        </p:nvSpPr>
        <p:spPr>
          <a:xfrm>
            <a:off x="609600" y="3962400"/>
            <a:ext cx="8229600" cy="2057400"/>
          </a:xfrm>
        </p:spPr>
        <p:txBody>
          <a:bodyPr/>
          <a:lstStyle/>
          <a:p>
            <a:pPr eaLnBrk="1" hangingPunct="1">
              <a:buFontTx/>
              <a:buNone/>
            </a:pPr>
            <a:r>
              <a:rPr lang="en-AU" dirty="0" smtClean="0">
                <a:latin typeface="+mj-lt"/>
              </a:rPr>
              <a:t>P = {p</a:t>
            </a:r>
            <a:r>
              <a:rPr lang="en-AU" baseline="-25000" dirty="0" smtClean="0">
                <a:latin typeface="+mj-lt"/>
              </a:rPr>
              <a:t>1</a:t>
            </a:r>
            <a:r>
              <a:rPr lang="en-AU" dirty="0" smtClean="0">
                <a:latin typeface="+mj-lt"/>
              </a:rPr>
              <a:t>, p</a:t>
            </a:r>
            <a:r>
              <a:rPr lang="en-AU" baseline="-25000" dirty="0" smtClean="0">
                <a:latin typeface="+mj-lt"/>
              </a:rPr>
              <a:t>2</a:t>
            </a:r>
            <a:r>
              <a:rPr lang="en-AU" dirty="0" smtClean="0">
                <a:latin typeface="+mj-lt"/>
              </a:rPr>
              <a:t>, p</a:t>
            </a:r>
            <a:r>
              <a:rPr lang="en-AU" baseline="-25000" dirty="0" smtClean="0">
                <a:latin typeface="+mj-lt"/>
              </a:rPr>
              <a:t>3</a:t>
            </a:r>
            <a:r>
              <a:rPr lang="en-AU" dirty="0" smtClean="0">
                <a:latin typeface="+mj-lt"/>
              </a:rPr>
              <a:t>, p</a:t>
            </a:r>
            <a:r>
              <a:rPr lang="en-AU" baseline="-25000" dirty="0" smtClean="0">
                <a:latin typeface="+mj-lt"/>
              </a:rPr>
              <a:t>4</a:t>
            </a:r>
            <a:r>
              <a:rPr lang="en-AU" dirty="0" smtClean="0">
                <a:latin typeface="+mj-lt"/>
              </a:rPr>
              <a:t>}</a:t>
            </a:r>
          </a:p>
          <a:p>
            <a:pPr eaLnBrk="1" hangingPunct="1">
              <a:buFontTx/>
              <a:buNone/>
            </a:pPr>
            <a:r>
              <a:rPr lang="en-AU" dirty="0" smtClean="0">
                <a:latin typeface="+mj-lt"/>
              </a:rPr>
              <a:t>T = {t</a:t>
            </a:r>
            <a:r>
              <a:rPr lang="en-AU" baseline="-25000" dirty="0" smtClean="0">
                <a:latin typeface="+mj-lt"/>
              </a:rPr>
              <a:t>1</a:t>
            </a:r>
            <a:r>
              <a:rPr lang="en-AU" dirty="0" smtClean="0">
                <a:latin typeface="+mj-lt"/>
              </a:rPr>
              <a:t>, t</a:t>
            </a:r>
            <a:r>
              <a:rPr lang="en-AU" baseline="-25000" dirty="0" smtClean="0">
                <a:latin typeface="+mj-lt"/>
              </a:rPr>
              <a:t>2</a:t>
            </a:r>
            <a:r>
              <a:rPr lang="en-AU" dirty="0" smtClean="0">
                <a:latin typeface="+mj-lt"/>
              </a:rPr>
              <a:t>, t</a:t>
            </a:r>
            <a:r>
              <a:rPr lang="en-AU" baseline="-25000" dirty="0" smtClean="0">
                <a:latin typeface="+mj-lt"/>
              </a:rPr>
              <a:t>3</a:t>
            </a:r>
            <a:r>
              <a:rPr lang="en-AU" dirty="0" smtClean="0">
                <a:latin typeface="+mj-lt"/>
              </a:rPr>
              <a:t>}</a:t>
            </a:r>
          </a:p>
          <a:p>
            <a:pPr eaLnBrk="1" hangingPunct="1">
              <a:buFontTx/>
              <a:buNone/>
            </a:pPr>
            <a:r>
              <a:rPr lang="en-AU" dirty="0" smtClean="0">
                <a:latin typeface="+mj-lt"/>
              </a:rPr>
              <a:t>F = {(p</a:t>
            </a:r>
            <a:r>
              <a:rPr lang="en-AU" baseline="-25000" dirty="0" smtClean="0">
                <a:latin typeface="+mj-lt"/>
              </a:rPr>
              <a:t>1</a:t>
            </a:r>
            <a:r>
              <a:rPr lang="en-AU" dirty="0" smtClean="0">
                <a:latin typeface="+mj-lt"/>
              </a:rPr>
              <a:t>, t</a:t>
            </a:r>
            <a:r>
              <a:rPr lang="en-AU" baseline="-25000" dirty="0" smtClean="0">
                <a:latin typeface="+mj-lt"/>
              </a:rPr>
              <a:t>1</a:t>
            </a:r>
            <a:r>
              <a:rPr lang="en-AU" dirty="0" smtClean="0">
                <a:latin typeface="+mj-lt"/>
              </a:rPr>
              <a:t>), (p</a:t>
            </a:r>
            <a:r>
              <a:rPr lang="en-AU" baseline="-25000" dirty="0" smtClean="0">
                <a:latin typeface="+mj-lt"/>
              </a:rPr>
              <a:t>2</a:t>
            </a:r>
            <a:r>
              <a:rPr lang="en-AU" dirty="0" smtClean="0">
                <a:latin typeface="+mj-lt"/>
              </a:rPr>
              <a:t>, t</a:t>
            </a:r>
            <a:r>
              <a:rPr lang="en-AU" baseline="-25000" dirty="0" smtClean="0">
                <a:latin typeface="+mj-lt"/>
              </a:rPr>
              <a:t>1</a:t>
            </a:r>
            <a:r>
              <a:rPr lang="en-AU" dirty="0" smtClean="0">
                <a:latin typeface="+mj-lt"/>
              </a:rPr>
              <a:t>), (t</a:t>
            </a:r>
            <a:r>
              <a:rPr lang="en-AU" baseline="-25000" dirty="0" smtClean="0">
                <a:latin typeface="+mj-lt"/>
              </a:rPr>
              <a:t>1</a:t>
            </a:r>
            <a:r>
              <a:rPr lang="en-AU" dirty="0" smtClean="0">
                <a:latin typeface="+mj-lt"/>
              </a:rPr>
              <a:t>, p</a:t>
            </a:r>
            <a:r>
              <a:rPr lang="en-AU" baseline="-25000" dirty="0" smtClean="0">
                <a:latin typeface="+mj-lt"/>
              </a:rPr>
              <a:t>3</a:t>
            </a:r>
            <a:r>
              <a:rPr lang="en-AU" dirty="0" smtClean="0">
                <a:latin typeface="+mj-lt"/>
              </a:rPr>
              <a:t>), (p</a:t>
            </a:r>
            <a:r>
              <a:rPr lang="en-AU" baseline="-25000" dirty="0" smtClean="0">
                <a:latin typeface="+mj-lt"/>
              </a:rPr>
              <a:t>2</a:t>
            </a:r>
            <a:r>
              <a:rPr lang="en-AU" dirty="0" smtClean="0">
                <a:latin typeface="+mj-lt"/>
              </a:rPr>
              <a:t>, t</a:t>
            </a:r>
            <a:r>
              <a:rPr lang="en-AU" baseline="-25000" dirty="0" smtClean="0">
                <a:latin typeface="+mj-lt"/>
              </a:rPr>
              <a:t>2</a:t>
            </a:r>
            <a:r>
              <a:rPr lang="en-AU" dirty="0" smtClean="0">
                <a:latin typeface="+mj-lt"/>
              </a:rPr>
              <a:t>), (t</a:t>
            </a:r>
            <a:r>
              <a:rPr lang="en-AU" baseline="-25000" dirty="0" smtClean="0">
                <a:latin typeface="+mj-lt"/>
              </a:rPr>
              <a:t>2</a:t>
            </a:r>
            <a:r>
              <a:rPr lang="en-AU" dirty="0" smtClean="0">
                <a:latin typeface="+mj-lt"/>
              </a:rPr>
              <a:t>, p</a:t>
            </a:r>
            <a:r>
              <a:rPr lang="en-AU" baseline="-25000" dirty="0" smtClean="0">
                <a:latin typeface="+mj-lt"/>
              </a:rPr>
              <a:t>4</a:t>
            </a:r>
            <a:r>
              <a:rPr lang="en-AU" dirty="0" smtClean="0">
                <a:latin typeface="+mj-lt"/>
              </a:rPr>
              <a:t>), (p</a:t>
            </a:r>
            <a:r>
              <a:rPr lang="en-AU" baseline="-25000" dirty="0" smtClean="0">
                <a:latin typeface="+mj-lt"/>
              </a:rPr>
              <a:t>4</a:t>
            </a:r>
            <a:r>
              <a:rPr lang="en-AU" dirty="0" smtClean="0">
                <a:latin typeface="+mj-lt"/>
              </a:rPr>
              <a:t>, t</a:t>
            </a:r>
            <a:r>
              <a:rPr lang="en-AU" baseline="-25000" dirty="0" smtClean="0">
                <a:latin typeface="+mj-lt"/>
              </a:rPr>
              <a:t>3</a:t>
            </a:r>
            <a:r>
              <a:rPr lang="en-AU" dirty="0" smtClean="0">
                <a:latin typeface="+mj-lt"/>
              </a:rPr>
              <a:t>), (t</a:t>
            </a:r>
            <a:r>
              <a:rPr lang="en-AU" baseline="-25000" dirty="0" smtClean="0">
                <a:latin typeface="+mj-lt"/>
              </a:rPr>
              <a:t>3</a:t>
            </a:r>
            <a:r>
              <a:rPr lang="en-AU" dirty="0" smtClean="0">
                <a:latin typeface="+mj-lt"/>
              </a:rPr>
              <a:t>,p</a:t>
            </a:r>
            <a:r>
              <a:rPr lang="en-AU" baseline="-25000" dirty="0" smtClean="0">
                <a:latin typeface="+mj-lt"/>
              </a:rPr>
              <a:t>2</a:t>
            </a:r>
            <a:r>
              <a:rPr lang="en-AU" dirty="0" smtClean="0">
                <a:latin typeface="+mj-lt"/>
              </a:rPr>
              <a:t>)}</a:t>
            </a:r>
          </a:p>
          <a:p>
            <a:pPr eaLnBrk="1" hangingPunct="1">
              <a:buFontTx/>
              <a:buNone/>
            </a:pPr>
            <a:r>
              <a:rPr lang="en-AU" dirty="0" smtClean="0">
                <a:latin typeface="+mj-lt"/>
              </a:rPr>
              <a:t>t</a:t>
            </a:r>
            <a:r>
              <a:rPr lang="en-AU" baseline="-25000" dirty="0" smtClean="0">
                <a:latin typeface="+mj-lt"/>
              </a:rPr>
              <a:t>1</a:t>
            </a:r>
            <a:r>
              <a:rPr lang="en-AU" dirty="0" smtClean="0">
                <a:latin typeface="+mj-lt"/>
              </a:rPr>
              <a:t> </a:t>
            </a:r>
            <a:r>
              <a:rPr lang="en-AU" dirty="0" smtClean="0">
                <a:latin typeface="+mj-lt"/>
                <a:sym typeface="Symbol" panose="05050102010706020507" pitchFamily="18" charset="2"/>
              </a:rPr>
              <a:t> = {p</a:t>
            </a:r>
            <a:r>
              <a:rPr lang="en-AU" baseline="-25000" dirty="0" smtClean="0">
                <a:latin typeface="+mj-lt"/>
                <a:sym typeface="Symbol" panose="05050102010706020507" pitchFamily="18" charset="2"/>
              </a:rPr>
              <a:t>3</a:t>
            </a:r>
            <a:r>
              <a:rPr lang="en-AU" dirty="0" smtClean="0">
                <a:latin typeface="+mj-lt"/>
                <a:sym typeface="Symbol" panose="05050102010706020507" pitchFamily="18" charset="2"/>
              </a:rPr>
              <a:t>};  t</a:t>
            </a:r>
            <a:r>
              <a:rPr lang="en-AU" baseline="-25000" dirty="0" smtClean="0">
                <a:latin typeface="+mj-lt"/>
                <a:sym typeface="Symbol" panose="05050102010706020507" pitchFamily="18" charset="2"/>
              </a:rPr>
              <a:t>1</a:t>
            </a:r>
            <a:r>
              <a:rPr lang="en-AU" dirty="0" smtClean="0">
                <a:latin typeface="+mj-lt"/>
                <a:sym typeface="Symbol" panose="05050102010706020507" pitchFamily="18" charset="2"/>
              </a:rPr>
              <a:t> = {p</a:t>
            </a:r>
            <a:r>
              <a:rPr lang="en-AU" baseline="-25000" dirty="0" smtClean="0">
                <a:latin typeface="+mj-lt"/>
                <a:sym typeface="Symbol" panose="05050102010706020507" pitchFamily="18" charset="2"/>
              </a:rPr>
              <a:t>1</a:t>
            </a:r>
            <a:r>
              <a:rPr lang="en-AU" dirty="0" smtClean="0">
                <a:latin typeface="+mj-lt"/>
                <a:sym typeface="Symbol" panose="05050102010706020507" pitchFamily="18" charset="2"/>
              </a:rPr>
              <a:t>, p</a:t>
            </a:r>
            <a:r>
              <a:rPr lang="en-AU" baseline="-25000" dirty="0" smtClean="0">
                <a:latin typeface="+mj-lt"/>
                <a:sym typeface="Symbol" panose="05050102010706020507" pitchFamily="18" charset="2"/>
              </a:rPr>
              <a:t>2</a:t>
            </a:r>
            <a:r>
              <a:rPr lang="en-AU" dirty="0" smtClean="0">
                <a:latin typeface="+mj-lt"/>
                <a:sym typeface="Symbol" panose="05050102010706020507" pitchFamily="18" charset="2"/>
              </a:rPr>
              <a:t>};  p</a:t>
            </a:r>
            <a:r>
              <a:rPr lang="en-AU" baseline="-25000" dirty="0" smtClean="0">
                <a:latin typeface="+mj-lt"/>
                <a:sym typeface="Symbol" panose="05050102010706020507" pitchFamily="18" charset="2"/>
              </a:rPr>
              <a:t>2</a:t>
            </a:r>
            <a:r>
              <a:rPr lang="en-AU" dirty="0" smtClean="0">
                <a:latin typeface="+mj-lt"/>
                <a:sym typeface="Symbol" panose="05050102010706020507" pitchFamily="18" charset="2"/>
              </a:rPr>
              <a:t> = {t</a:t>
            </a:r>
            <a:r>
              <a:rPr lang="en-AU" baseline="-25000" dirty="0" smtClean="0">
                <a:latin typeface="+mj-lt"/>
                <a:sym typeface="Symbol" panose="05050102010706020507" pitchFamily="18" charset="2"/>
              </a:rPr>
              <a:t>3</a:t>
            </a:r>
            <a:r>
              <a:rPr lang="en-AU" dirty="0" smtClean="0">
                <a:latin typeface="+mj-lt"/>
                <a:sym typeface="Symbol" panose="05050102010706020507" pitchFamily="18" charset="2"/>
              </a:rPr>
              <a:t>};  p</a:t>
            </a:r>
            <a:r>
              <a:rPr lang="en-AU" baseline="-25000" dirty="0" smtClean="0">
                <a:latin typeface="+mj-lt"/>
                <a:sym typeface="Symbol" panose="05050102010706020507" pitchFamily="18" charset="2"/>
              </a:rPr>
              <a:t>1</a:t>
            </a:r>
            <a:r>
              <a:rPr lang="en-AU" dirty="0" smtClean="0">
                <a:latin typeface="+mj-lt"/>
                <a:sym typeface="Symbol" panose="05050102010706020507" pitchFamily="18" charset="2"/>
              </a:rPr>
              <a:t> = ; p</a:t>
            </a:r>
            <a:r>
              <a:rPr lang="en-AU" baseline="-25000" dirty="0" smtClean="0">
                <a:latin typeface="+mj-lt"/>
                <a:sym typeface="Symbol" panose="05050102010706020507" pitchFamily="18" charset="2"/>
              </a:rPr>
              <a:t>2</a:t>
            </a:r>
            <a:r>
              <a:rPr lang="en-AU" dirty="0" smtClean="0">
                <a:latin typeface="+mj-lt"/>
                <a:sym typeface="Symbol" panose="05050102010706020507" pitchFamily="18" charset="2"/>
              </a:rPr>
              <a:t>  = {t</a:t>
            </a:r>
            <a:r>
              <a:rPr lang="en-AU" baseline="-25000" dirty="0" smtClean="0">
                <a:latin typeface="+mj-lt"/>
                <a:sym typeface="Symbol" panose="05050102010706020507" pitchFamily="18" charset="2"/>
              </a:rPr>
              <a:t>1</a:t>
            </a:r>
            <a:r>
              <a:rPr lang="en-AU" dirty="0" smtClean="0">
                <a:latin typeface="+mj-lt"/>
                <a:sym typeface="Symbol" panose="05050102010706020507" pitchFamily="18" charset="2"/>
              </a:rPr>
              <a:t>, t</a:t>
            </a:r>
            <a:r>
              <a:rPr lang="en-AU" baseline="-25000" dirty="0" smtClean="0">
                <a:latin typeface="+mj-lt"/>
                <a:sym typeface="Symbol" panose="05050102010706020507" pitchFamily="18" charset="2"/>
              </a:rPr>
              <a:t>2</a:t>
            </a:r>
            <a:r>
              <a:rPr lang="en-AU" dirty="0" smtClean="0">
                <a:latin typeface="+mj-lt"/>
                <a:sym typeface="Symbol" panose="05050102010706020507" pitchFamily="18" charset="2"/>
              </a:rPr>
              <a:t>}</a:t>
            </a:r>
          </a:p>
        </p:txBody>
      </p:sp>
      <p:sp>
        <p:nvSpPr>
          <p:cNvPr id="5125" name="Line 5"/>
          <p:cNvSpPr>
            <a:spLocks noChangeShapeType="1"/>
          </p:cNvSpPr>
          <p:nvPr/>
        </p:nvSpPr>
        <p:spPr bwMode="auto">
          <a:xfrm>
            <a:off x="4572000" y="1219200"/>
            <a:ext cx="0" cy="762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26" name="Oval 6"/>
          <p:cNvSpPr>
            <a:spLocks noChangeArrowheads="1"/>
          </p:cNvSpPr>
          <p:nvPr/>
        </p:nvSpPr>
        <p:spPr bwMode="auto">
          <a:xfrm>
            <a:off x="2209800" y="1447800"/>
            <a:ext cx="914400" cy="914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27" name="Line 7"/>
          <p:cNvSpPr>
            <a:spLocks noChangeShapeType="1"/>
          </p:cNvSpPr>
          <p:nvPr/>
        </p:nvSpPr>
        <p:spPr bwMode="auto">
          <a:xfrm flipV="1">
            <a:off x="3124200" y="1447800"/>
            <a:ext cx="13716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28" name="Oval 8"/>
          <p:cNvSpPr>
            <a:spLocks noChangeArrowheads="1"/>
          </p:cNvSpPr>
          <p:nvPr/>
        </p:nvSpPr>
        <p:spPr bwMode="auto">
          <a:xfrm>
            <a:off x="2209800" y="2590800"/>
            <a:ext cx="914400" cy="914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29" name="Oval 9"/>
          <p:cNvSpPr>
            <a:spLocks noChangeArrowheads="1"/>
          </p:cNvSpPr>
          <p:nvPr/>
        </p:nvSpPr>
        <p:spPr bwMode="auto">
          <a:xfrm>
            <a:off x="6019800" y="2438400"/>
            <a:ext cx="914400" cy="914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30" name="Oval 10"/>
          <p:cNvSpPr>
            <a:spLocks noChangeArrowheads="1"/>
          </p:cNvSpPr>
          <p:nvPr/>
        </p:nvSpPr>
        <p:spPr bwMode="auto">
          <a:xfrm>
            <a:off x="6019800" y="1295400"/>
            <a:ext cx="914400" cy="9144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31" name="Line 11"/>
          <p:cNvSpPr>
            <a:spLocks noChangeShapeType="1"/>
          </p:cNvSpPr>
          <p:nvPr/>
        </p:nvSpPr>
        <p:spPr bwMode="auto">
          <a:xfrm>
            <a:off x="4572000" y="2057400"/>
            <a:ext cx="0" cy="762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32" name="Line 12"/>
          <p:cNvSpPr>
            <a:spLocks noChangeShapeType="1"/>
          </p:cNvSpPr>
          <p:nvPr/>
        </p:nvSpPr>
        <p:spPr bwMode="auto">
          <a:xfrm>
            <a:off x="4572000" y="2971800"/>
            <a:ext cx="0" cy="762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33" name="Line 13"/>
          <p:cNvSpPr>
            <a:spLocks noChangeShapeType="1"/>
          </p:cNvSpPr>
          <p:nvPr/>
        </p:nvSpPr>
        <p:spPr bwMode="auto">
          <a:xfrm flipV="1">
            <a:off x="3048000" y="1752600"/>
            <a:ext cx="1447800" cy="990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34" name="Line 14"/>
          <p:cNvSpPr>
            <a:spLocks noChangeShapeType="1"/>
          </p:cNvSpPr>
          <p:nvPr/>
        </p:nvSpPr>
        <p:spPr bwMode="auto">
          <a:xfrm>
            <a:off x="4572000" y="1600200"/>
            <a:ext cx="1447800" cy="152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35" name="Line 15"/>
          <p:cNvSpPr>
            <a:spLocks noChangeShapeType="1"/>
          </p:cNvSpPr>
          <p:nvPr/>
        </p:nvSpPr>
        <p:spPr bwMode="auto">
          <a:xfrm>
            <a:off x="4572000" y="2362200"/>
            <a:ext cx="144780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36" name="Line 16"/>
          <p:cNvSpPr>
            <a:spLocks noChangeShapeType="1"/>
          </p:cNvSpPr>
          <p:nvPr/>
        </p:nvSpPr>
        <p:spPr bwMode="auto">
          <a:xfrm flipH="1">
            <a:off x="4648200" y="3048000"/>
            <a:ext cx="137160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37" name="Line 17"/>
          <p:cNvSpPr>
            <a:spLocks noChangeShapeType="1"/>
          </p:cNvSpPr>
          <p:nvPr/>
        </p:nvSpPr>
        <p:spPr bwMode="auto">
          <a:xfrm flipH="1" flipV="1">
            <a:off x="3124200" y="3124200"/>
            <a:ext cx="1371600" cy="228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38" name="Line 18"/>
          <p:cNvSpPr>
            <a:spLocks noChangeShapeType="1"/>
          </p:cNvSpPr>
          <p:nvPr/>
        </p:nvSpPr>
        <p:spPr bwMode="auto">
          <a:xfrm flipV="1">
            <a:off x="3124200" y="2362200"/>
            <a:ext cx="1371600" cy="609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39" name="Text Box 19"/>
          <p:cNvSpPr txBox="1">
            <a:spLocks noChangeArrowheads="1"/>
          </p:cNvSpPr>
          <p:nvPr/>
        </p:nvSpPr>
        <p:spPr bwMode="auto">
          <a:xfrm>
            <a:off x="1828800" y="1371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p1</a:t>
            </a:r>
          </a:p>
        </p:txBody>
      </p:sp>
      <p:sp>
        <p:nvSpPr>
          <p:cNvPr id="5140" name="Text Box 20"/>
          <p:cNvSpPr txBox="1">
            <a:spLocks noChangeArrowheads="1"/>
          </p:cNvSpPr>
          <p:nvPr/>
        </p:nvSpPr>
        <p:spPr bwMode="auto">
          <a:xfrm>
            <a:off x="1752600" y="2743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p2</a:t>
            </a:r>
          </a:p>
        </p:txBody>
      </p:sp>
      <p:sp>
        <p:nvSpPr>
          <p:cNvPr id="5141" name="Text Box 21"/>
          <p:cNvSpPr txBox="1">
            <a:spLocks noChangeArrowheads="1"/>
          </p:cNvSpPr>
          <p:nvPr/>
        </p:nvSpPr>
        <p:spPr bwMode="auto">
          <a:xfrm>
            <a:off x="4708525" y="11842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t1</a:t>
            </a:r>
          </a:p>
        </p:txBody>
      </p:sp>
      <p:sp>
        <p:nvSpPr>
          <p:cNvPr id="5142" name="Text Box 22"/>
          <p:cNvSpPr txBox="1">
            <a:spLocks noChangeArrowheads="1"/>
          </p:cNvSpPr>
          <p:nvPr/>
        </p:nvSpPr>
        <p:spPr bwMode="auto">
          <a:xfrm>
            <a:off x="4648200" y="19050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t2</a:t>
            </a:r>
          </a:p>
        </p:txBody>
      </p:sp>
      <p:sp>
        <p:nvSpPr>
          <p:cNvPr id="5143" name="Text Box 23"/>
          <p:cNvSpPr txBox="1">
            <a:spLocks noChangeArrowheads="1"/>
          </p:cNvSpPr>
          <p:nvPr/>
        </p:nvSpPr>
        <p:spPr bwMode="auto">
          <a:xfrm>
            <a:off x="4114800" y="28956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t3</a:t>
            </a:r>
          </a:p>
        </p:txBody>
      </p:sp>
      <p:sp>
        <p:nvSpPr>
          <p:cNvPr id="5144" name="Text Box 24"/>
          <p:cNvSpPr txBox="1">
            <a:spLocks noChangeArrowheads="1"/>
          </p:cNvSpPr>
          <p:nvPr/>
        </p:nvSpPr>
        <p:spPr bwMode="auto">
          <a:xfrm>
            <a:off x="6934200" y="1447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p3</a:t>
            </a:r>
          </a:p>
        </p:txBody>
      </p:sp>
      <p:sp>
        <p:nvSpPr>
          <p:cNvPr id="5145" name="Text Box 25"/>
          <p:cNvSpPr txBox="1">
            <a:spLocks noChangeArrowheads="1"/>
          </p:cNvSpPr>
          <p:nvPr/>
        </p:nvSpPr>
        <p:spPr bwMode="auto">
          <a:xfrm>
            <a:off x="6934200" y="259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152400"/>
            <a:ext cx="8128000" cy="468313"/>
          </a:xfrm>
        </p:spPr>
        <p:txBody>
          <a:bodyPr/>
          <a:lstStyle/>
          <a:p>
            <a:pPr indent="0" algn="ctr" eaLnBrk="1" hangingPunct="1"/>
            <a:r>
              <a:rPr lang="en-AU" smtClean="0"/>
              <a:t>Petri Nets: Example</a:t>
            </a:r>
          </a:p>
        </p:txBody>
      </p:sp>
      <p:grpSp>
        <p:nvGrpSpPr>
          <p:cNvPr id="36867" name="Group 3"/>
          <p:cNvGrpSpPr>
            <a:grpSpLocks/>
          </p:cNvGrpSpPr>
          <p:nvPr/>
        </p:nvGrpSpPr>
        <p:grpSpPr bwMode="auto">
          <a:xfrm>
            <a:off x="1676400" y="1066800"/>
            <a:ext cx="5791200" cy="2743200"/>
            <a:chOff x="720" y="1104"/>
            <a:chExt cx="3648" cy="1728"/>
          </a:xfrm>
        </p:grpSpPr>
        <p:sp>
          <p:nvSpPr>
            <p:cNvPr id="36869" name="Line 4"/>
            <p:cNvSpPr>
              <a:spLocks noChangeShapeType="1"/>
            </p:cNvSpPr>
            <p:nvPr/>
          </p:nvSpPr>
          <p:spPr bwMode="auto">
            <a:xfrm>
              <a:off x="2928" y="1344"/>
              <a:ext cx="0" cy="48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6870" name="Oval 5"/>
            <p:cNvSpPr>
              <a:spLocks noChangeArrowheads="1"/>
            </p:cNvSpPr>
            <p:nvPr/>
          </p:nvSpPr>
          <p:spPr bwMode="auto">
            <a:xfrm>
              <a:off x="1440" y="1392"/>
              <a:ext cx="576" cy="576"/>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6871" name="Line 6"/>
            <p:cNvSpPr>
              <a:spLocks noChangeShapeType="1"/>
            </p:cNvSpPr>
            <p:nvPr/>
          </p:nvSpPr>
          <p:spPr bwMode="auto">
            <a:xfrm flipV="1">
              <a:off x="2016" y="1536"/>
              <a:ext cx="864" cy="144"/>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72" name="Oval 7"/>
            <p:cNvSpPr>
              <a:spLocks noChangeArrowheads="1"/>
            </p:cNvSpPr>
            <p:nvPr/>
          </p:nvSpPr>
          <p:spPr bwMode="auto">
            <a:xfrm>
              <a:off x="720" y="1440"/>
              <a:ext cx="576" cy="576"/>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6873" name="Oval 8"/>
            <p:cNvSpPr>
              <a:spLocks noChangeArrowheads="1"/>
            </p:cNvSpPr>
            <p:nvPr/>
          </p:nvSpPr>
          <p:spPr bwMode="auto">
            <a:xfrm>
              <a:off x="3792" y="1584"/>
              <a:ext cx="576" cy="576"/>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6874" name="Line 9"/>
            <p:cNvSpPr>
              <a:spLocks noChangeShapeType="1"/>
            </p:cNvSpPr>
            <p:nvPr/>
          </p:nvSpPr>
          <p:spPr bwMode="auto">
            <a:xfrm>
              <a:off x="2928" y="2016"/>
              <a:ext cx="0" cy="48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6875" name="Line 10"/>
            <p:cNvSpPr>
              <a:spLocks noChangeShapeType="1"/>
            </p:cNvSpPr>
            <p:nvPr/>
          </p:nvSpPr>
          <p:spPr bwMode="auto">
            <a:xfrm>
              <a:off x="1248" y="2592"/>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6876" name="Line 11"/>
            <p:cNvSpPr>
              <a:spLocks noChangeShapeType="1"/>
            </p:cNvSpPr>
            <p:nvPr/>
          </p:nvSpPr>
          <p:spPr bwMode="auto">
            <a:xfrm flipH="1" flipV="1">
              <a:off x="1920" y="1872"/>
              <a:ext cx="960"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77" name="Line 12"/>
            <p:cNvSpPr>
              <a:spLocks noChangeShapeType="1"/>
            </p:cNvSpPr>
            <p:nvPr/>
          </p:nvSpPr>
          <p:spPr bwMode="auto">
            <a:xfrm>
              <a:off x="2976" y="1536"/>
              <a:ext cx="864" cy="19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78" name="Line 13"/>
            <p:cNvSpPr>
              <a:spLocks noChangeShapeType="1"/>
            </p:cNvSpPr>
            <p:nvPr/>
          </p:nvSpPr>
          <p:spPr bwMode="auto">
            <a:xfrm flipH="1">
              <a:off x="2928" y="2016"/>
              <a:ext cx="912" cy="28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79" name="Line 14"/>
            <p:cNvSpPr>
              <a:spLocks noChangeShapeType="1"/>
            </p:cNvSpPr>
            <p:nvPr/>
          </p:nvSpPr>
          <p:spPr bwMode="auto">
            <a:xfrm flipH="1" flipV="1">
              <a:off x="1104" y="2016"/>
              <a:ext cx="240" cy="52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80" name="Line 15"/>
            <p:cNvSpPr>
              <a:spLocks noChangeShapeType="1"/>
            </p:cNvSpPr>
            <p:nvPr/>
          </p:nvSpPr>
          <p:spPr bwMode="auto">
            <a:xfrm>
              <a:off x="1200" y="1968"/>
              <a:ext cx="240" cy="57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81" name="Line 16"/>
            <p:cNvSpPr>
              <a:spLocks noChangeShapeType="1"/>
            </p:cNvSpPr>
            <p:nvPr/>
          </p:nvSpPr>
          <p:spPr bwMode="auto">
            <a:xfrm flipH="1">
              <a:off x="1584" y="1968"/>
              <a:ext cx="144" cy="57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6882" name="Text Box 17"/>
            <p:cNvSpPr txBox="1">
              <a:spLocks noChangeArrowheads="1"/>
            </p:cNvSpPr>
            <p:nvPr/>
          </p:nvSpPr>
          <p:spPr bwMode="auto">
            <a:xfrm>
              <a:off x="912" y="110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p1</a:t>
              </a:r>
            </a:p>
          </p:txBody>
        </p:sp>
        <p:sp>
          <p:nvSpPr>
            <p:cNvPr id="36883" name="Text Box 18"/>
            <p:cNvSpPr txBox="1">
              <a:spLocks noChangeArrowheads="1"/>
            </p:cNvSpPr>
            <p:nvPr/>
          </p:nvSpPr>
          <p:spPr bwMode="auto">
            <a:xfrm flipH="1">
              <a:off x="1536" y="110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p2</a:t>
              </a:r>
            </a:p>
          </p:txBody>
        </p:sp>
        <p:sp>
          <p:nvSpPr>
            <p:cNvPr id="36884" name="Text Box 19"/>
            <p:cNvSpPr txBox="1">
              <a:spLocks noChangeArrowheads="1"/>
            </p:cNvSpPr>
            <p:nvPr/>
          </p:nvSpPr>
          <p:spPr bwMode="auto">
            <a:xfrm>
              <a:off x="1728" y="2448"/>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t1</a:t>
              </a:r>
            </a:p>
          </p:txBody>
        </p:sp>
        <p:sp>
          <p:nvSpPr>
            <p:cNvPr id="36885" name="Text Box 20"/>
            <p:cNvSpPr txBox="1">
              <a:spLocks noChangeArrowheads="1"/>
            </p:cNvSpPr>
            <p:nvPr/>
          </p:nvSpPr>
          <p:spPr bwMode="auto">
            <a:xfrm>
              <a:off x="2928" y="1200"/>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t2</a:t>
              </a:r>
            </a:p>
          </p:txBody>
        </p:sp>
        <p:sp>
          <p:nvSpPr>
            <p:cNvPr id="36886" name="Text Box 21"/>
            <p:cNvSpPr txBox="1">
              <a:spLocks noChangeArrowheads="1"/>
            </p:cNvSpPr>
            <p:nvPr/>
          </p:nvSpPr>
          <p:spPr bwMode="auto">
            <a:xfrm>
              <a:off x="2928" y="2352"/>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t3</a:t>
              </a:r>
            </a:p>
          </p:txBody>
        </p:sp>
        <p:sp>
          <p:nvSpPr>
            <p:cNvPr id="36887" name="Text Box 22"/>
            <p:cNvSpPr txBox="1">
              <a:spLocks noChangeArrowheads="1"/>
            </p:cNvSpPr>
            <p:nvPr/>
          </p:nvSpPr>
          <p:spPr bwMode="auto">
            <a:xfrm>
              <a:off x="3936" y="129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atin typeface="Times New Roman" panose="02020603050405020304" pitchFamily="18" charset="0"/>
                </a:rPr>
                <a:t>p3</a:t>
              </a:r>
            </a:p>
          </p:txBody>
        </p:sp>
        <p:sp>
          <p:nvSpPr>
            <p:cNvPr id="36888" name="Line 23"/>
            <p:cNvSpPr>
              <a:spLocks noChangeShapeType="1"/>
            </p:cNvSpPr>
            <p:nvPr/>
          </p:nvSpPr>
          <p:spPr bwMode="auto">
            <a:xfrm flipV="1">
              <a:off x="4080" y="2160"/>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6889" name="Line 24"/>
            <p:cNvSpPr>
              <a:spLocks noChangeShapeType="1"/>
            </p:cNvSpPr>
            <p:nvPr/>
          </p:nvSpPr>
          <p:spPr bwMode="auto">
            <a:xfrm>
              <a:off x="1488" y="259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6890" name="Line 25"/>
            <p:cNvSpPr>
              <a:spLocks noChangeShapeType="1"/>
            </p:cNvSpPr>
            <p:nvPr/>
          </p:nvSpPr>
          <p:spPr bwMode="auto">
            <a:xfrm>
              <a:off x="1488" y="2832"/>
              <a:ext cx="25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36868" name="Rectangle 26"/>
          <p:cNvSpPr>
            <a:spLocks noGrp="1" noChangeArrowheads="1"/>
          </p:cNvSpPr>
          <p:nvPr>
            <p:ph type="body" idx="1"/>
          </p:nvPr>
        </p:nvSpPr>
        <p:spPr>
          <a:xfrm>
            <a:off x="2209800" y="4114800"/>
            <a:ext cx="6629400" cy="1981200"/>
          </a:xfrm>
          <a:noFill/>
        </p:spPr>
        <p:txBody>
          <a:bodyPr/>
          <a:lstStyle/>
          <a:p>
            <a:pPr eaLnBrk="1" hangingPunct="1">
              <a:buFontTx/>
              <a:buNone/>
            </a:pPr>
            <a:r>
              <a:rPr lang="en-AU" dirty="0" smtClean="0">
                <a:latin typeface="+mj-lt"/>
              </a:rPr>
              <a:t>P = ...</a:t>
            </a:r>
          </a:p>
          <a:p>
            <a:pPr eaLnBrk="1" hangingPunct="1">
              <a:buFontTx/>
              <a:buNone/>
            </a:pPr>
            <a:r>
              <a:rPr lang="en-AU" dirty="0" smtClean="0">
                <a:latin typeface="+mj-lt"/>
              </a:rPr>
              <a:t>T = …</a:t>
            </a:r>
          </a:p>
          <a:p>
            <a:pPr eaLnBrk="1" hangingPunct="1">
              <a:buFontTx/>
              <a:buNone/>
            </a:pPr>
            <a:r>
              <a:rPr lang="en-AU" dirty="0" smtClean="0">
                <a:latin typeface="+mj-lt"/>
              </a:rPr>
              <a:t>F = ...</a:t>
            </a:r>
          </a:p>
          <a:p>
            <a:pPr eaLnBrk="1" hangingPunct="1">
              <a:buFontTx/>
              <a:buNone/>
            </a:pPr>
            <a:r>
              <a:rPr lang="en-AU" dirty="0" smtClean="0">
                <a:latin typeface="+mj-lt"/>
              </a:rPr>
              <a:t>t</a:t>
            </a:r>
            <a:r>
              <a:rPr lang="en-AU" baseline="-25000" dirty="0" smtClean="0">
                <a:latin typeface="+mj-lt"/>
              </a:rPr>
              <a:t>1</a:t>
            </a:r>
            <a:r>
              <a:rPr lang="en-AU" dirty="0" smtClean="0">
                <a:latin typeface="+mj-lt"/>
              </a:rPr>
              <a:t> </a:t>
            </a:r>
            <a:r>
              <a:rPr lang="en-AU" dirty="0" smtClean="0">
                <a:latin typeface="+mj-lt"/>
                <a:sym typeface="Symbol" panose="05050102010706020507" pitchFamily="18" charset="2"/>
              </a:rPr>
              <a:t> = …… ;  t</a:t>
            </a:r>
            <a:r>
              <a:rPr lang="en-AU" baseline="-25000" dirty="0" smtClean="0">
                <a:latin typeface="+mj-lt"/>
                <a:sym typeface="Symbol" panose="05050102010706020507" pitchFamily="18" charset="2"/>
              </a:rPr>
              <a:t>1</a:t>
            </a:r>
            <a:r>
              <a:rPr lang="en-AU" dirty="0" smtClean="0">
                <a:latin typeface="+mj-lt"/>
                <a:sym typeface="Symbol" panose="05050102010706020507" pitchFamily="18" charset="2"/>
              </a:rPr>
              <a:t> = …… ;  p</a:t>
            </a:r>
            <a:r>
              <a:rPr lang="en-AU" baseline="-25000" dirty="0" smtClean="0">
                <a:latin typeface="+mj-lt"/>
                <a:sym typeface="Symbol" panose="05050102010706020507" pitchFamily="18" charset="2"/>
              </a:rPr>
              <a:t>2</a:t>
            </a:r>
            <a:r>
              <a:rPr lang="en-AU" dirty="0" smtClean="0">
                <a:latin typeface="+mj-lt"/>
                <a:sym typeface="Symbol" panose="05050102010706020507" pitchFamily="18" charset="2"/>
              </a:rPr>
              <a:t> = …… ; p</a:t>
            </a:r>
            <a:r>
              <a:rPr lang="en-AU" baseline="-25000" dirty="0" smtClean="0">
                <a:latin typeface="+mj-lt"/>
                <a:sym typeface="Symbol" panose="05050102010706020507" pitchFamily="18" charset="2"/>
              </a:rPr>
              <a:t>2</a:t>
            </a:r>
            <a:r>
              <a:rPr lang="en-AU" dirty="0" smtClean="0">
                <a:latin typeface="+mj-lt"/>
                <a:sym typeface="Symbol" panose="05050102010706020507" pitchFamily="18" charset="2"/>
              </a:rPr>
              <a:t>  = ......</a:t>
            </a:r>
          </a:p>
          <a:p>
            <a:pPr eaLnBrk="1" hangingPunct="1">
              <a:buFontTx/>
              <a:buNone/>
            </a:pPr>
            <a:endParaRPr lang="en-AU" dirty="0" smtClean="0">
              <a:latin typeface="+mj-lt"/>
              <a:sym typeface="Symbol" panose="05050102010706020507"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54038" y="204788"/>
            <a:ext cx="7481887" cy="404812"/>
          </a:xfrm>
        </p:spPr>
        <p:txBody>
          <a:bodyPr/>
          <a:lstStyle/>
          <a:p>
            <a:pPr indent="0" algn="ctr" eaLnBrk="1" hangingPunct="1"/>
            <a:r>
              <a:rPr lang="en-AU" smtClean="0"/>
              <a:t>Markings</a:t>
            </a:r>
          </a:p>
        </p:txBody>
      </p:sp>
      <p:sp>
        <p:nvSpPr>
          <p:cNvPr id="37891" name="Rectangle 3"/>
          <p:cNvSpPr>
            <a:spLocks noGrp="1" noChangeArrowheads="1"/>
          </p:cNvSpPr>
          <p:nvPr>
            <p:ph type="body" idx="1"/>
          </p:nvPr>
        </p:nvSpPr>
        <p:spPr>
          <a:xfrm>
            <a:off x="228600" y="914400"/>
            <a:ext cx="8382000" cy="5410200"/>
          </a:xfrm>
        </p:spPr>
        <p:txBody>
          <a:bodyPr/>
          <a:lstStyle/>
          <a:p>
            <a:pPr eaLnBrk="1" hangingPunct="1">
              <a:lnSpc>
                <a:spcPct val="90000"/>
              </a:lnSpc>
            </a:pPr>
            <a:r>
              <a:rPr lang="en-AU" sz="2200" dirty="0" smtClean="0">
                <a:latin typeface="+mj-lt"/>
              </a:rPr>
              <a:t>The operational semantics of a Petri Net is described in terms </a:t>
            </a:r>
            <a:r>
              <a:rPr lang="en-AU" sz="2200" dirty="0">
                <a:latin typeface="+mj-lt"/>
              </a:rPr>
              <a:t>of </a:t>
            </a:r>
            <a:r>
              <a:rPr lang="en-US" sz="2200" dirty="0">
                <a:latin typeface="+mj-lt"/>
              </a:rPr>
              <a:t> </a:t>
            </a:r>
            <a:r>
              <a:rPr lang="en-US" sz="2200" dirty="0" smtClean="0">
                <a:latin typeface="+mj-lt"/>
              </a:rPr>
              <a:t>particular </a:t>
            </a:r>
            <a:r>
              <a:rPr lang="en-US" sz="2200" dirty="0">
                <a:latin typeface="+mj-lt"/>
              </a:rPr>
              <a:t>marks </a:t>
            </a:r>
            <a:r>
              <a:rPr lang="en-US" sz="2200" dirty="0" smtClean="0">
                <a:latin typeface="+mj-lt"/>
              </a:rPr>
              <a:t>called </a:t>
            </a:r>
            <a:r>
              <a:rPr lang="en-AU" sz="2200" b="1" i="1" dirty="0" smtClean="0">
                <a:latin typeface="+mj-lt"/>
              </a:rPr>
              <a:t>tokens</a:t>
            </a:r>
            <a:r>
              <a:rPr lang="en-AU" sz="2200" dirty="0" smtClean="0">
                <a:latin typeface="+mj-lt"/>
              </a:rPr>
              <a:t> </a:t>
            </a:r>
            <a:r>
              <a:rPr lang="en-AU" sz="2200" dirty="0">
                <a:latin typeface="+mj-lt"/>
              </a:rPr>
              <a:t>(graphically represented as black </a:t>
            </a:r>
            <a:r>
              <a:rPr lang="en-AU" sz="2200" dirty="0" smtClean="0">
                <a:latin typeface="+mj-lt"/>
              </a:rPr>
              <a:t>dots    ). </a:t>
            </a:r>
          </a:p>
          <a:p>
            <a:pPr eaLnBrk="1" hangingPunct="1">
              <a:lnSpc>
                <a:spcPct val="90000"/>
              </a:lnSpc>
            </a:pPr>
            <a:r>
              <a:rPr lang="en-AU" sz="2200" dirty="0" smtClean="0">
                <a:latin typeface="+mj-lt"/>
              </a:rPr>
              <a:t>Places in Petri Nets can contain </a:t>
            </a:r>
            <a:r>
              <a:rPr lang="en-AU" sz="2200" u="sng" dirty="0" smtClean="0">
                <a:latin typeface="+mj-lt"/>
              </a:rPr>
              <a:t>any number of tokens</a:t>
            </a:r>
            <a:r>
              <a:rPr lang="en-AU" sz="2200" dirty="0" smtClean="0">
                <a:latin typeface="+mj-lt"/>
              </a:rPr>
              <a:t>. The distribution of </a:t>
            </a:r>
            <a:r>
              <a:rPr lang="en-US" sz="2200" dirty="0" smtClean="0">
                <a:latin typeface="+mj-lt"/>
              </a:rPr>
              <a:t>tokens </a:t>
            </a:r>
            <a:r>
              <a:rPr lang="en-US" sz="2200" dirty="0">
                <a:latin typeface="+mj-lt"/>
              </a:rPr>
              <a:t>across all of the places in a </a:t>
            </a:r>
            <a:r>
              <a:rPr lang="en-US" sz="2200" dirty="0" smtClean="0">
                <a:latin typeface="+mj-lt"/>
              </a:rPr>
              <a:t>net is </a:t>
            </a:r>
            <a:r>
              <a:rPr lang="en-US" sz="2200" dirty="0">
                <a:latin typeface="+mj-lt"/>
              </a:rPr>
              <a:t>called a </a:t>
            </a:r>
            <a:r>
              <a:rPr lang="en-US" sz="2200" b="1" dirty="0">
                <a:latin typeface="+mj-lt"/>
              </a:rPr>
              <a:t>marking</a:t>
            </a:r>
            <a:r>
              <a:rPr lang="en-US" sz="2200" dirty="0" smtClean="0">
                <a:latin typeface="+mj-lt"/>
              </a:rPr>
              <a:t>. </a:t>
            </a:r>
            <a:r>
              <a:rPr lang="en-AU" sz="2200" dirty="0"/>
              <a:t>For a Petri net an </a:t>
            </a:r>
            <a:r>
              <a:rPr lang="en-AU" sz="2200" i="1" dirty="0"/>
              <a:t>initial marking</a:t>
            </a:r>
            <a:r>
              <a:rPr lang="en-AU" sz="2200" dirty="0"/>
              <a:t> M</a:t>
            </a:r>
            <a:r>
              <a:rPr lang="en-AU" sz="2200" baseline="-25000" dirty="0"/>
              <a:t>0</a:t>
            </a:r>
            <a:r>
              <a:rPr lang="en-AU" sz="2200" dirty="0"/>
              <a:t> needs to be specified</a:t>
            </a:r>
            <a:r>
              <a:rPr lang="en-AU" sz="2200" dirty="0" smtClean="0"/>
              <a:t>.</a:t>
            </a:r>
            <a:endParaRPr lang="en-AU" sz="2200" u="sng" dirty="0" smtClean="0">
              <a:latin typeface="+mj-lt"/>
            </a:endParaRPr>
          </a:p>
          <a:p>
            <a:pPr eaLnBrk="1" hangingPunct="1">
              <a:lnSpc>
                <a:spcPct val="90000"/>
              </a:lnSpc>
            </a:pPr>
            <a:r>
              <a:rPr lang="en-AU" sz="2200" dirty="0" smtClean="0">
                <a:latin typeface="+mj-lt"/>
              </a:rPr>
              <a:t>Marking assigns tokens to places; formally</a:t>
            </a:r>
            <a:r>
              <a:rPr lang="en-AU" sz="2200" dirty="0">
                <a:latin typeface="+mj-lt"/>
              </a:rPr>
              <a:t>, a marking M of a Petri net N = (P,T,F) is a function </a:t>
            </a:r>
            <a:r>
              <a:rPr lang="en-AU" sz="2200" b="1" dirty="0">
                <a:latin typeface="+mj-lt"/>
              </a:rPr>
              <a:t>M: P -&gt; </a:t>
            </a:r>
            <a:r>
              <a:rPr lang="en-AU" sz="2200" b="1" dirty="0" smtClean="0">
                <a:latin typeface="+mj-lt"/>
              </a:rPr>
              <a:t>NAT</a:t>
            </a:r>
            <a:r>
              <a:rPr lang="en-AU" sz="2200" dirty="0">
                <a:latin typeface="+mj-lt"/>
              </a:rPr>
              <a:t>.</a:t>
            </a:r>
          </a:p>
          <a:p>
            <a:pPr eaLnBrk="1" hangingPunct="1">
              <a:lnSpc>
                <a:spcPct val="90000"/>
              </a:lnSpc>
            </a:pPr>
            <a:endParaRPr lang="en-AU" dirty="0" smtClean="0">
              <a:latin typeface="Times New Roman" panose="02020603050405020304" pitchFamily="18" charset="0"/>
            </a:endParaRPr>
          </a:p>
          <a:p>
            <a:pPr eaLnBrk="1" hangingPunct="1">
              <a:lnSpc>
                <a:spcPct val="90000"/>
              </a:lnSpc>
            </a:pPr>
            <a:endParaRPr lang="en-AU" dirty="0">
              <a:latin typeface="Times New Roman" panose="02020603050405020304" pitchFamily="18" charset="0"/>
            </a:endParaRPr>
          </a:p>
          <a:p>
            <a:pPr eaLnBrk="1" hangingPunct="1">
              <a:lnSpc>
                <a:spcPct val="90000"/>
              </a:lnSpc>
            </a:pPr>
            <a:endParaRPr lang="en-AU" dirty="0" smtClean="0">
              <a:latin typeface="Times New Roman" panose="02020603050405020304" pitchFamily="18" charset="0"/>
            </a:endParaRPr>
          </a:p>
          <a:p>
            <a:pPr eaLnBrk="1" hangingPunct="1">
              <a:lnSpc>
                <a:spcPct val="90000"/>
              </a:lnSpc>
            </a:pPr>
            <a:endParaRPr lang="en-AU" dirty="0">
              <a:latin typeface="Times New Roman" panose="02020603050405020304" pitchFamily="18" charset="0"/>
            </a:endParaRPr>
          </a:p>
          <a:p>
            <a:pPr eaLnBrk="1" hangingPunct="1">
              <a:lnSpc>
                <a:spcPct val="90000"/>
              </a:lnSpc>
            </a:pPr>
            <a:r>
              <a:rPr lang="en-AU" sz="2200" dirty="0" smtClean="0">
                <a:latin typeface="+mj-lt"/>
              </a:rPr>
              <a:t>The marking below is formally captured by the following marking M = {(p</a:t>
            </a:r>
            <a:r>
              <a:rPr lang="en-AU" sz="2200" baseline="-25000" dirty="0" smtClean="0">
                <a:latin typeface="+mj-lt"/>
              </a:rPr>
              <a:t>1</a:t>
            </a:r>
            <a:r>
              <a:rPr lang="en-AU" sz="2200" dirty="0" smtClean="0">
                <a:latin typeface="+mj-lt"/>
              </a:rPr>
              <a:t>,1),(p</a:t>
            </a:r>
            <a:r>
              <a:rPr lang="en-AU" sz="2200" baseline="-25000" dirty="0" smtClean="0">
                <a:latin typeface="+mj-lt"/>
              </a:rPr>
              <a:t>2</a:t>
            </a:r>
            <a:r>
              <a:rPr lang="en-AU" sz="2200" dirty="0" smtClean="0">
                <a:latin typeface="+mj-lt"/>
              </a:rPr>
              <a:t>,2),(p</a:t>
            </a:r>
            <a:r>
              <a:rPr lang="en-AU" sz="2200" baseline="-25000" dirty="0" smtClean="0">
                <a:latin typeface="+mj-lt"/>
              </a:rPr>
              <a:t>3</a:t>
            </a:r>
            <a:r>
              <a:rPr lang="en-AU" sz="2200" dirty="0" smtClean="0">
                <a:latin typeface="+mj-lt"/>
              </a:rPr>
              <a:t>,0)}. </a:t>
            </a:r>
            <a:endParaRPr lang="en-AU" sz="2200" dirty="0" smtClean="0">
              <a:latin typeface="+mj-lt"/>
              <a:cs typeface="Times New Roman" panose="02020603050405020304" pitchFamily="18" charset="0"/>
            </a:endParaRPr>
          </a:p>
        </p:txBody>
      </p:sp>
      <p:sp>
        <p:nvSpPr>
          <p:cNvPr id="37892" name="Oval 4"/>
          <p:cNvSpPr>
            <a:spLocks noChangeArrowheads="1"/>
          </p:cNvSpPr>
          <p:nvPr/>
        </p:nvSpPr>
        <p:spPr bwMode="auto">
          <a:xfrm>
            <a:off x="6324600" y="4038600"/>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893" name="Line 5"/>
          <p:cNvSpPr>
            <a:spLocks noChangeShapeType="1"/>
          </p:cNvSpPr>
          <p:nvPr/>
        </p:nvSpPr>
        <p:spPr bwMode="auto">
          <a:xfrm>
            <a:off x="5562600" y="4114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4" name="Oval 6"/>
          <p:cNvSpPr>
            <a:spLocks noChangeArrowheads="1"/>
          </p:cNvSpPr>
          <p:nvPr/>
        </p:nvSpPr>
        <p:spPr bwMode="auto">
          <a:xfrm>
            <a:off x="4038600" y="4038600"/>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895" name="Oval 7"/>
          <p:cNvSpPr>
            <a:spLocks noChangeArrowheads="1"/>
          </p:cNvSpPr>
          <p:nvPr/>
        </p:nvSpPr>
        <p:spPr bwMode="auto">
          <a:xfrm>
            <a:off x="1676400" y="4038600"/>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896" name="Line 8"/>
          <p:cNvSpPr>
            <a:spLocks noChangeShapeType="1"/>
          </p:cNvSpPr>
          <p:nvPr/>
        </p:nvSpPr>
        <p:spPr bwMode="auto">
          <a:xfrm>
            <a:off x="3124200" y="4114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7" name="Line 9"/>
          <p:cNvSpPr>
            <a:spLocks noChangeShapeType="1"/>
          </p:cNvSpPr>
          <p:nvPr/>
        </p:nvSpPr>
        <p:spPr bwMode="auto">
          <a:xfrm>
            <a:off x="2438400" y="4419600"/>
            <a:ext cx="685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8" name="Line 10"/>
          <p:cNvSpPr>
            <a:spLocks noChangeShapeType="1"/>
          </p:cNvSpPr>
          <p:nvPr/>
        </p:nvSpPr>
        <p:spPr bwMode="auto">
          <a:xfrm>
            <a:off x="3124200" y="4419600"/>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9" name="Line 11"/>
          <p:cNvSpPr>
            <a:spLocks noChangeShapeType="1"/>
          </p:cNvSpPr>
          <p:nvPr/>
        </p:nvSpPr>
        <p:spPr bwMode="auto">
          <a:xfrm>
            <a:off x="4800600" y="4419600"/>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900" name="Line 12"/>
          <p:cNvSpPr>
            <a:spLocks noChangeShapeType="1"/>
          </p:cNvSpPr>
          <p:nvPr/>
        </p:nvSpPr>
        <p:spPr bwMode="auto">
          <a:xfrm>
            <a:off x="5562600" y="4419600"/>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901" name="Oval 13"/>
          <p:cNvSpPr>
            <a:spLocks noChangeArrowheads="1"/>
          </p:cNvSpPr>
          <p:nvPr/>
        </p:nvSpPr>
        <p:spPr bwMode="auto">
          <a:xfrm>
            <a:off x="1905000" y="4267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902" name="Oval 14"/>
          <p:cNvSpPr>
            <a:spLocks noChangeArrowheads="1"/>
          </p:cNvSpPr>
          <p:nvPr/>
        </p:nvSpPr>
        <p:spPr bwMode="auto">
          <a:xfrm>
            <a:off x="4343400" y="44958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903" name="Oval 15"/>
          <p:cNvSpPr>
            <a:spLocks noChangeArrowheads="1"/>
          </p:cNvSpPr>
          <p:nvPr/>
        </p:nvSpPr>
        <p:spPr bwMode="auto">
          <a:xfrm>
            <a:off x="4191000" y="41910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904" name="Text Box 16"/>
          <p:cNvSpPr txBox="1">
            <a:spLocks noChangeArrowheads="1"/>
          </p:cNvSpPr>
          <p:nvPr/>
        </p:nvSpPr>
        <p:spPr bwMode="auto">
          <a:xfrm>
            <a:off x="1828800" y="480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p1</a:t>
            </a:r>
          </a:p>
        </p:txBody>
      </p:sp>
      <p:sp>
        <p:nvSpPr>
          <p:cNvPr id="37905" name="Text Box 17"/>
          <p:cNvSpPr txBox="1">
            <a:spLocks noChangeArrowheads="1"/>
          </p:cNvSpPr>
          <p:nvPr/>
        </p:nvSpPr>
        <p:spPr bwMode="auto">
          <a:xfrm>
            <a:off x="4191000" y="480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p2</a:t>
            </a:r>
          </a:p>
        </p:txBody>
      </p:sp>
      <p:sp>
        <p:nvSpPr>
          <p:cNvPr id="37906" name="Text Box 18"/>
          <p:cNvSpPr txBox="1">
            <a:spLocks noChangeArrowheads="1"/>
          </p:cNvSpPr>
          <p:nvPr/>
        </p:nvSpPr>
        <p:spPr bwMode="auto">
          <a:xfrm>
            <a:off x="6477000" y="480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p3</a:t>
            </a:r>
          </a:p>
        </p:txBody>
      </p:sp>
      <p:sp>
        <p:nvSpPr>
          <p:cNvPr id="20" name="Oval 13"/>
          <p:cNvSpPr>
            <a:spLocks noChangeArrowheads="1"/>
          </p:cNvSpPr>
          <p:nvPr/>
        </p:nvSpPr>
        <p:spPr bwMode="auto">
          <a:xfrm>
            <a:off x="2019300" y="1625252"/>
            <a:ext cx="190500" cy="175592"/>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wipe(up)">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wipe(up)">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fade">
                                      <p:cBhvr>
                                        <p:cTn id="17" dur="500"/>
                                        <p:tgtEl>
                                          <p:spTgt spid="3789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fade">
                                      <p:cBhvr>
                                        <p:cTn id="20" dur="500"/>
                                        <p:tgtEl>
                                          <p:spTgt spid="3789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894"/>
                                        </p:tgtEl>
                                        <p:attrNameLst>
                                          <p:attrName>style.visibility</p:attrName>
                                        </p:attrNameLst>
                                      </p:cBhvr>
                                      <p:to>
                                        <p:strVal val="visible"/>
                                      </p:to>
                                    </p:set>
                                    <p:animEffect transition="in" filter="fade">
                                      <p:cBhvr>
                                        <p:cTn id="23" dur="500"/>
                                        <p:tgtEl>
                                          <p:spTgt spid="3789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895"/>
                                        </p:tgtEl>
                                        <p:attrNameLst>
                                          <p:attrName>style.visibility</p:attrName>
                                        </p:attrNameLst>
                                      </p:cBhvr>
                                      <p:to>
                                        <p:strVal val="visible"/>
                                      </p:to>
                                    </p:set>
                                    <p:animEffect transition="in" filter="fade">
                                      <p:cBhvr>
                                        <p:cTn id="26" dur="500"/>
                                        <p:tgtEl>
                                          <p:spTgt spid="3789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896"/>
                                        </p:tgtEl>
                                        <p:attrNameLst>
                                          <p:attrName>style.visibility</p:attrName>
                                        </p:attrNameLst>
                                      </p:cBhvr>
                                      <p:to>
                                        <p:strVal val="visible"/>
                                      </p:to>
                                    </p:set>
                                    <p:animEffect transition="in" filter="fade">
                                      <p:cBhvr>
                                        <p:cTn id="29" dur="500"/>
                                        <p:tgtEl>
                                          <p:spTgt spid="3789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897"/>
                                        </p:tgtEl>
                                        <p:attrNameLst>
                                          <p:attrName>style.visibility</p:attrName>
                                        </p:attrNameLst>
                                      </p:cBhvr>
                                      <p:to>
                                        <p:strVal val="visible"/>
                                      </p:to>
                                    </p:set>
                                    <p:animEffect transition="in" filter="fade">
                                      <p:cBhvr>
                                        <p:cTn id="32" dur="500"/>
                                        <p:tgtEl>
                                          <p:spTgt spid="3789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898"/>
                                        </p:tgtEl>
                                        <p:attrNameLst>
                                          <p:attrName>style.visibility</p:attrName>
                                        </p:attrNameLst>
                                      </p:cBhvr>
                                      <p:to>
                                        <p:strVal val="visible"/>
                                      </p:to>
                                    </p:set>
                                    <p:animEffect transition="in" filter="fade">
                                      <p:cBhvr>
                                        <p:cTn id="35" dur="500"/>
                                        <p:tgtEl>
                                          <p:spTgt spid="3789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899"/>
                                        </p:tgtEl>
                                        <p:attrNameLst>
                                          <p:attrName>style.visibility</p:attrName>
                                        </p:attrNameLst>
                                      </p:cBhvr>
                                      <p:to>
                                        <p:strVal val="visible"/>
                                      </p:to>
                                    </p:set>
                                    <p:animEffect transition="in" filter="fade">
                                      <p:cBhvr>
                                        <p:cTn id="38" dur="500"/>
                                        <p:tgtEl>
                                          <p:spTgt spid="3789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900"/>
                                        </p:tgtEl>
                                        <p:attrNameLst>
                                          <p:attrName>style.visibility</p:attrName>
                                        </p:attrNameLst>
                                      </p:cBhvr>
                                      <p:to>
                                        <p:strVal val="visible"/>
                                      </p:to>
                                    </p:set>
                                    <p:animEffect transition="in" filter="fade">
                                      <p:cBhvr>
                                        <p:cTn id="41" dur="500"/>
                                        <p:tgtEl>
                                          <p:spTgt spid="3790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901"/>
                                        </p:tgtEl>
                                        <p:attrNameLst>
                                          <p:attrName>style.visibility</p:attrName>
                                        </p:attrNameLst>
                                      </p:cBhvr>
                                      <p:to>
                                        <p:strVal val="visible"/>
                                      </p:to>
                                    </p:set>
                                    <p:animEffect transition="in" filter="fade">
                                      <p:cBhvr>
                                        <p:cTn id="44" dur="500"/>
                                        <p:tgtEl>
                                          <p:spTgt spid="3790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902"/>
                                        </p:tgtEl>
                                        <p:attrNameLst>
                                          <p:attrName>style.visibility</p:attrName>
                                        </p:attrNameLst>
                                      </p:cBhvr>
                                      <p:to>
                                        <p:strVal val="visible"/>
                                      </p:to>
                                    </p:set>
                                    <p:animEffect transition="in" filter="fade">
                                      <p:cBhvr>
                                        <p:cTn id="47" dur="500"/>
                                        <p:tgtEl>
                                          <p:spTgt spid="3790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903"/>
                                        </p:tgtEl>
                                        <p:attrNameLst>
                                          <p:attrName>style.visibility</p:attrName>
                                        </p:attrNameLst>
                                      </p:cBhvr>
                                      <p:to>
                                        <p:strVal val="visible"/>
                                      </p:to>
                                    </p:set>
                                    <p:animEffect transition="in" filter="fade">
                                      <p:cBhvr>
                                        <p:cTn id="50" dur="500"/>
                                        <p:tgtEl>
                                          <p:spTgt spid="3790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904"/>
                                        </p:tgtEl>
                                        <p:attrNameLst>
                                          <p:attrName>style.visibility</p:attrName>
                                        </p:attrNameLst>
                                      </p:cBhvr>
                                      <p:to>
                                        <p:strVal val="visible"/>
                                      </p:to>
                                    </p:set>
                                    <p:animEffect transition="in" filter="fade">
                                      <p:cBhvr>
                                        <p:cTn id="53" dur="500"/>
                                        <p:tgtEl>
                                          <p:spTgt spid="379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905"/>
                                        </p:tgtEl>
                                        <p:attrNameLst>
                                          <p:attrName>style.visibility</p:attrName>
                                        </p:attrNameLst>
                                      </p:cBhvr>
                                      <p:to>
                                        <p:strVal val="visible"/>
                                      </p:to>
                                    </p:set>
                                    <p:animEffect transition="in" filter="fade">
                                      <p:cBhvr>
                                        <p:cTn id="56" dur="500"/>
                                        <p:tgtEl>
                                          <p:spTgt spid="379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906"/>
                                        </p:tgtEl>
                                        <p:attrNameLst>
                                          <p:attrName>style.visibility</p:attrName>
                                        </p:attrNameLst>
                                      </p:cBhvr>
                                      <p:to>
                                        <p:strVal val="visible"/>
                                      </p:to>
                                    </p:set>
                                    <p:animEffect transition="in" filter="fade">
                                      <p:cBhvr>
                                        <p:cTn id="59" dur="500"/>
                                        <p:tgtEl>
                                          <p:spTgt spid="37906"/>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37891">
                                            <p:txEl>
                                              <p:pRg st="7" end="7"/>
                                            </p:txEl>
                                          </p:spTgt>
                                        </p:tgtEl>
                                        <p:attrNameLst>
                                          <p:attrName>style.visibility</p:attrName>
                                        </p:attrNameLst>
                                      </p:cBhvr>
                                      <p:to>
                                        <p:strVal val="visible"/>
                                      </p:to>
                                    </p:set>
                                    <p:animEffect transition="in" filter="wipe(up)">
                                      <p:cBhvr>
                                        <p:cTn id="63"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p:bldP spid="37905" grpId="0"/>
      <p:bldP spid="379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54038" y="204788"/>
            <a:ext cx="7481887" cy="404812"/>
          </a:xfrm>
        </p:spPr>
        <p:txBody>
          <a:bodyPr/>
          <a:lstStyle/>
          <a:p>
            <a:pPr indent="0" algn="ctr" eaLnBrk="1" hangingPunct="1"/>
            <a:r>
              <a:rPr lang="en-AU" dirty="0" smtClean="0"/>
              <a:t>State of a Petri Net</a:t>
            </a:r>
          </a:p>
        </p:txBody>
      </p:sp>
      <p:sp>
        <p:nvSpPr>
          <p:cNvPr id="37891" name="Rectangle 3"/>
          <p:cNvSpPr>
            <a:spLocks noGrp="1" noChangeArrowheads="1"/>
          </p:cNvSpPr>
          <p:nvPr>
            <p:ph type="body" idx="1"/>
          </p:nvPr>
        </p:nvSpPr>
        <p:spPr>
          <a:xfrm>
            <a:off x="228600" y="914400"/>
            <a:ext cx="8382000" cy="5410200"/>
          </a:xfrm>
        </p:spPr>
        <p:txBody>
          <a:bodyPr>
            <a:noAutofit/>
          </a:bodyPr>
          <a:lstStyle/>
          <a:p>
            <a:pPr eaLnBrk="1" hangingPunct="1">
              <a:lnSpc>
                <a:spcPct val="90000"/>
              </a:lnSpc>
            </a:pPr>
            <a:r>
              <a:rPr lang="en-US" dirty="0" smtClean="0">
                <a:latin typeface="+mj-lt"/>
              </a:rPr>
              <a:t>A state can be compactly described as shown in the following example: </a:t>
            </a:r>
          </a:p>
          <a:p>
            <a:pPr lvl="1" eaLnBrk="1" hangingPunct="1">
              <a:lnSpc>
                <a:spcPct val="90000"/>
              </a:lnSpc>
            </a:pPr>
            <a:r>
              <a:rPr lang="en-US" b="1" dirty="0" smtClean="0">
                <a:latin typeface="+mj-lt"/>
              </a:rPr>
              <a:t>1</a:t>
            </a:r>
            <a:r>
              <a:rPr lang="en-AU" b="1" dirty="0" smtClean="0">
                <a:latin typeface="+mj-lt"/>
              </a:rPr>
              <a:t>p</a:t>
            </a:r>
            <a:r>
              <a:rPr lang="en-AU" b="1" baseline="-25000" dirty="0" smtClean="0">
                <a:latin typeface="+mj-lt"/>
              </a:rPr>
              <a:t>1</a:t>
            </a:r>
            <a:r>
              <a:rPr lang="en-AU" b="1" dirty="0" smtClean="0">
                <a:latin typeface="+mj-lt"/>
              </a:rPr>
              <a:t>+2p</a:t>
            </a:r>
            <a:r>
              <a:rPr lang="en-AU" b="1" baseline="-25000" dirty="0" smtClean="0">
                <a:latin typeface="+mj-lt"/>
              </a:rPr>
              <a:t>2 </a:t>
            </a:r>
            <a:r>
              <a:rPr lang="en-US" b="1" dirty="0" smtClean="0">
                <a:latin typeface="+mj-lt"/>
              </a:rPr>
              <a:t>+ 0p</a:t>
            </a:r>
            <a:r>
              <a:rPr lang="en-AU" b="1" baseline="-25000" dirty="0" smtClean="0">
                <a:latin typeface="+mj-lt"/>
              </a:rPr>
              <a:t>3</a:t>
            </a:r>
            <a:r>
              <a:rPr lang="en-US" dirty="0" smtClean="0">
                <a:latin typeface="+mj-lt"/>
              </a:rPr>
              <a:t> is </a:t>
            </a:r>
            <a:r>
              <a:rPr lang="en-US" dirty="0">
                <a:latin typeface="+mj-lt"/>
              </a:rPr>
              <a:t>the state with one token in </a:t>
            </a:r>
            <a:r>
              <a:rPr lang="en-US" dirty="0" smtClean="0">
                <a:latin typeface="+mj-lt"/>
              </a:rPr>
              <a:t>place p1, two </a:t>
            </a:r>
            <a:r>
              <a:rPr lang="en-US" dirty="0">
                <a:latin typeface="+mj-lt"/>
              </a:rPr>
              <a:t>tokens in </a:t>
            </a:r>
            <a:r>
              <a:rPr lang="en-US" dirty="0" smtClean="0">
                <a:latin typeface="+mj-lt"/>
              </a:rPr>
              <a:t>p2 and no </a:t>
            </a:r>
            <a:r>
              <a:rPr lang="en-US" dirty="0">
                <a:latin typeface="+mj-lt"/>
              </a:rPr>
              <a:t>tokens in </a:t>
            </a:r>
            <a:r>
              <a:rPr lang="en-US" dirty="0" smtClean="0">
                <a:latin typeface="+mj-lt"/>
              </a:rPr>
              <a:t>p3. </a:t>
            </a:r>
          </a:p>
          <a:p>
            <a:pPr lvl="1" eaLnBrk="1" hangingPunct="1">
              <a:lnSpc>
                <a:spcPct val="90000"/>
              </a:lnSpc>
            </a:pPr>
            <a:r>
              <a:rPr lang="en-US" dirty="0" smtClean="0">
                <a:latin typeface="+mj-lt"/>
              </a:rPr>
              <a:t>We </a:t>
            </a:r>
            <a:r>
              <a:rPr lang="en-US" dirty="0">
                <a:latin typeface="+mj-lt"/>
              </a:rPr>
              <a:t>can also represent this state in the following (equivalent) way</a:t>
            </a:r>
            <a:r>
              <a:rPr lang="en-US" dirty="0" smtClean="0">
                <a:latin typeface="+mj-lt"/>
              </a:rPr>
              <a:t>: </a:t>
            </a:r>
            <a:r>
              <a:rPr lang="en-AU" b="1" dirty="0" smtClean="0">
                <a:latin typeface="+mj-lt"/>
              </a:rPr>
              <a:t>p</a:t>
            </a:r>
            <a:r>
              <a:rPr lang="en-AU" b="1" baseline="-25000" dirty="0" smtClean="0">
                <a:latin typeface="+mj-lt"/>
              </a:rPr>
              <a:t>1</a:t>
            </a:r>
            <a:r>
              <a:rPr lang="en-AU" b="1" dirty="0" smtClean="0">
                <a:latin typeface="+mj-lt"/>
              </a:rPr>
              <a:t>+2p</a:t>
            </a:r>
            <a:r>
              <a:rPr lang="en-AU" b="1" baseline="-25000" dirty="0" smtClean="0">
                <a:latin typeface="+mj-lt"/>
              </a:rPr>
              <a:t>2</a:t>
            </a:r>
            <a:r>
              <a:rPr lang="en-AU" baseline="-25000" dirty="0" smtClean="0">
                <a:latin typeface="+mj-lt"/>
              </a:rPr>
              <a:t>.</a:t>
            </a:r>
          </a:p>
          <a:p>
            <a:pPr lvl="1" eaLnBrk="1" hangingPunct="1">
              <a:lnSpc>
                <a:spcPct val="90000"/>
              </a:lnSpc>
            </a:pPr>
            <a:endParaRPr lang="en-AU" sz="1700" baseline="-25000" dirty="0">
              <a:latin typeface="Times New Roman" panose="02020603050405020304" pitchFamily="18" charset="0"/>
            </a:endParaRPr>
          </a:p>
          <a:p>
            <a:pPr lvl="1" eaLnBrk="1" hangingPunct="1">
              <a:lnSpc>
                <a:spcPct val="90000"/>
              </a:lnSpc>
            </a:pPr>
            <a:endParaRPr lang="en-AU" sz="1700" baseline="-25000" dirty="0" smtClean="0">
              <a:latin typeface="Times New Roman" panose="02020603050405020304" pitchFamily="18" charset="0"/>
            </a:endParaRPr>
          </a:p>
          <a:p>
            <a:pPr lvl="1" eaLnBrk="1" hangingPunct="1">
              <a:lnSpc>
                <a:spcPct val="90000"/>
              </a:lnSpc>
            </a:pPr>
            <a:endParaRPr lang="en-AU" sz="1700" baseline="-25000" dirty="0">
              <a:latin typeface="Times New Roman" panose="02020603050405020304" pitchFamily="18" charset="0"/>
            </a:endParaRPr>
          </a:p>
          <a:p>
            <a:pPr lvl="1" eaLnBrk="1" hangingPunct="1">
              <a:lnSpc>
                <a:spcPct val="90000"/>
              </a:lnSpc>
            </a:pPr>
            <a:endParaRPr lang="en-AU" sz="1700" baseline="-25000" dirty="0" smtClean="0">
              <a:latin typeface="Times New Roman" panose="02020603050405020304" pitchFamily="18" charset="0"/>
            </a:endParaRPr>
          </a:p>
          <a:p>
            <a:pPr lvl="1" eaLnBrk="1" hangingPunct="1">
              <a:lnSpc>
                <a:spcPct val="90000"/>
              </a:lnSpc>
            </a:pPr>
            <a:endParaRPr lang="en-AU" sz="1700" baseline="-25000" dirty="0">
              <a:latin typeface="Times New Roman" panose="02020603050405020304" pitchFamily="18" charset="0"/>
            </a:endParaRPr>
          </a:p>
          <a:p>
            <a:pPr lvl="1" eaLnBrk="1" hangingPunct="1">
              <a:lnSpc>
                <a:spcPct val="90000"/>
              </a:lnSpc>
            </a:pPr>
            <a:endParaRPr lang="en-AU" sz="1700" baseline="-25000" dirty="0" smtClean="0">
              <a:latin typeface="Times New Roman" panose="02020603050405020304" pitchFamily="18" charset="0"/>
            </a:endParaRPr>
          </a:p>
          <a:p>
            <a:pPr lvl="1" eaLnBrk="1" hangingPunct="1">
              <a:lnSpc>
                <a:spcPct val="90000"/>
              </a:lnSpc>
            </a:pPr>
            <a:endParaRPr lang="en-AU" sz="1700" dirty="0" smtClean="0">
              <a:latin typeface="Times New Roman" panose="02020603050405020304" pitchFamily="18" charset="0"/>
            </a:endParaRPr>
          </a:p>
          <a:p>
            <a:pPr eaLnBrk="1" hangingPunct="1">
              <a:lnSpc>
                <a:spcPct val="90000"/>
              </a:lnSpc>
            </a:pPr>
            <a:endParaRPr lang="en-AU" dirty="0" smtClean="0">
              <a:latin typeface="Times New Roman" panose="02020603050405020304" pitchFamily="18" charset="0"/>
            </a:endParaRPr>
          </a:p>
          <a:p>
            <a:pPr eaLnBrk="1" hangingPunct="1">
              <a:lnSpc>
                <a:spcPct val="90000"/>
              </a:lnSpc>
            </a:pPr>
            <a:r>
              <a:rPr lang="en-AU" dirty="0" smtClean="0">
                <a:latin typeface="+mj-lt"/>
              </a:rPr>
              <a:t>We can also describe an ordering function </a:t>
            </a:r>
            <a:r>
              <a:rPr lang="en-AU" b="1" dirty="0" smtClean="0">
                <a:latin typeface="+mj-lt"/>
                <a:cs typeface="Times New Roman" panose="02020603050405020304" pitchFamily="18" charset="0"/>
              </a:rPr>
              <a:t>≥ </a:t>
            </a:r>
            <a:r>
              <a:rPr lang="en-AU" dirty="0" smtClean="0">
                <a:latin typeface="+mj-lt"/>
                <a:cs typeface="Times New Roman" panose="02020603050405020304" pitchFamily="18" charset="0"/>
              </a:rPr>
              <a:t>over the set of possible states such that, given a</a:t>
            </a:r>
            <a:r>
              <a:rPr lang="en-AU" dirty="0" smtClean="0">
                <a:latin typeface="+mj-lt"/>
              </a:rPr>
              <a:t> </a:t>
            </a:r>
            <a:r>
              <a:rPr lang="en-AU" dirty="0">
                <a:latin typeface="+mj-lt"/>
              </a:rPr>
              <a:t>Petri net N = (P,T,F) and markings M and M′, </a:t>
            </a:r>
            <a:r>
              <a:rPr lang="en-AU" b="1" dirty="0">
                <a:latin typeface="+mj-lt"/>
              </a:rPr>
              <a:t>M </a:t>
            </a:r>
            <a:r>
              <a:rPr lang="en-AU" b="1" dirty="0">
                <a:latin typeface="+mj-lt"/>
                <a:cs typeface="Times New Roman" panose="02020603050405020304" pitchFamily="18" charset="0"/>
              </a:rPr>
              <a:t>≥</a:t>
            </a:r>
            <a:r>
              <a:rPr lang="en-AU" b="1" dirty="0">
                <a:latin typeface="+mj-lt"/>
              </a:rPr>
              <a:t> M′ </a:t>
            </a:r>
            <a:r>
              <a:rPr lang="en-AU" dirty="0" err="1">
                <a:latin typeface="+mj-lt"/>
              </a:rPr>
              <a:t>iff</a:t>
            </a:r>
            <a:r>
              <a:rPr lang="en-AU" dirty="0">
                <a:latin typeface="+mj-lt"/>
              </a:rPr>
              <a:t> for all p in P: </a:t>
            </a:r>
            <a:r>
              <a:rPr lang="en-AU" b="1" dirty="0">
                <a:latin typeface="+mj-lt"/>
              </a:rPr>
              <a:t>M(p) </a:t>
            </a:r>
            <a:r>
              <a:rPr lang="en-AU" b="1" dirty="0">
                <a:latin typeface="+mj-lt"/>
                <a:cs typeface="Times New Roman" panose="02020603050405020304" pitchFamily="18" charset="0"/>
              </a:rPr>
              <a:t>≥</a:t>
            </a:r>
            <a:r>
              <a:rPr lang="en-AU" b="1" dirty="0">
                <a:latin typeface="+mj-lt"/>
              </a:rPr>
              <a:t> M′(p).  </a:t>
            </a:r>
            <a:r>
              <a:rPr lang="en-AU" b="1" dirty="0" smtClean="0">
                <a:latin typeface="+mj-lt"/>
              </a:rPr>
              <a:t> </a:t>
            </a:r>
            <a:r>
              <a:rPr lang="en-AU" dirty="0" smtClean="0">
                <a:latin typeface="+mj-lt"/>
              </a:rPr>
              <a:t>M </a:t>
            </a:r>
            <a:r>
              <a:rPr lang="en-AU" dirty="0">
                <a:latin typeface="+mj-lt"/>
              </a:rPr>
              <a:t>&gt; M′ </a:t>
            </a:r>
            <a:r>
              <a:rPr lang="en-AU" dirty="0" err="1">
                <a:latin typeface="+mj-lt"/>
              </a:rPr>
              <a:t>iff</a:t>
            </a:r>
            <a:r>
              <a:rPr lang="en-AU" dirty="0">
                <a:latin typeface="+mj-lt"/>
              </a:rPr>
              <a:t> M </a:t>
            </a:r>
            <a:r>
              <a:rPr lang="en-AU" dirty="0">
                <a:latin typeface="+mj-lt"/>
                <a:cs typeface="Times New Roman" panose="02020603050405020304" pitchFamily="18" charset="0"/>
              </a:rPr>
              <a:t>≥</a:t>
            </a:r>
            <a:r>
              <a:rPr lang="en-AU" dirty="0">
                <a:latin typeface="+mj-lt"/>
              </a:rPr>
              <a:t> M′ and M </a:t>
            </a:r>
            <a:r>
              <a:rPr lang="en-AU" dirty="0">
                <a:latin typeface="+mj-lt"/>
                <a:cs typeface="Times New Roman" panose="02020603050405020304" pitchFamily="18" charset="0"/>
              </a:rPr>
              <a:t>≠ M</a:t>
            </a:r>
            <a:r>
              <a:rPr lang="en-AU" dirty="0">
                <a:latin typeface="+mj-lt"/>
              </a:rPr>
              <a:t>′</a:t>
            </a:r>
            <a:r>
              <a:rPr lang="en-AU" dirty="0">
                <a:latin typeface="+mj-lt"/>
                <a:cs typeface="Times New Roman" panose="02020603050405020304" pitchFamily="18" charset="0"/>
              </a:rPr>
              <a:t>.</a:t>
            </a:r>
          </a:p>
          <a:p>
            <a:pPr eaLnBrk="1" hangingPunct="1">
              <a:lnSpc>
                <a:spcPct val="90000"/>
              </a:lnSpc>
            </a:pPr>
            <a:endParaRPr lang="en-AU" dirty="0" smtClean="0">
              <a:latin typeface="Times New Roman" panose="02020603050405020304" pitchFamily="18" charset="0"/>
              <a:cs typeface="Times New Roman" panose="02020603050405020304" pitchFamily="18" charset="0"/>
            </a:endParaRPr>
          </a:p>
        </p:txBody>
      </p:sp>
      <p:sp>
        <p:nvSpPr>
          <p:cNvPr id="37892" name="Oval 4"/>
          <p:cNvSpPr>
            <a:spLocks noChangeArrowheads="1"/>
          </p:cNvSpPr>
          <p:nvPr/>
        </p:nvSpPr>
        <p:spPr bwMode="auto">
          <a:xfrm>
            <a:off x="6324600" y="3124200"/>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893" name="Line 5"/>
          <p:cNvSpPr>
            <a:spLocks noChangeShapeType="1"/>
          </p:cNvSpPr>
          <p:nvPr/>
        </p:nvSpPr>
        <p:spPr bwMode="auto">
          <a:xfrm>
            <a:off x="5562600" y="32004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4" name="Oval 6"/>
          <p:cNvSpPr>
            <a:spLocks noChangeArrowheads="1"/>
          </p:cNvSpPr>
          <p:nvPr/>
        </p:nvSpPr>
        <p:spPr bwMode="auto">
          <a:xfrm>
            <a:off x="4038600" y="3124200"/>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895" name="Oval 7"/>
          <p:cNvSpPr>
            <a:spLocks noChangeArrowheads="1"/>
          </p:cNvSpPr>
          <p:nvPr/>
        </p:nvSpPr>
        <p:spPr bwMode="auto">
          <a:xfrm>
            <a:off x="1676400" y="3124200"/>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896" name="Line 8"/>
          <p:cNvSpPr>
            <a:spLocks noChangeShapeType="1"/>
          </p:cNvSpPr>
          <p:nvPr/>
        </p:nvSpPr>
        <p:spPr bwMode="auto">
          <a:xfrm>
            <a:off x="3124200" y="32004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7" name="Line 9"/>
          <p:cNvSpPr>
            <a:spLocks noChangeShapeType="1"/>
          </p:cNvSpPr>
          <p:nvPr/>
        </p:nvSpPr>
        <p:spPr bwMode="auto">
          <a:xfrm>
            <a:off x="2438400" y="3505200"/>
            <a:ext cx="685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8" name="Line 10"/>
          <p:cNvSpPr>
            <a:spLocks noChangeShapeType="1"/>
          </p:cNvSpPr>
          <p:nvPr/>
        </p:nvSpPr>
        <p:spPr bwMode="auto">
          <a:xfrm>
            <a:off x="3124200" y="3505200"/>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899" name="Line 11"/>
          <p:cNvSpPr>
            <a:spLocks noChangeShapeType="1"/>
          </p:cNvSpPr>
          <p:nvPr/>
        </p:nvSpPr>
        <p:spPr bwMode="auto">
          <a:xfrm>
            <a:off x="4800600" y="3505200"/>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900" name="Line 12"/>
          <p:cNvSpPr>
            <a:spLocks noChangeShapeType="1"/>
          </p:cNvSpPr>
          <p:nvPr/>
        </p:nvSpPr>
        <p:spPr bwMode="auto">
          <a:xfrm>
            <a:off x="5562600" y="3505200"/>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7901" name="Oval 13"/>
          <p:cNvSpPr>
            <a:spLocks noChangeArrowheads="1"/>
          </p:cNvSpPr>
          <p:nvPr/>
        </p:nvSpPr>
        <p:spPr bwMode="auto">
          <a:xfrm>
            <a:off x="1905000" y="33528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902" name="Oval 14"/>
          <p:cNvSpPr>
            <a:spLocks noChangeArrowheads="1"/>
          </p:cNvSpPr>
          <p:nvPr/>
        </p:nvSpPr>
        <p:spPr bwMode="auto">
          <a:xfrm>
            <a:off x="4343400" y="35814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903" name="Oval 15"/>
          <p:cNvSpPr>
            <a:spLocks noChangeArrowheads="1"/>
          </p:cNvSpPr>
          <p:nvPr/>
        </p:nvSpPr>
        <p:spPr bwMode="auto">
          <a:xfrm>
            <a:off x="4191000" y="32766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7904" name="Text Box 16"/>
          <p:cNvSpPr txBox="1">
            <a:spLocks noChangeArrowheads="1"/>
          </p:cNvSpPr>
          <p:nvPr/>
        </p:nvSpPr>
        <p:spPr bwMode="auto">
          <a:xfrm>
            <a:off x="18288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p1</a:t>
            </a:r>
          </a:p>
        </p:txBody>
      </p:sp>
      <p:sp>
        <p:nvSpPr>
          <p:cNvPr id="37905" name="Text Box 17"/>
          <p:cNvSpPr txBox="1">
            <a:spLocks noChangeArrowheads="1"/>
          </p:cNvSpPr>
          <p:nvPr/>
        </p:nvSpPr>
        <p:spPr bwMode="auto">
          <a:xfrm>
            <a:off x="41910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p2</a:t>
            </a:r>
          </a:p>
        </p:txBody>
      </p:sp>
      <p:sp>
        <p:nvSpPr>
          <p:cNvPr id="37906" name="Text Box 18"/>
          <p:cNvSpPr txBox="1">
            <a:spLocks noChangeArrowheads="1"/>
          </p:cNvSpPr>
          <p:nvPr/>
        </p:nvSpPr>
        <p:spPr bwMode="auto">
          <a:xfrm>
            <a:off x="64770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p3</a:t>
            </a:r>
          </a:p>
        </p:txBody>
      </p:sp>
    </p:spTree>
    <p:extLst>
      <p:ext uri="{BB962C8B-B14F-4D97-AF65-F5344CB8AC3E}">
        <p14:creationId xmlns:p14="http://schemas.microsoft.com/office/powerpoint/2010/main" val="1315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891">
                                            <p:txEl>
                                              <p:pRg st="11" end="11"/>
                                            </p:txEl>
                                          </p:spTgt>
                                        </p:tgtEl>
                                        <p:attrNameLst>
                                          <p:attrName>style.visibility</p:attrName>
                                        </p:attrNameLst>
                                      </p:cBhvr>
                                      <p:to>
                                        <p:strVal val="visible"/>
                                      </p:to>
                                    </p:set>
                                    <p:animEffect transition="in" filter="wipe(up)">
                                      <p:cBhvr>
                                        <p:cTn id="7" dur="500"/>
                                        <p:tgtEl>
                                          <p:spTgt spid="378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2075" y="63500"/>
            <a:ext cx="7851775" cy="493713"/>
          </a:xfrm>
        </p:spPr>
        <p:txBody>
          <a:bodyPr/>
          <a:lstStyle/>
          <a:p>
            <a:pPr indent="0" algn="ctr" eaLnBrk="1" hangingPunct="1"/>
            <a:r>
              <a:rPr lang="en-AU" smtClean="0"/>
              <a:t>Enabled Transitions</a:t>
            </a:r>
          </a:p>
        </p:txBody>
      </p:sp>
      <p:sp>
        <p:nvSpPr>
          <p:cNvPr id="38915" name="Rectangle 3"/>
          <p:cNvSpPr>
            <a:spLocks noGrp="1" noChangeArrowheads="1"/>
          </p:cNvSpPr>
          <p:nvPr>
            <p:ph type="body" idx="1"/>
          </p:nvPr>
        </p:nvSpPr>
        <p:spPr>
          <a:xfrm>
            <a:off x="304800" y="1066800"/>
            <a:ext cx="8610600" cy="4114800"/>
          </a:xfrm>
        </p:spPr>
        <p:txBody>
          <a:bodyPr/>
          <a:lstStyle/>
          <a:p>
            <a:pPr eaLnBrk="1" hangingPunct="1"/>
            <a:r>
              <a:rPr lang="en-US" sz="2000" dirty="0">
                <a:latin typeface="+mj-lt"/>
              </a:rPr>
              <a:t>The operational semantics of Petri nets are characterized by the notion of a </a:t>
            </a:r>
            <a:r>
              <a:rPr lang="en-US" sz="2000" dirty="0" smtClean="0">
                <a:latin typeface="+mj-lt"/>
              </a:rPr>
              <a:t>transition executing </a:t>
            </a:r>
            <a:r>
              <a:rPr lang="en-US" sz="2000" dirty="0">
                <a:latin typeface="+mj-lt"/>
              </a:rPr>
              <a:t>or “</a:t>
            </a:r>
            <a:r>
              <a:rPr lang="en-US" sz="2000" b="1" dirty="0">
                <a:latin typeface="+mj-lt"/>
              </a:rPr>
              <a:t>firing</a:t>
            </a:r>
            <a:r>
              <a:rPr lang="en-US" sz="2000" dirty="0" smtClean="0">
                <a:latin typeface="+mj-lt"/>
              </a:rPr>
              <a:t>”. A </a:t>
            </a:r>
            <a:r>
              <a:rPr lang="en-US" sz="2000" dirty="0">
                <a:latin typeface="+mj-lt"/>
              </a:rPr>
              <a:t>transition in a Petri net can “fire” whenever there </a:t>
            </a:r>
            <a:r>
              <a:rPr lang="en-US" sz="2000" dirty="0" smtClean="0">
                <a:latin typeface="+mj-lt"/>
              </a:rPr>
              <a:t>are one </a:t>
            </a:r>
            <a:r>
              <a:rPr lang="en-US" sz="2000" dirty="0">
                <a:latin typeface="+mj-lt"/>
              </a:rPr>
              <a:t>or more tokens in each of its input places</a:t>
            </a:r>
            <a:r>
              <a:rPr lang="en-US" sz="2000" dirty="0" smtClean="0">
                <a:latin typeface="+mj-lt"/>
              </a:rPr>
              <a:t>.</a:t>
            </a:r>
          </a:p>
          <a:p>
            <a:pPr eaLnBrk="1" hangingPunct="1"/>
            <a:r>
              <a:rPr lang="en-US" sz="2000" dirty="0">
                <a:latin typeface="+mj-lt"/>
              </a:rPr>
              <a:t>The execution of a transition occurs in accordance with the following firing rules:</a:t>
            </a:r>
          </a:p>
          <a:p>
            <a:pPr marL="550862" indent="-457200" eaLnBrk="1" hangingPunct="1">
              <a:buFont typeface="+mj-lt"/>
              <a:buAutoNum type="arabicPeriod"/>
            </a:pPr>
            <a:r>
              <a:rPr lang="en-US" sz="2000" dirty="0">
                <a:latin typeface="+mj-lt"/>
              </a:rPr>
              <a:t>A transition t is said to be </a:t>
            </a:r>
            <a:r>
              <a:rPr lang="en-US" sz="2000" b="1" dirty="0">
                <a:latin typeface="+mj-lt"/>
              </a:rPr>
              <a:t>enabled</a:t>
            </a:r>
            <a:r>
              <a:rPr lang="en-US" sz="2000" dirty="0">
                <a:latin typeface="+mj-lt"/>
              </a:rPr>
              <a:t> if and only if each input place p of t contains at least one token. </a:t>
            </a:r>
            <a:r>
              <a:rPr lang="en-AU" sz="2000" u="sng" dirty="0">
                <a:latin typeface="+mj-lt"/>
              </a:rPr>
              <a:t>Only enabled transitions may fire</a:t>
            </a:r>
            <a:r>
              <a:rPr lang="en-AU" sz="2000" dirty="0">
                <a:latin typeface="+mj-lt"/>
              </a:rPr>
              <a:t>.</a:t>
            </a:r>
          </a:p>
          <a:p>
            <a:pPr marL="1016000" lvl="1" indent="-457200" eaLnBrk="1" hangingPunct="1"/>
            <a:r>
              <a:rPr lang="en-AU" sz="1800" dirty="0">
                <a:latin typeface="+mj-lt"/>
              </a:rPr>
              <a:t>Formally, a transition t is enabled in a marking M </a:t>
            </a:r>
            <a:r>
              <a:rPr lang="en-AU" sz="1800" dirty="0" err="1">
                <a:latin typeface="+mj-lt"/>
              </a:rPr>
              <a:t>iff</a:t>
            </a:r>
            <a:r>
              <a:rPr lang="en-AU" sz="1800" dirty="0">
                <a:latin typeface="+mj-lt"/>
              </a:rPr>
              <a:t> for each p, with p </a:t>
            </a:r>
            <a:r>
              <a:rPr lang="en-AU" sz="1800" dirty="0">
                <a:latin typeface="+mj-lt"/>
                <a:sym typeface="Symbol" panose="05050102010706020507" pitchFamily="18" charset="2"/>
              </a:rPr>
              <a:t>•t, M(p) &gt; 0. </a:t>
            </a:r>
            <a:r>
              <a:rPr lang="en-AU" sz="1800" i="1" dirty="0">
                <a:latin typeface="+mj-lt"/>
                <a:sym typeface="Symbol" panose="05050102010706020507" pitchFamily="18" charset="2"/>
              </a:rPr>
              <a:t>(see definition 2.7 of [DE95</a:t>
            </a:r>
            <a:r>
              <a:rPr lang="en-AU" sz="1800" i="1" dirty="0" smtClean="0">
                <a:latin typeface="+mj-lt"/>
                <a:sym typeface="Symbol" panose="05050102010706020507" pitchFamily="18" charset="2"/>
              </a:rPr>
              <a:t>])</a:t>
            </a:r>
          </a:p>
          <a:p>
            <a:pPr marL="1016000" lvl="1" indent="-457200" eaLnBrk="1" hangingPunct="1"/>
            <a:endParaRPr lang="en-AU" sz="1800" i="1" dirty="0" smtClean="0">
              <a:latin typeface="Times New Roman" panose="02020603050405020304" pitchFamily="18" charset="0"/>
              <a:sym typeface="Symbol" panose="05050102010706020507" pitchFamily="18" charset="2"/>
            </a:endParaRPr>
          </a:p>
          <a:p>
            <a:pPr marL="1016000" lvl="1" indent="-457200" eaLnBrk="1" hangingPunct="1"/>
            <a:endParaRPr lang="en-AU" sz="1800" i="1" dirty="0">
              <a:latin typeface="Times New Roman" panose="02020603050405020304" pitchFamily="18" charset="0"/>
              <a:sym typeface="Symbol" panose="05050102010706020507" pitchFamily="18" charset="2"/>
            </a:endParaRPr>
          </a:p>
          <a:p>
            <a:pPr marL="550862" indent="-457200" eaLnBrk="1" hangingPunct="1">
              <a:buFont typeface="+mj-lt"/>
              <a:buAutoNum type="arabicPeriod"/>
            </a:pPr>
            <a:r>
              <a:rPr lang="en-US" sz="2000" dirty="0">
                <a:latin typeface="+mj-lt"/>
              </a:rPr>
              <a:t>If transition t fires, then t </a:t>
            </a:r>
            <a:r>
              <a:rPr lang="en-US" sz="2000" b="1" dirty="0">
                <a:latin typeface="+mj-lt"/>
              </a:rPr>
              <a:t>consumes one token</a:t>
            </a:r>
            <a:r>
              <a:rPr lang="en-US" sz="2000" dirty="0">
                <a:latin typeface="+mj-lt"/>
              </a:rPr>
              <a:t> from each input place p of t and </a:t>
            </a:r>
            <a:r>
              <a:rPr lang="en-US" sz="2000" b="1" dirty="0">
                <a:latin typeface="+mj-lt"/>
              </a:rPr>
              <a:t>produces one token</a:t>
            </a:r>
            <a:r>
              <a:rPr lang="en-US" sz="2000" dirty="0">
                <a:latin typeface="+mj-lt"/>
              </a:rPr>
              <a:t> for each output place p of t . </a:t>
            </a:r>
            <a:endParaRPr lang="en-AU" sz="2000" dirty="0">
              <a:latin typeface="Times New Roman" panose="02020603050405020304" pitchFamily="18" charset="0"/>
            </a:endParaRPr>
          </a:p>
          <a:p>
            <a:pPr marL="550862" indent="-457200" eaLnBrk="1" hangingPunct="1"/>
            <a:endParaRPr lang="en-AU" sz="2200" i="1" dirty="0" smtClean="0"/>
          </a:p>
          <a:p>
            <a:pPr eaLnBrk="1" hangingPunct="1"/>
            <a:endParaRPr lang="en-US" sz="2000" dirty="0" smtClean="0">
              <a:latin typeface="Times New Roman" panose="02020603050405020304" pitchFamily="18" charset="0"/>
            </a:endParaRPr>
          </a:p>
          <a:p>
            <a:pPr eaLnBrk="1" hangingPunct="1"/>
            <a:endParaRPr lang="en-US" dirty="0" smtClean="0">
              <a:latin typeface="Times New Roman" panose="02020603050405020304" pitchFamily="18" charset="0"/>
            </a:endParaRPr>
          </a:p>
        </p:txBody>
      </p:sp>
      <p:sp>
        <p:nvSpPr>
          <p:cNvPr id="5" name="Oval 3"/>
          <p:cNvSpPr>
            <a:spLocks noChangeArrowheads="1"/>
          </p:cNvSpPr>
          <p:nvPr/>
        </p:nvSpPr>
        <p:spPr bwMode="auto">
          <a:xfrm>
            <a:off x="152400" y="4419600"/>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6" name="Line 4"/>
          <p:cNvSpPr>
            <a:spLocks noChangeShapeType="1"/>
          </p:cNvSpPr>
          <p:nvPr/>
        </p:nvSpPr>
        <p:spPr bwMode="auto">
          <a:xfrm flipV="1">
            <a:off x="838200" y="4041631"/>
            <a:ext cx="0" cy="53036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 name="Line 6"/>
          <p:cNvSpPr>
            <a:spLocks noChangeShapeType="1"/>
          </p:cNvSpPr>
          <p:nvPr/>
        </p:nvSpPr>
        <p:spPr bwMode="auto">
          <a:xfrm flipV="1">
            <a:off x="472105" y="4360286"/>
            <a:ext cx="366093" cy="26293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8" name="Line 7"/>
          <p:cNvSpPr>
            <a:spLocks noChangeShapeType="1"/>
          </p:cNvSpPr>
          <p:nvPr/>
        </p:nvSpPr>
        <p:spPr bwMode="auto">
          <a:xfrm>
            <a:off x="472107" y="4055486"/>
            <a:ext cx="366092" cy="13854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13" name="Oval 32"/>
          <p:cNvSpPr>
            <a:spLocks noChangeArrowheads="1"/>
          </p:cNvSpPr>
          <p:nvPr/>
        </p:nvSpPr>
        <p:spPr bwMode="auto">
          <a:xfrm>
            <a:off x="215799" y="4513855"/>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7" name="Oval 3"/>
          <p:cNvSpPr>
            <a:spLocks noChangeArrowheads="1"/>
          </p:cNvSpPr>
          <p:nvPr/>
        </p:nvSpPr>
        <p:spPr bwMode="auto">
          <a:xfrm>
            <a:off x="152400" y="3889231"/>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8" name="Oval 32"/>
          <p:cNvSpPr>
            <a:spLocks noChangeArrowheads="1"/>
          </p:cNvSpPr>
          <p:nvPr/>
        </p:nvSpPr>
        <p:spPr bwMode="auto">
          <a:xfrm>
            <a:off x="215799" y="3983486"/>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9" name="Oval 32"/>
          <p:cNvSpPr>
            <a:spLocks noChangeArrowheads="1"/>
          </p:cNvSpPr>
          <p:nvPr/>
        </p:nvSpPr>
        <p:spPr bwMode="auto">
          <a:xfrm>
            <a:off x="319709" y="4041631"/>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0" name="Oval 3"/>
          <p:cNvSpPr>
            <a:spLocks noChangeArrowheads="1"/>
          </p:cNvSpPr>
          <p:nvPr/>
        </p:nvSpPr>
        <p:spPr bwMode="auto">
          <a:xfrm>
            <a:off x="1129748" y="4144335"/>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3" name="Line 6"/>
          <p:cNvSpPr>
            <a:spLocks noChangeShapeType="1"/>
          </p:cNvSpPr>
          <p:nvPr/>
        </p:nvSpPr>
        <p:spPr bwMode="auto">
          <a:xfrm flipV="1">
            <a:off x="864251" y="4309987"/>
            <a:ext cx="278749" cy="62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24" name="Oval 3"/>
          <p:cNvSpPr>
            <a:spLocks noChangeArrowheads="1"/>
          </p:cNvSpPr>
          <p:nvPr/>
        </p:nvSpPr>
        <p:spPr bwMode="auto">
          <a:xfrm>
            <a:off x="5486400" y="4361455"/>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5" name="Line 4"/>
          <p:cNvSpPr>
            <a:spLocks noChangeShapeType="1"/>
          </p:cNvSpPr>
          <p:nvPr/>
        </p:nvSpPr>
        <p:spPr bwMode="auto">
          <a:xfrm flipV="1">
            <a:off x="6172200" y="3983486"/>
            <a:ext cx="0" cy="53036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6" name="Line 6"/>
          <p:cNvSpPr>
            <a:spLocks noChangeShapeType="1"/>
          </p:cNvSpPr>
          <p:nvPr/>
        </p:nvSpPr>
        <p:spPr bwMode="auto">
          <a:xfrm flipV="1">
            <a:off x="5806105" y="4302141"/>
            <a:ext cx="366093" cy="26293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27" name="Line 7"/>
          <p:cNvSpPr>
            <a:spLocks noChangeShapeType="1"/>
          </p:cNvSpPr>
          <p:nvPr/>
        </p:nvSpPr>
        <p:spPr bwMode="auto">
          <a:xfrm>
            <a:off x="5806107" y="3997341"/>
            <a:ext cx="366092" cy="13854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0" name="Oval 3"/>
          <p:cNvSpPr>
            <a:spLocks noChangeArrowheads="1"/>
          </p:cNvSpPr>
          <p:nvPr/>
        </p:nvSpPr>
        <p:spPr bwMode="auto">
          <a:xfrm>
            <a:off x="5486400" y="3831086"/>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1" name="Oval 32"/>
          <p:cNvSpPr>
            <a:spLocks noChangeArrowheads="1"/>
          </p:cNvSpPr>
          <p:nvPr/>
        </p:nvSpPr>
        <p:spPr bwMode="auto">
          <a:xfrm>
            <a:off x="5549799" y="3925341"/>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2" name="Oval 32"/>
          <p:cNvSpPr>
            <a:spLocks noChangeArrowheads="1"/>
          </p:cNvSpPr>
          <p:nvPr/>
        </p:nvSpPr>
        <p:spPr bwMode="auto">
          <a:xfrm>
            <a:off x="5653709" y="3983486"/>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 name="Oval 3"/>
          <p:cNvSpPr>
            <a:spLocks noChangeArrowheads="1"/>
          </p:cNvSpPr>
          <p:nvPr/>
        </p:nvSpPr>
        <p:spPr bwMode="auto">
          <a:xfrm>
            <a:off x="6463748" y="4086190"/>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4" name="Line 6"/>
          <p:cNvSpPr>
            <a:spLocks noChangeShapeType="1"/>
          </p:cNvSpPr>
          <p:nvPr/>
        </p:nvSpPr>
        <p:spPr bwMode="auto">
          <a:xfrm flipV="1">
            <a:off x="6198251" y="4251842"/>
            <a:ext cx="278749" cy="62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5" name="Oval 3"/>
          <p:cNvSpPr>
            <a:spLocks noChangeArrowheads="1"/>
          </p:cNvSpPr>
          <p:nvPr/>
        </p:nvSpPr>
        <p:spPr bwMode="auto">
          <a:xfrm>
            <a:off x="4166152" y="5900813"/>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6" name="Line 4"/>
          <p:cNvSpPr>
            <a:spLocks noChangeShapeType="1"/>
          </p:cNvSpPr>
          <p:nvPr/>
        </p:nvSpPr>
        <p:spPr bwMode="auto">
          <a:xfrm flipV="1">
            <a:off x="4851952" y="5522844"/>
            <a:ext cx="0" cy="53036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 name="Line 6"/>
          <p:cNvSpPr>
            <a:spLocks noChangeShapeType="1"/>
          </p:cNvSpPr>
          <p:nvPr/>
        </p:nvSpPr>
        <p:spPr bwMode="auto">
          <a:xfrm flipV="1">
            <a:off x="4485857" y="5841499"/>
            <a:ext cx="366093" cy="26293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8" name="Line 7"/>
          <p:cNvSpPr>
            <a:spLocks noChangeShapeType="1"/>
          </p:cNvSpPr>
          <p:nvPr/>
        </p:nvSpPr>
        <p:spPr bwMode="auto">
          <a:xfrm>
            <a:off x="4485859" y="5536699"/>
            <a:ext cx="366092" cy="13854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39" name="Oval 32"/>
          <p:cNvSpPr>
            <a:spLocks noChangeArrowheads="1"/>
          </p:cNvSpPr>
          <p:nvPr/>
        </p:nvSpPr>
        <p:spPr bwMode="auto">
          <a:xfrm>
            <a:off x="4229551" y="5995068"/>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1" name="Oval 3"/>
          <p:cNvSpPr>
            <a:spLocks noChangeArrowheads="1"/>
          </p:cNvSpPr>
          <p:nvPr/>
        </p:nvSpPr>
        <p:spPr bwMode="auto">
          <a:xfrm>
            <a:off x="4166152" y="5370444"/>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2" name="Oval 32"/>
          <p:cNvSpPr>
            <a:spLocks noChangeArrowheads="1"/>
          </p:cNvSpPr>
          <p:nvPr/>
        </p:nvSpPr>
        <p:spPr bwMode="auto">
          <a:xfrm>
            <a:off x="4229551" y="5464699"/>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4" name="Oval 3"/>
          <p:cNvSpPr>
            <a:spLocks noChangeArrowheads="1"/>
          </p:cNvSpPr>
          <p:nvPr/>
        </p:nvSpPr>
        <p:spPr bwMode="auto">
          <a:xfrm>
            <a:off x="5143500" y="5625548"/>
            <a:ext cx="319709" cy="3048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5" name="Line 6"/>
          <p:cNvSpPr>
            <a:spLocks noChangeShapeType="1"/>
          </p:cNvSpPr>
          <p:nvPr/>
        </p:nvSpPr>
        <p:spPr bwMode="auto">
          <a:xfrm flipV="1">
            <a:off x="4878003" y="5791200"/>
            <a:ext cx="278749" cy="62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7" name="Text Box 16"/>
          <p:cNvSpPr txBox="1">
            <a:spLocks noChangeArrowheads="1"/>
          </p:cNvSpPr>
          <p:nvPr/>
        </p:nvSpPr>
        <p:spPr bwMode="auto">
          <a:xfrm>
            <a:off x="0" y="3578423"/>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a:latin typeface="Times New Roman" panose="02020603050405020304" pitchFamily="18" charset="0"/>
              </a:rPr>
              <a:t>p1</a:t>
            </a:r>
          </a:p>
        </p:txBody>
      </p:sp>
      <p:sp>
        <p:nvSpPr>
          <p:cNvPr id="48" name="Text Box 16"/>
          <p:cNvSpPr txBox="1">
            <a:spLocks noChangeArrowheads="1"/>
          </p:cNvSpPr>
          <p:nvPr/>
        </p:nvSpPr>
        <p:spPr bwMode="auto">
          <a:xfrm>
            <a:off x="-22958" y="412805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p2</a:t>
            </a:r>
            <a:endParaRPr lang="en-AU" sz="1400" dirty="0">
              <a:latin typeface="Times New Roman" panose="02020603050405020304" pitchFamily="18" charset="0"/>
            </a:endParaRPr>
          </a:p>
        </p:txBody>
      </p:sp>
      <p:sp>
        <p:nvSpPr>
          <p:cNvPr id="49" name="Text Box 16"/>
          <p:cNvSpPr txBox="1">
            <a:spLocks noChangeArrowheads="1"/>
          </p:cNvSpPr>
          <p:nvPr/>
        </p:nvSpPr>
        <p:spPr bwMode="auto">
          <a:xfrm>
            <a:off x="931198" y="3883223"/>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p3</a:t>
            </a:r>
            <a:endParaRPr lang="en-AU" sz="1400" dirty="0">
              <a:latin typeface="Times New Roman" panose="02020603050405020304" pitchFamily="18" charset="0"/>
            </a:endParaRPr>
          </a:p>
        </p:txBody>
      </p:sp>
      <p:sp>
        <p:nvSpPr>
          <p:cNvPr id="3" name="Fumetto 2 2"/>
          <p:cNvSpPr/>
          <p:nvPr/>
        </p:nvSpPr>
        <p:spPr bwMode="auto">
          <a:xfrm>
            <a:off x="2177496" y="4038600"/>
            <a:ext cx="1801465" cy="522980"/>
          </a:xfrm>
          <a:prstGeom prst="wedgeRoundRectCallout">
            <a:avLst>
              <a:gd name="adj1" fmla="val -84865"/>
              <a:gd name="adj2" fmla="val 1379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charset="0"/>
                <a:ea typeface="MS PGothic" pitchFamily="34" charset="-128"/>
              </a:rPr>
              <a:t>T1 </a:t>
            </a:r>
            <a:r>
              <a:rPr kumimoji="0" lang="it-IT" sz="1400" b="1" i="0" u="none" strike="noStrike" cap="none" normalizeH="0" baseline="0" dirty="0" err="1" smtClean="0">
                <a:ln>
                  <a:noFill/>
                </a:ln>
                <a:solidFill>
                  <a:schemeClr val="tx1"/>
                </a:solidFill>
                <a:effectLst/>
                <a:latin typeface="Arial" charset="0"/>
                <a:ea typeface="MS PGothic" pitchFamily="34" charset="-128"/>
              </a:rPr>
              <a:t>is</a:t>
            </a:r>
            <a:r>
              <a:rPr kumimoji="0" lang="it-IT" sz="1400" b="1" i="0" u="none" strike="noStrike" cap="none" normalizeH="0" baseline="0" dirty="0" smtClean="0">
                <a:ln>
                  <a:noFill/>
                </a:ln>
                <a:solidFill>
                  <a:schemeClr val="tx1"/>
                </a:solidFill>
                <a:effectLst/>
                <a:latin typeface="Arial" charset="0"/>
                <a:ea typeface="MS PGothic" pitchFamily="34" charset="-128"/>
              </a:rPr>
              <a:t> enabled and </a:t>
            </a:r>
            <a:r>
              <a:rPr kumimoji="0" lang="it-IT" sz="1400" b="1" i="0" u="none" strike="noStrike" cap="none" normalizeH="0" baseline="0" dirty="0" err="1" smtClean="0">
                <a:ln>
                  <a:noFill/>
                </a:ln>
                <a:solidFill>
                  <a:schemeClr val="tx1"/>
                </a:solidFill>
                <a:effectLst/>
                <a:latin typeface="Arial" charset="0"/>
                <a:ea typeface="MS PGothic" pitchFamily="34" charset="-128"/>
              </a:rPr>
              <a:t>may</a:t>
            </a:r>
            <a:r>
              <a:rPr kumimoji="0" lang="it-IT" sz="1400" b="1" i="0" u="none" strike="noStrike" cap="none" normalizeH="0" baseline="0" dirty="0" smtClean="0">
                <a:ln>
                  <a:noFill/>
                </a:ln>
                <a:solidFill>
                  <a:schemeClr val="tx1"/>
                </a:solidFill>
                <a:effectLst/>
                <a:latin typeface="Arial" charset="0"/>
                <a:ea typeface="MS PGothic" pitchFamily="34" charset="-128"/>
              </a:rPr>
              <a:t> </a:t>
            </a:r>
            <a:r>
              <a:rPr kumimoji="0" lang="it-IT" sz="1400" b="1" i="0" u="none" strike="noStrike" cap="none" normalizeH="0" baseline="0" dirty="0" err="1" smtClean="0">
                <a:ln>
                  <a:noFill/>
                </a:ln>
                <a:solidFill>
                  <a:schemeClr val="tx1"/>
                </a:solidFill>
                <a:effectLst/>
                <a:latin typeface="Arial" charset="0"/>
                <a:ea typeface="MS PGothic" pitchFamily="34" charset="-128"/>
              </a:rPr>
              <a:t>fire</a:t>
            </a:r>
            <a:r>
              <a:rPr kumimoji="0" lang="it-IT" sz="1400" b="1" i="0" u="none" strike="noStrike" cap="none" normalizeH="0" baseline="0" dirty="0" smtClean="0">
                <a:ln>
                  <a:noFill/>
                </a:ln>
                <a:solidFill>
                  <a:schemeClr val="tx1"/>
                </a:solidFill>
                <a:effectLst/>
                <a:latin typeface="Arial" charset="0"/>
                <a:ea typeface="MS PGothic" pitchFamily="34" charset="-128"/>
              </a:rPr>
              <a:t>!</a:t>
            </a:r>
          </a:p>
        </p:txBody>
      </p:sp>
      <p:sp>
        <p:nvSpPr>
          <p:cNvPr id="51" name="Fumetto 2 50"/>
          <p:cNvSpPr/>
          <p:nvPr/>
        </p:nvSpPr>
        <p:spPr bwMode="auto">
          <a:xfrm>
            <a:off x="7241478" y="3983485"/>
            <a:ext cx="1801465" cy="391635"/>
          </a:xfrm>
          <a:prstGeom prst="wedgeRoundRectCallout">
            <a:avLst>
              <a:gd name="adj1" fmla="val -65003"/>
              <a:gd name="adj2" fmla="val 2899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charset="0"/>
                <a:ea typeface="MS PGothic" pitchFamily="34" charset="-128"/>
              </a:rPr>
              <a:t>T1 </a:t>
            </a:r>
            <a:r>
              <a:rPr kumimoji="0" lang="it-IT" sz="1400" b="1" i="0" u="none" strike="noStrike" cap="none" normalizeH="0" baseline="0" dirty="0" err="1" smtClean="0">
                <a:ln>
                  <a:noFill/>
                </a:ln>
                <a:solidFill>
                  <a:schemeClr val="tx1"/>
                </a:solidFill>
                <a:effectLst/>
                <a:latin typeface="Arial" charset="0"/>
                <a:ea typeface="MS PGothic" pitchFamily="34" charset="-128"/>
              </a:rPr>
              <a:t>is</a:t>
            </a:r>
            <a:r>
              <a:rPr kumimoji="0" lang="it-IT" sz="1400" b="1" i="0" u="none" strike="noStrike" cap="none" normalizeH="0" baseline="0" dirty="0" smtClean="0">
                <a:ln>
                  <a:noFill/>
                </a:ln>
                <a:solidFill>
                  <a:schemeClr val="tx1"/>
                </a:solidFill>
                <a:effectLst/>
                <a:latin typeface="Arial" charset="0"/>
                <a:ea typeface="MS PGothic" pitchFamily="34" charset="-128"/>
              </a:rPr>
              <a:t> </a:t>
            </a:r>
            <a:r>
              <a:rPr kumimoji="0" lang="it-IT" sz="1400" b="1" i="0" u="none" strike="noStrike" cap="none" normalizeH="0" baseline="0" dirty="0" err="1" smtClean="0">
                <a:ln>
                  <a:noFill/>
                </a:ln>
                <a:solidFill>
                  <a:schemeClr val="tx1"/>
                </a:solidFill>
                <a:effectLst/>
                <a:latin typeface="Arial" charset="0"/>
                <a:ea typeface="MS PGothic" pitchFamily="34" charset="-128"/>
              </a:rPr>
              <a:t>not</a:t>
            </a:r>
            <a:r>
              <a:rPr kumimoji="0" lang="it-IT" sz="1400" b="1" i="0" u="none" strike="noStrike" cap="none" normalizeH="0" baseline="0" dirty="0" smtClean="0">
                <a:ln>
                  <a:noFill/>
                </a:ln>
                <a:solidFill>
                  <a:schemeClr val="tx1"/>
                </a:solidFill>
                <a:effectLst/>
                <a:latin typeface="Arial" charset="0"/>
                <a:ea typeface="MS PGothic" pitchFamily="34" charset="-128"/>
              </a:rPr>
              <a:t> enabled!</a:t>
            </a:r>
          </a:p>
        </p:txBody>
      </p:sp>
      <p:sp>
        <p:nvSpPr>
          <p:cNvPr id="52" name="Fumetto 2 51"/>
          <p:cNvSpPr/>
          <p:nvPr/>
        </p:nvSpPr>
        <p:spPr bwMode="auto">
          <a:xfrm>
            <a:off x="6142384" y="5605970"/>
            <a:ext cx="2900559" cy="871029"/>
          </a:xfrm>
          <a:prstGeom prst="wedgeRoundRectCallout">
            <a:avLst>
              <a:gd name="adj1" fmla="val -70625"/>
              <a:gd name="adj2" fmla="val -912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it-IT" sz="1400" b="1" i="0" u="none" strike="noStrike" cap="none" normalizeH="0" baseline="0" dirty="0" smtClean="0">
                <a:ln>
                  <a:noFill/>
                </a:ln>
                <a:solidFill>
                  <a:schemeClr val="tx1"/>
                </a:solidFill>
                <a:effectLst/>
                <a:latin typeface="+mj-lt"/>
                <a:ea typeface="MS PGothic" pitchFamily="34" charset="-128"/>
                <a:cs typeface="Times New Roman" panose="02020603050405020304" pitchFamily="18" charset="0"/>
              </a:rPr>
              <a:t>T1 </a:t>
            </a:r>
            <a:r>
              <a:rPr kumimoji="0" lang="it-IT" sz="1400" b="1" i="0" u="none" strike="noStrike" cap="none" normalizeH="0" baseline="0" dirty="0" err="1" smtClean="0">
                <a:ln>
                  <a:noFill/>
                </a:ln>
                <a:solidFill>
                  <a:schemeClr val="tx1"/>
                </a:solidFill>
                <a:effectLst/>
                <a:latin typeface="+mj-lt"/>
                <a:ea typeface="MS PGothic" pitchFamily="34" charset="-128"/>
                <a:cs typeface="Times New Roman" panose="02020603050405020304" pitchFamily="18" charset="0"/>
              </a:rPr>
              <a:t>fires</a:t>
            </a:r>
            <a:r>
              <a:rPr kumimoji="0" lang="it-IT" sz="1400" b="1" i="0" u="none" strike="noStrike" cap="none" normalizeH="0" baseline="0" dirty="0" smtClean="0">
                <a:ln>
                  <a:noFill/>
                </a:ln>
                <a:solidFill>
                  <a:schemeClr val="tx1"/>
                </a:solidFill>
                <a:effectLst/>
                <a:latin typeface="+mj-lt"/>
                <a:ea typeface="MS PGothic" pitchFamily="34" charset="-128"/>
                <a:cs typeface="Times New Roman" panose="02020603050405020304" pitchFamily="18" charset="0"/>
              </a:rPr>
              <a:t>! </a:t>
            </a:r>
            <a:r>
              <a:rPr kumimoji="0" lang="it-IT" sz="1400" b="1" i="0" u="none" strike="noStrike" cap="none" normalizeH="0" baseline="0" dirty="0" err="1" smtClean="0">
                <a:ln>
                  <a:noFill/>
                </a:ln>
                <a:solidFill>
                  <a:schemeClr val="tx1"/>
                </a:solidFill>
                <a:effectLst/>
                <a:latin typeface="+mj-lt"/>
                <a:ea typeface="MS PGothic" pitchFamily="34" charset="-128"/>
                <a:cs typeface="Times New Roman" panose="02020603050405020304" pitchFamily="18" charset="0"/>
              </a:rPr>
              <a:t>When</a:t>
            </a:r>
            <a:r>
              <a:rPr kumimoji="0" lang="it-IT" sz="1400" b="1" i="0" u="none" strike="noStrike" cap="none" normalizeH="0" dirty="0" smtClean="0">
                <a:ln>
                  <a:noFill/>
                </a:ln>
                <a:solidFill>
                  <a:schemeClr val="tx1"/>
                </a:solidFill>
                <a:effectLst/>
                <a:latin typeface="+mj-lt"/>
                <a:ea typeface="MS PGothic" pitchFamily="34" charset="-128"/>
                <a:cs typeface="Times New Roman" panose="02020603050405020304" pitchFamily="18" charset="0"/>
              </a:rPr>
              <a:t> a </a:t>
            </a:r>
            <a:r>
              <a:rPr lang="en-AU" sz="1400" b="1" dirty="0" smtClean="0">
                <a:latin typeface="+mj-lt"/>
                <a:cs typeface="Times New Roman" panose="02020603050405020304" pitchFamily="18" charset="0"/>
              </a:rPr>
              <a:t>transition fires, the marking and the state of the Petri Net change.</a:t>
            </a:r>
            <a:endParaRPr lang="en-AU" sz="1400" b="1" dirty="0">
              <a:latin typeface="+mj-lt"/>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it-IT" sz="1400" b="1" i="0" u="none" strike="noStrike" cap="none" normalizeH="0" baseline="0" dirty="0" smtClean="0">
              <a:ln>
                <a:noFill/>
              </a:ln>
              <a:solidFill>
                <a:schemeClr val="tx1"/>
              </a:solidFill>
              <a:effectLst/>
              <a:latin typeface="Arial" charset="0"/>
              <a:ea typeface="MS PGothic" pitchFamily="34" charset="-128"/>
            </a:endParaRPr>
          </a:p>
        </p:txBody>
      </p:sp>
      <p:sp>
        <p:nvSpPr>
          <p:cNvPr id="40" name="Oval 32"/>
          <p:cNvSpPr>
            <a:spLocks noChangeArrowheads="1"/>
          </p:cNvSpPr>
          <p:nvPr/>
        </p:nvSpPr>
        <p:spPr bwMode="auto">
          <a:xfrm>
            <a:off x="4333461" y="6053213"/>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 name="Oval 32"/>
          <p:cNvSpPr>
            <a:spLocks noChangeArrowheads="1"/>
          </p:cNvSpPr>
          <p:nvPr/>
        </p:nvSpPr>
        <p:spPr bwMode="auto">
          <a:xfrm>
            <a:off x="4333461" y="5522844"/>
            <a:ext cx="72000" cy="720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3" name="Text Box 16"/>
          <p:cNvSpPr txBox="1">
            <a:spLocks noChangeArrowheads="1"/>
          </p:cNvSpPr>
          <p:nvPr/>
        </p:nvSpPr>
        <p:spPr bwMode="auto">
          <a:xfrm>
            <a:off x="691319" y="3730823"/>
            <a:ext cx="324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t1</a:t>
            </a:r>
            <a:endParaRPr lang="en-AU" sz="1400" dirty="0">
              <a:latin typeface="Times New Roman" panose="02020603050405020304" pitchFamily="18" charset="0"/>
            </a:endParaRPr>
          </a:p>
        </p:txBody>
      </p:sp>
      <p:sp>
        <p:nvSpPr>
          <p:cNvPr id="46" name="Text Box 16"/>
          <p:cNvSpPr txBox="1">
            <a:spLocks noChangeArrowheads="1"/>
          </p:cNvSpPr>
          <p:nvPr/>
        </p:nvSpPr>
        <p:spPr bwMode="auto">
          <a:xfrm>
            <a:off x="5238265" y="3624153"/>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a:latin typeface="Times New Roman" panose="02020603050405020304" pitchFamily="18" charset="0"/>
              </a:rPr>
              <a:t>p1</a:t>
            </a:r>
          </a:p>
        </p:txBody>
      </p:sp>
      <p:sp>
        <p:nvSpPr>
          <p:cNvPr id="50" name="Text Box 16"/>
          <p:cNvSpPr txBox="1">
            <a:spLocks noChangeArrowheads="1"/>
          </p:cNvSpPr>
          <p:nvPr/>
        </p:nvSpPr>
        <p:spPr bwMode="auto">
          <a:xfrm>
            <a:off x="5232229" y="4173201"/>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p2</a:t>
            </a:r>
            <a:endParaRPr lang="en-AU" sz="1400" dirty="0">
              <a:latin typeface="Times New Roman" panose="02020603050405020304" pitchFamily="18" charset="0"/>
            </a:endParaRPr>
          </a:p>
        </p:txBody>
      </p:sp>
      <p:sp>
        <p:nvSpPr>
          <p:cNvPr id="54" name="Text Box 16"/>
          <p:cNvSpPr txBox="1">
            <a:spLocks noChangeArrowheads="1"/>
          </p:cNvSpPr>
          <p:nvPr/>
        </p:nvSpPr>
        <p:spPr bwMode="auto">
          <a:xfrm>
            <a:off x="6696571" y="3865424"/>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p3</a:t>
            </a:r>
            <a:endParaRPr lang="en-AU" sz="1400" dirty="0">
              <a:latin typeface="Times New Roman" panose="02020603050405020304" pitchFamily="18" charset="0"/>
            </a:endParaRPr>
          </a:p>
        </p:txBody>
      </p:sp>
      <p:sp>
        <p:nvSpPr>
          <p:cNvPr id="55" name="Text Box 16"/>
          <p:cNvSpPr txBox="1">
            <a:spLocks noChangeArrowheads="1"/>
          </p:cNvSpPr>
          <p:nvPr/>
        </p:nvSpPr>
        <p:spPr bwMode="auto">
          <a:xfrm>
            <a:off x="6116976" y="4461775"/>
            <a:ext cx="324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a:latin typeface="Times New Roman" panose="02020603050405020304" pitchFamily="18" charset="0"/>
              </a:rPr>
              <a:t>t</a:t>
            </a:r>
            <a:r>
              <a:rPr lang="en-AU" sz="1400" dirty="0" smtClean="0">
                <a:latin typeface="Times New Roman" panose="02020603050405020304" pitchFamily="18" charset="0"/>
              </a:rPr>
              <a:t>1</a:t>
            </a:r>
            <a:endParaRPr lang="en-AU" sz="1400" dirty="0">
              <a:latin typeface="Times New Roman" panose="02020603050405020304" pitchFamily="18" charset="0"/>
            </a:endParaRPr>
          </a:p>
        </p:txBody>
      </p:sp>
      <p:sp>
        <p:nvSpPr>
          <p:cNvPr id="56" name="Text Box 16"/>
          <p:cNvSpPr txBox="1">
            <a:spLocks noChangeArrowheads="1"/>
          </p:cNvSpPr>
          <p:nvPr/>
        </p:nvSpPr>
        <p:spPr bwMode="auto">
          <a:xfrm>
            <a:off x="3871384" y="5242152"/>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a:latin typeface="Times New Roman" panose="02020603050405020304" pitchFamily="18" charset="0"/>
              </a:rPr>
              <a:t>p1</a:t>
            </a:r>
          </a:p>
        </p:txBody>
      </p:sp>
      <p:sp>
        <p:nvSpPr>
          <p:cNvPr id="57" name="Text Box 16"/>
          <p:cNvSpPr txBox="1">
            <a:spLocks noChangeArrowheads="1"/>
          </p:cNvSpPr>
          <p:nvPr/>
        </p:nvSpPr>
        <p:spPr bwMode="auto">
          <a:xfrm>
            <a:off x="3865348" y="5791200"/>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p2</a:t>
            </a:r>
            <a:endParaRPr lang="en-AU" sz="1400" dirty="0">
              <a:latin typeface="Times New Roman" panose="02020603050405020304" pitchFamily="18" charset="0"/>
            </a:endParaRPr>
          </a:p>
        </p:txBody>
      </p:sp>
      <p:sp>
        <p:nvSpPr>
          <p:cNvPr id="58" name="Text Box 16"/>
          <p:cNvSpPr txBox="1">
            <a:spLocks noChangeArrowheads="1"/>
          </p:cNvSpPr>
          <p:nvPr/>
        </p:nvSpPr>
        <p:spPr bwMode="auto">
          <a:xfrm>
            <a:off x="5329690" y="5334000"/>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smtClean="0">
                <a:latin typeface="Times New Roman" panose="02020603050405020304" pitchFamily="18" charset="0"/>
              </a:rPr>
              <a:t>p3</a:t>
            </a:r>
            <a:endParaRPr lang="en-AU" sz="1400" dirty="0">
              <a:latin typeface="Times New Roman" panose="02020603050405020304" pitchFamily="18" charset="0"/>
            </a:endParaRPr>
          </a:p>
        </p:txBody>
      </p:sp>
      <p:sp>
        <p:nvSpPr>
          <p:cNvPr id="59" name="Text Box 16"/>
          <p:cNvSpPr txBox="1">
            <a:spLocks noChangeArrowheads="1"/>
          </p:cNvSpPr>
          <p:nvPr/>
        </p:nvSpPr>
        <p:spPr bwMode="auto">
          <a:xfrm>
            <a:off x="4724400" y="6019800"/>
            <a:ext cx="324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1400" dirty="0">
                <a:latin typeface="Times New Roman" panose="02020603050405020304" pitchFamily="18" charset="0"/>
              </a:rPr>
              <a:t>t</a:t>
            </a:r>
            <a:r>
              <a:rPr lang="en-AU" sz="1400" dirty="0" smtClean="0">
                <a:latin typeface="Times New Roman" panose="02020603050405020304" pitchFamily="18" charset="0"/>
              </a:rPr>
              <a:t>1</a:t>
            </a:r>
            <a:endParaRPr lang="en-AU" sz="1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wipe(up)">
                                      <p:cBhvr>
                                        <p:cTn id="7" dur="500"/>
                                        <p:tgtEl>
                                          <p:spTgt spid="38915">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animEffect transition="in" filter="wipe(up)">
                                      <p:cBhvr>
                                        <p:cTn id="11" dur="500"/>
                                        <p:tgtEl>
                                          <p:spTgt spid="3891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left)">
                                      <p:cBhvr>
                                        <p:cTn id="106" dur="500"/>
                                        <p:tgtEl>
                                          <p:spTgt spid="5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38915">
                                            <p:txEl>
                                              <p:pRg st="6" end="6"/>
                                            </p:txEl>
                                          </p:spTgt>
                                        </p:tgtEl>
                                        <p:attrNameLst>
                                          <p:attrName>style.visibility</p:attrName>
                                        </p:attrNameLst>
                                      </p:cBhvr>
                                      <p:to>
                                        <p:strVal val="visible"/>
                                      </p:to>
                                    </p:set>
                                    <p:animEffect transition="in" filter="wipe(up)">
                                      <p:cBhvr>
                                        <p:cTn id="111" dur="500"/>
                                        <p:tgtEl>
                                          <p:spTgt spid="38915">
                                            <p:txEl>
                                              <p:pRg st="6" end="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500"/>
                                        <p:tgtEl>
                                          <p:spTgt spid="3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500"/>
                                        <p:tgtEl>
                                          <p:spTgt spid="4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500"/>
                                        <p:tgtEl>
                                          <p:spTgt spid="4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fade">
                                      <p:cBhvr>
                                        <p:cTn id="155" dur="500"/>
                                        <p:tgtEl>
                                          <p:spTgt spid="5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fade">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1" nodeType="clickEffect">
                                  <p:stCondLst>
                                    <p:cond delay="0"/>
                                  </p:stCondLst>
                                  <p:childTnLst>
                                    <p:animMotion origin="layout" path="M 0 0 L 0.05278 -0.04004 L 0.1099 -0.04004 " pathEditMode="relative" ptsTypes="AAA">
                                      <p:cBhvr>
                                        <p:cTn id="162" dur="2000" fill="hold"/>
                                        <p:tgtEl>
                                          <p:spTgt spid="40"/>
                                        </p:tgtEl>
                                        <p:attrNameLst>
                                          <p:attrName>ppt_x</p:attrName>
                                          <p:attrName>ppt_y</p:attrName>
                                        </p:attrNameLst>
                                      </p:cBhvr>
                                    </p:animMotion>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grpId="1" nodeType="clickEffect">
                                  <p:stCondLst>
                                    <p:cond delay="0"/>
                                  </p:stCondLst>
                                  <p:childTnLst>
                                    <p:animMotion origin="layout" path="M 0 0 L 0.05139 0.02292 L 0.09723 0.02871 " pathEditMode="relative" ptsTypes="AAA">
                                      <p:cBhvr>
                                        <p:cTn id="166" dur="2000" fill="hold"/>
                                        <p:tgtEl>
                                          <p:spTgt spid="43"/>
                                        </p:tgtEl>
                                        <p:attrNameLst>
                                          <p:attrName>ppt_x</p:attrName>
                                          <p:attrName>ppt_y</p:attrName>
                                        </p:attrNameLst>
                                      </p:cBhvr>
                                    </p:animMotion>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52"/>
                                        </p:tgtEl>
                                        <p:attrNameLst>
                                          <p:attrName>style.visibility</p:attrName>
                                        </p:attrNameLst>
                                      </p:cBhvr>
                                      <p:to>
                                        <p:strVal val="visible"/>
                                      </p:to>
                                    </p:set>
                                    <p:animEffect transition="in" filter="wipe(left)">
                                      <p:cBhvr>
                                        <p:cTn id="1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7" grpId="0" animBg="1"/>
      <p:bldP spid="18" grpId="0" animBg="1"/>
      <p:bldP spid="19" grpId="0" animBg="1"/>
      <p:bldP spid="20" grpId="0" animBg="1"/>
      <p:bldP spid="23" grpId="0" animBg="1"/>
      <p:bldP spid="24" grpId="0" animBg="1"/>
      <p:bldP spid="25" grpId="0" animBg="1"/>
      <p:bldP spid="26" grpId="0" animBg="1"/>
      <p:bldP spid="27"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4" grpId="0" animBg="1"/>
      <p:bldP spid="45" grpId="0" animBg="1"/>
      <p:bldP spid="47" grpId="0"/>
      <p:bldP spid="48" grpId="0"/>
      <p:bldP spid="49" grpId="0"/>
      <p:bldP spid="3" grpId="0" animBg="1"/>
      <p:bldP spid="51" grpId="0" animBg="1"/>
      <p:bldP spid="52" grpId="0" animBg="1"/>
      <p:bldP spid="40" grpId="0" animBg="1"/>
      <p:bldP spid="40" grpId="1" animBg="1"/>
      <p:bldP spid="43" grpId="0" animBg="1"/>
      <p:bldP spid="43" grpId="1" animBg="1"/>
      <p:bldP spid="53" grpId="0"/>
      <p:bldP spid="46" grpId="0"/>
      <p:bldP spid="50" grpId="0"/>
      <p:bldP spid="54" grpId="0"/>
      <p:bldP spid="55" grpId="0"/>
      <p:bldP spid="56" grpId="0"/>
      <p:bldP spid="57" grpId="0"/>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77825"/>
            <a:ext cx="9144000" cy="207963"/>
          </a:xfrm>
        </p:spPr>
        <p:txBody>
          <a:bodyPr/>
          <a:lstStyle/>
          <a:p>
            <a:pPr indent="0" algn="ctr" eaLnBrk="1" hangingPunct="1"/>
            <a:r>
              <a:rPr lang="en-AU" smtClean="0"/>
              <a:t>Firing a Transition: Example</a:t>
            </a:r>
          </a:p>
        </p:txBody>
      </p:sp>
      <p:sp>
        <p:nvSpPr>
          <p:cNvPr id="40963" name="Oval 3"/>
          <p:cNvSpPr>
            <a:spLocks noChangeArrowheads="1"/>
          </p:cNvSpPr>
          <p:nvPr/>
        </p:nvSpPr>
        <p:spPr bwMode="auto">
          <a:xfrm>
            <a:off x="2286000" y="16764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64" name="Line 4"/>
          <p:cNvSpPr>
            <a:spLocks noChangeShapeType="1"/>
          </p:cNvSpPr>
          <p:nvPr/>
        </p:nvSpPr>
        <p:spPr bwMode="auto">
          <a:xfrm>
            <a:off x="2895600" y="3200400"/>
            <a:ext cx="762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965" name="Line 5"/>
          <p:cNvSpPr>
            <a:spLocks noChangeShapeType="1"/>
          </p:cNvSpPr>
          <p:nvPr/>
        </p:nvSpPr>
        <p:spPr bwMode="auto">
          <a:xfrm flipH="1">
            <a:off x="2438400" y="3200400"/>
            <a:ext cx="838200" cy="838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66" name="Line 6"/>
          <p:cNvSpPr>
            <a:spLocks noChangeShapeType="1"/>
          </p:cNvSpPr>
          <p:nvPr/>
        </p:nvSpPr>
        <p:spPr bwMode="auto">
          <a:xfrm>
            <a:off x="2743200" y="2438400"/>
            <a:ext cx="45720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67" name="Line 7"/>
          <p:cNvSpPr>
            <a:spLocks noChangeShapeType="1"/>
          </p:cNvSpPr>
          <p:nvPr/>
        </p:nvSpPr>
        <p:spPr bwMode="auto">
          <a:xfrm flipH="1">
            <a:off x="3352800" y="2438400"/>
            <a:ext cx="38100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68" name="Oval 8"/>
          <p:cNvSpPr>
            <a:spLocks noChangeArrowheads="1"/>
          </p:cNvSpPr>
          <p:nvPr/>
        </p:nvSpPr>
        <p:spPr bwMode="auto">
          <a:xfrm>
            <a:off x="3429000" y="16764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69" name="Line 9"/>
          <p:cNvSpPr>
            <a:spLocks noChangeShapeType="1"/>
          </p:cNvSpPr>
          <p:nvPr/>
        </p:nvSpPr>
        <p:spPr bwMode="auto">
          <a:xfrm flipH="1">
            <a:off x="3276600" y="3200400"/>
            <a:ext cx="0" cy="838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70" name="Line 10"/>
          <p:cNvSpPr>
            <a:spLocks noChangeShapeType="1"/>
          </p:cNvSpPr>
          <p:nvPr/>
        </p:nvSpPr>
        <p:spPr bwMode="auto">
          <a:xfrm>
            <a:off x="3276600" y="3200400"/>
            <a:ext cx="762000" cy="838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71" name="Oval 11"/>
          <p:cNvSpPr>
            <a:spLocks noChangeArrowheads="1"/>
          </p:cNvSpPr>
          <p:nvPr/>
        </p:nvSpPr>
        <p:spPr bwMode="auto">
          <a:xfrm>
            <a:off x="1905000" y="39624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72" name="Oval 12"/>
          <p:cNvSpPr>
            <a:spLocks noChangeArrowheads="1"/>
          </p:cNvSpPr>
          <p:nvPr/>
        </p:nvSpPr>
        <p:spPr bwMode="auto">
          <a:xfrm>
            <a:off x="2895600" y="40386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73" name="Oval 13"/>
          <p:cNvSpPr>
            <a:spLocks noChangeArrowheads="1"/>
          </p:cNvSpPr>
          <p:nvPr/>
        </p:nvSpPr>
        <p:spPr bwMode="auto">
          <a:xfrm>
            <a:off x="3886200" y="39624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grpSp>
        <p:nvGrpSpPr>
          <p:cNvPr id="40974" name="Group 14"/>
          <p:cNvGrpSpPr>
            <a:grpSpLocks/>
          </p:cNvGrpSpPr>
          <p:nvPr/>
        </p:nvGrpSpPr>
        <p:grpSpPr bwMode="auto">
          <a:xfrm>
            <a:off x="5486400" y="1676400"/>
            <a:ext cx="2743200" cy="3124200"/>
            <a:chOff x="3168" y="1056"/>
            <a:chExt cx="1728" cy="1968"/>
          </a:xfrm>
        </p:grpSpPr>
        <p:sp>
          <p:nvSpPr>
            <p:cNvPr id="40994" name="Oval 15"/>
            <p:cNvSpPr>
              <a:spLocks noChangeArrowheads="1"/>
            </p:cNvSpPr>
            <p:nvPr/>
          </p:nvSpPr>
          <p:spPr bwMode="auto">
            <a:xfrm>
              <a:off x="3408" y="1056"/>
              <a:ext cx="480" cy="48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95" name="Line 16"/>
            <p:cNvSpPr>
              <a:spLocks noChangeShapeType="1"/>
            </p:cNvSpPr>
            <p:nvPr/>
          </p:nvSpPr>
          <p:spPr bwMode="auto">
            <a:xfrm>
              <a:off x="3792" y="2016"/>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996" name="Line 17"/>
            <p:cNvSpPr>
              <a:spLocks noChangeShapeType="1"/>
            </p:cNvSpPr>
            <p:nvPr/>
          </p:nvSpPr>
          <p:spPr bwMode="auto">
            <a:xfrm flipH="1">
              <a:off x="3504" y="2016"/>
              <a:ext cx="528" cy="52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97" name="Line 18"/>
            <p:cNvSpPr>
              <a:spLocks noChangeShapeType="1"/>
            </p:cNvSpPr>
            <p:nvPr/>
          </p:nvSpPr>
          <p:spPr bwMode="auto">
            <a:xfrm>
              <a:off x="3696" y="1536"/>
              <a:ext cx="288"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98" name="Line 19"/>
            <p:cNvSpPr>
              <a:spLocks noChangeShapeType="1"/>
            </p:cNvSpPr>
            <p:nvPr/>
          </p:nvSpPr>
          <p:spPr bwMode="auto">
            <a:xfrm flipH="1">
              <a:off x="4080" y="1536"/>
              <a:ext cx="240"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99" name="Oval 20"/>
            <p:cNvSpPr>
              <a:spLocks noChangeArrowheads="1"/>
            </p:cNvSpPr>
            <p:nvPr/>
          </p:nvSpPr>
          <p:spPr bwMode="auto">
            <a:xfrm>
              <a:off x="4128" y="1056"/>
              <a:ext cx="480" cy="48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1000" name="Line 21"/>
            <p:cNvSpPr>
              <a:spLocks noChangeShapeType="1"/>
            </p:cNvSpPr>
            <p:nvPr/>
          </p:nvSpPr>
          <p:spPr bwMode="auto">
            <a:xfrm flipH="1">
              <a:off x="4032" y="2016"/>
              <a:ext cx="0" cy="52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1001" name="Line 22"/>
            <p:cNvSpPr>
              <a:spLocks noChangeShapeType="1"/>
            </p:cNvSpPr>
            <p:nvPr/>
          </p:nvSpPr>
          <p:spPr bwMode="auto">
            <a:xfrm>
              <a:off x="4032" y="2016"/>
              <a:ext cx="480" cy="52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1002" name="Oval 23"/>
            <p:cNvSpPr>
              <a:spLocks noChangeArrowheads="1"/>
            </p:cNvSpPr>
            <p:nvPr/>
          </p:nvSpPr>
          <p:spPr bwMode="auto">
            <a:xfrm>
              <a:off x="3168" y="2496"/>
              <a:ext cx="480" cy="48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1003" name="Oval 24"/>
            <p:cNvSpPr>
              <a:spLocks noChangeArrowheads="1"/>
            </p:cNvSpPr>
            <p:nvPr/>
          </p:nvSpPr>
          <p:spPr bwMode="auto">
            <a:xfrm>
              <a:off x="3792" y="2544"/>
              <a:ext cx="480" cy="48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1004" name="Oval 25"/>
            <p:cNvSpPr>
              <a:spLocks noChangeArrowheads="1"/>
            </p:cNvSpPr>
            <p:nvPr/>
          </p:nvSpPr>
          <p:spPr bwMode="auto">
            <a:xfrm>
              <a:off x="4416" y="2496"/>
              <a:ext cx="480" cy="48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grpSp>
      <p:sp>
        <p:nvSpPr>
          <p:cNvPr id="40975" name="Oval 26"/>
          <p:cNvSpPr>
            <a:spLocks noChangeArrowheads="1"/>
          </p:cNvSpPr>
          <p:nvPr/>
        </p:nvSpPr>
        <p:spPr bwMode="auto">
          <a:xfrm>
            <a:off x="1219200" y="28194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76" name="Oval 27"/>
          <p:cNvSpPr>
            <a:spLocks noChangeArrowheads="1"/>
          </p:cNvSpPr>
          <p:nvPr/>
        </p:nvSpPr>
        <p:spPr bwMode="auto">
          <a:xfrm>
            <a:off x="4876800" y="2819400"/>
            <a:ext cx="762000" cy="7620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77" name="Line 28"/>
          <p:cNvSpPr>
            <a:spLocks noChangeShapeType="1"/>
          </p:cNvSpPr>
          <p:nvPr/>
        </p:nvSpPr>
        <p:spPr bwMode="auto">
          <a:xfrm>
            <a:off x="2057400" y="3124200"/>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78" name="Line 29"/>
          <p:cNvSpPr>
            <a:spLocks noChangeShapeType="1"/>
          </p:cNvSpPr>
          <p:nvPr/>
        </p:nvSpPr>
        <p:spPr bwMode="auto">
          <a:xfrm>
            <a:off x="2057400" y="3276600"/>
            <a:ext cx="762000" cy="0"/>
          </a:xfrm>
          <a:prstGeom prst="line">
            <a:avLst/>
          </a:prstGeom>
          <a:noFill/>
          <a:ln w="9525">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79" name="Line 30"/>
          <p:cNvSpPr>
            <a:spLocks noChangeShapeType="1"/>
          </p:cNvSpPr>
          <p:nvPr/>
        </p:nvSpPr>
        <p:spPr bwMode="auto">
          <a:xfrm>
            <a:off x="5715000" y="3124200"/>
            <a:ext cx="762000" cy="0"/>
          </a:xfrm>
          <a:prstGeom prst="line">
            <a:avLst/>
          </a:prstGeom>
          <a:noFill/>
          <a:ln w="95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80" name="Line 31"/>
          <p:cNvSpPr>
            <a:spLocks noChangeShapeType="1"/>
          </p:cNvSpPr>
          <p:nvPr/>
        </p:nvSpPr>
        <p:spPr bwMode="auto">
          <a:xfrm>
            <a:off x="5715000" y="3276600"/>
            <a:ext cx="762000" cy="0"/>
          </a:xfrm>
          <a:prstGeom prst="line">
            <a:avLst/>
          </a:prstGeom>
          <a:noFill/>
          <a:ln w="9525">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0981" name="Oval 32"/>
          <p:cNvSpPr>
            <a:spLocks noChangeArrowheads="1"/>
          </p:cNvSpPr>
          <p:nvPr/>
        </p:nvSpPr>
        <p:spPr bwMode="auto">
          <a:xfrm>
            <a:off x="2743200" y="1981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2" name="Oval 33"/>
          <p:cNvSpPr>
            <a:spLocks noChangeArrowheads="1"/>
          </p:cNvSpPr>
          <p:nvPr/>
        </p:nvSpPr>
        <p:spPr bwMode="auto">
          <a:xfrm>
            <a:off x="2362200" y="1981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3" name="Oval 34"/>
          <p:cNvSpPr>
            <a:spLocks noChangeArrowheads="1"/>
          </p:cNvSpPr>
          <p:nvPr/>
        </p:nvSpPr>
        <p:spPr bwMode="auto">
          <a:xfrm>
            <a:off x="1447800" y="3124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4" name="Oval 35"/>
          <p:cNvSpPr>
            <a:spLocks noChangeArrowheads="1"/>
          </p:cNvSpPr>
          <p:nvPr/>
        </p:nvSpPr>
        <p:spPr bwMode="auto">
          <a:xfrm>
            <a:off x="3733800" y="1981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5" name="Oval 36"/>
          <p:cNvSpPr>
            <a:spLocks noChangeArrowheads="1"/>
          </p:cNvSpPr>
          <p:nvPr/>
        </p:nvSpPr>
        <p:spPr bwMode="auto">
          <a:xfrm>
            <a:off x="2209800" y="41910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6" name="Oval 37"/>
          <p:cNvSpPr>
            <a:spLocks noChangeArrowheads="1"/>
          </p:cNvSpPr>
          <p:nvPr/>
        </p:nvSpPr>
        <p:spPr bwMode="auto">
          <a:xfrm>
            <a:off x="5181600" y="3124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7" name="Oval 38"/>
          <p:cNvSpPr>
            <a:spLocks noChangeArrowheads="1"/>
          </p:cNvSpPr>
          <p:nvPr/>
        </p:nvSpPr>
        <p:spPr bwMode="auto">
          <a:xfrm>
            <a:off x="6172200" y="1981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8" name="Oval 39"/>
          <p:cNvSpPr>
            <a:spLocks noChangeArrowheads="1"/>
          </p:cNvSpPr>
          <p:nvPr/>
        </p:nvSpPr>
        <p:spPr bwMode="auto">
          <a:xfrm>
            <a:off x="6781800" y="43434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89" name="Oval 40"/>
          <p:cNvSpPr>
            <a:spLocks noChangeArrowheads="1"/>
          </p:cNvSpPr>
          <p:nvPr/>
        </p:nvSpPr>
        <p:spPr bwMode="auto">
          <a:xfrm>
            <a:off x="7772400" y="4267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90" name="Oval 41"/>
          <p:cNvSpPr>
            <a:spLocks noChangeArrowheads="1"/>
          </p:cNvSpPr>
          <p:nvPr/>
        </p:nvSpPr>
        <p:spPr bwMode="auto">
          <a:xfrm>
            <a:off x="5638800" y="4267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91" name="Oval 42"/>
          <p:cNvSpPr>
            <a:spLocks noChangeArrowheads="1"/>
          </p:cNvSpPr>
          <p:nvPr/>
        </p:nvSpPr>
        <p:spPr bwMode="auto">
          <a:xfrm>
            <a:off x="5943600" y="42672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0992" name="Text Box 43"/>
          <p:cNvSpPr txBox="1">
            <a:spLocks noChangeArrowheads="1"/>
          </p:cNvSpPr>
          <p:nvPr/>
        </p:nvSpPr>
        <p:spPr bwMode="auto">
          <a:xfrm>
            <a:off x="2161357" y="5331768"/>
            <a:ext cx="1449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dirty="0">
                <a:latin typeface="+mj-lt"/>
              </a:rPr>
              <a:t>BEFORE</a:t>
            </a:r>
          </a:p>
        </p:txBody>
      </p:sp>
      <p:sp>
        <p:nvSpPr>
          <p:cNvPr id="40993" name="Text Box 44"/>
          <p:cNvSpPr txBox="1">
            <a:spLocks noChangeArrowheads="1"/>
          </p:cNvSpPr>
          <p:nvPr/>
        </p:nvSpPr>
        <p:spPr bwMode="auto">
          <a:xfrm>
            <a:off x="6226598" y="5255568"/>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dirty="0">
                <a:latin typeface="+mj-lt"/>
              </a:rPr>
              <a:t>AFTER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9144000" cy="765175"/>
          </a:xfrm>
        </p:spPr>
        <p:txBody>
          <a:bodyPr/>
          <a:lstStyle/>
          <a:p>
            <a:pPr indent="0" eaLnBrk="1" hangingPunct="1"/>
            <a:r>
              <a:rPr lang="en-US" smtClean="0"/>
              <a:t>Firing Transitions: Further Examples</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89154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0" y="3276600"/>
            <a:ext cx="8991600" cy="333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a:lstStyle>
          <a:p>
            <a:pPr eaLnBrk="1" hangingPunct="1"/>
            <a:r>
              <a:rPr lang="en-US" sz="2000" kern="0" dirty="0"/>
              <a:t>It </a:t>
            </a:r>
            <a:r>
              <a:rPr lang="en-US" sz="2000" kern="0" dirty="0" smtClean="0"/>
              <a:t>is assumed </a:t>
            </a:r>
            <a:r>
              <a:rPr lang="en-US" sz="2000" kern="0" dirty="0"/>
              <a:t>that </a:t>
            </a:r>
            <a:r>
              <a:rPr lang="en-US" sz="2000" u="sng" kern="0" dirty="0"/>
              <a:t>the firing of a transition is an atomic action that occurs </a:t>
            </a:r>
            <a:r>
              <a:rPr lang="en-US" sz="2000" u="sng" kern="0" dirty="0" smtClean="0"/>
              <a:t>instantaneously </a:t>
            </a:r>
            <a:r>
              <a:rPr lang="en-US" sz="2000" kern="0" dirty="0" smtClean="0"/>
              <a:t>and </a:t>
            </a:r>
            <a:r>
              <a:rPr lang="en-US" sz="2000" kern="0" dirty="0"/>
              <a:t>cannot be interrupted. </a:t>
            </a:r>
            <a:endParaRPr lang="en-US" sz="2000" kern="0" dirty="0" smtClean="0"/>
          </a:p>
          <a:p>
            <a:pPr eaLnBrk="1" hangingPunct="1"/>
            <a:r>
              <a:rPr lang="en-US" sz="2000" kern="0" dirty="0" smtClean="0"/>
              <a:t>If </a:t>
            </a:r>
            <a:r>
              <a:rPr lang="en-US" sz="2000" kern="0" dirty="0"/>
              <a:t>there are multiple </a:t>
            </a:r>
            <a:r>
              <a:rPr lang="en-US" sz="2000" kern="0" dirty="0" smtClean="0"/>
              <a:t>enabled transitions, </a:t>
            </a:r>
            <a:r>
              <a:rPr lang="en-US" sz="2000" u="sng" kern="0" dirty="0"/>
              <a:t>any one of them may fire</a:t>
            </a:r>
            <a:r>
              <a:rPr lang="en-US" sz="2000" kern="0" dirty="0"/>
              <a:t>; however, for execution </a:t>
            </a:r>
            <a:r>
              <a:rPr lang="en-US" sz="2000" kern="0" dirty="0" smtClean="0"/>
              <a:t>purposes, it </a:t>
            </a:r>
            <a:r>
              <a:rPr lang="en-US" sz="2000" kern="0" dirty="0"/>
              <a:t>is assumed that </a:t>
            </a:r>
            <a:r>
              <a:rPr lang="en-US" sz="2000" b="1" kern="0" dirty="0"/>
              <a:t>they cannot fire simultaneously. </a:t>
            </a:r>
            <a:endParaRPr lang="en-US" sz="2000" b="1" kern="0" dirty="0" smtClean="0"/>
          </a:p>
          <a:p>
            <a:pPr eaLnBrk="1" hangingPunct="1"/>
            <a:r>
              <a:rPr lang="en-US" sz="2000" kern="0" dirty="0" smtClean="0"/>
              <a:t>An </a:t>
            </a:r>
            <a:r>
              <a:rPr lang="en-US" sz="2000" kern="0" dirty="0"/>
              <a:t>enabled transition </a:t>
            </a:r>
            <a:r>
              <a:rPr lang="en-US" sz="2000" u="sng" kern="0" dirty="0"/>
              <a:t>is not </a:t>
            </a:r>
            <a:r>
              <a:rPr lang="en-US" sz="2000" u="sng" kern="0" dirty="0" smtClean="0"/>
              <a:t>forced to fire </a:t>
            </a:r>
            <a:r>
              <a:rPr lang="en-US" sz="2000" u="sng" kern="0" dirty="0"/>
              <a:t>immediately</a:t>
            </a:r>
            <a:r>
              <a:rPr lang="en-US" sz="2000" kern="0" dirty="0"/>
              <a:t> but can do so at a time of its choosing. </a:t>
            </a:r>
            <a:endParaRPr lang="en-US" sz="2000" kern="0" dirty="0" smtClean="0"/>
          </a:p>
          <a:p>
            <a:pPr eaLnBrk="1" hangingPunct="1"/>
            <a:r>
              <a:rPr lang="en-US" sz="2000" kern="0" dirty="0" smtClean="0"/>
              <a:t>These </a:t>
            </a:r>
            <a:r>
              <a:rPr lang="en-US" sz="2000" kern="0" dirty="0"/>
              <a:t>features make </a:t>
            </a:r>
            <a:r>
              <a:rPr lang="en-US" sz="2000" kern="0" dirty="0" smtClean="0"/>
              <a:t>Petri nets </a:t>
            </a:r>
            <a:r>
              <a:rPr lang="en-US" sz="2000" kern="0" dirty="0"/>
              <a:t>particularly suitable for modeling concurrent process </a:t>
            </a:r>
            <a:r>
              <a:rPr lang="en-US" sz="2000" kern="0" dirty="0" smtClean="0"/>
              <a:t>executions.</a:t>
            </a:r>
            <a:endParaRPr lang="en-AU" sz="20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indent="0" algn="ctr" eaLnBrk="1" hangingPunct="1"/>
            <a:r>
              <a:rPr lang="en-AU" smtClean="0"/>
              <a:t>Firing Transitions</a:t>
            </a:r>
          </a:p>
        </p:txBody>
      </p:sp>
      <p:sp>
        <p:nvSpPr>
          <p:cNvPr id="39939" name="Rectangle 3"/>
          <p:cNvSpPr>
            <a:spLocks noGrp="1" noChangeArrowheads="1"/>
          </p:cNvSpPr>
          <p:nvPr>
            <p:ph type="body" idx="1"/>
          </p:nvPr>
        </p:nvSpPr>
        <p:spPr>
          <a:xfrm>
            <a:off x="228600" y="914400"/>
            <a:ext cx="8915400" cy="5715000"/>
          </a:xfrm>
        </p:spPr>
        <p:txBody>
          <a:bodyPr/>
          <a:lstStyle/>
          <a:p>
            <a:pPr marL="436563" indent="-342900" eaLnBrk="1" hangingPunct="1">
              <a:lnSpc>
                <a:spcPct val="80000"/>
              </a:lnSpc>
              <a:spcAft>
                <a:spcPts val="600"/>
              </a:spcAft>
            </a:pPr>
            <a:r>
              <a:rPr lang="en-AU" dirty="0" smtClean="0"/>
              <a:t>Given a Petri Net (P,T,F) and an initial state </a:t>
            </a:r>
            <a:r>
              <a:rPr lang="en-AU" b="1" dirty="0" smtClean="0"/>
              <a:t>M</a:t>
            </a:r>
            <a:r>
              <a:rPr lang="en-AU" dirty="0" smtClean="0"/>
              <a:t>, we have the following notations that characterize the firing of a given transition </a:t>
            </a:r>
            <a:r>
              <a:rPr lang="en-AU" b="1" dirty="0" smtClean="0"/>
              <a:t>t</a:t>
            </a:r>
            <a:r>
              <a:rPr lang="en-AU" dirty="0" smtClean="0"/>
              <a:t>:</a:t>
            </a:r>
          </a:p>
          <a:p>
            <a:pPr marL="844551" lvl="1" eaLnBrk="1" hangingPunct="1">
              <a:lnSpc>
                <a:spcPct val="80000"/>
              </a:lnSpc>
            </a:pPr>
            <a:r>
              <a:rPr lang="en-AU" b="1" dirty="0"/>
              <a:t>M </a:t>
            </a:r>
            <a:r>
              <a:rPr lang="en-US" b="1" dirty="0">
                <a:sym typeface="Symbol" panose="05050102010706020507" pitchFamily="18" charset="2"/>
              </a:rPr>
              <a:t></a:t>
            </a:r>
            <a:r>
              <a:rPr lang="en-US" b="1" baseline="30000" dirty="0">
                <a:sym typeface="Symbol" panose="05050102010706020507" pitchFamily="18" charset="2"/>
              </a:rPr>
              <a:t>t</a:t>
            </a:r>
            <a:r>
              <a:rPr lang="en-AU" b="1" dirty="0"/>
              <a:t> M</a:t>
            </a:r>
            <a:r>
              <a:rPr lang="en-AU" b="1" dirty="0" smtClean="0"/>
              <a:t>′ </a:t>
            </a:r>
            <a:r>
              <a:rPr lang="en-AU" dirty="0" smtClean="0"/>
              <a:t>indicates that if transition t is enabled in state M, then firing t in M results in state </a:t>
            </a:r>
            <a:r>
              <a:rPr lang="en-AU" b="1" dirty="0" smtClean="0"/>
              <a:t>M’</a:t>
            </a:r>
            <a:r>
              <a:rPr lang="en-AU" dirty="0" smtClean="0"/>
              <a:t>. Formally, notation </a:t>
            </a:r>
            <a:r>
              <a:rPr lang="en-AU" b="1" dirty="0"/>
              <a:t>M </a:t>
            </a:r>
            <a:r>
              <a:rPr lang="en-US" b="1" dirty="0">
                <a:sym typeface="Symbol" panose="05050102010706020507" pitchFamily="18" charset="2"/>
              </a:rPr>
              <a:t></a:t>
            </a:r>
            <a:r>
              <a:rPr lang="en-US" b="1" baseline="30000" dirty="0">
                <a:sym typeface="Symbol" panose="05050102010706020507" pitchFamily="18" charset="2"/>
              </a:rPr>
              <a:t>t</a:t>
            </a:r>
            <a:r>
              <a:rPr lang="en-AU" b="1" dirty="0"/>
              <a:t> M′</a:t>
            </a:r>
            <a:r>
              <a:rPr lang="en-AU" dirty="0"/>
              <a:t>, is defined by</a:t>
            </a:r>
            <a:r>
              <a:rPr lang="en-AU" dirty="0" smtClean="0"/>
              <a:t>:</a:t>
            </a:r>
          </a:p>
          <a:p>
            <a:pPr marL="1252538" lvl="2" eaLnBrk="1" hangingPunct="1">
              <a:lnSpc>
                <a:spcPct val="80000"/>
              </a:lnSpc>
            </a:pPr>
            <a:r>
              <a:rPr lang="en-AU" dirty="0"/>
              <a:t>M′(p) = M(p) 		if p </a:t>
            </a:r>
            <a:r>
              <a:rPr lang="en-AU" dirty="0">
                <a:sym typeface="Symbol" panose="05050102010706020507" pitchFamily="18" charset="2"/>
              </a:rPr>
              <a:t> •t  t• or p  •t  t</a:t>
            </a:r>
            <a:r>
              <a:rPr lang="en-AU" dirty="0" smtClean="0">
                <a:sym typeface="Symbol" panose="05050102010706020507" pitchFamily="18" charset="2"/>
              </a:rPr>
              <a:t>•</a:t>
            </a:r>
          </a:p>
          <a:p>
            <a:pPr marL="1252538" lvl="2" eaLnBrk="1" hangingPunct="1">
              <a:lnSpc>
                <a:spcPct val="80000"/>
              </a:lnSpc>
            </a:pPr>
            <a:r>
              <a:rPr lang="en-US" dirty="0">
                <a:sym typeface="Symbol" panose="05050102010706020507" pitchFamily="18" charset="2"/>
              </a:rPr>
              <a:t>M′(p) = M(p) - 1	</a:t>
            </a:r>
            <a:r>
              <a:rPr lang="en-US" dirty="0" smtClean="0">
                <a:sym typeface="Symbol" panose="05050102010706020507" pitchFamily="18" charset="2"/>
              </a:rPr>
              <a:t>if </a:t>
            </a:r>
            <a:r>
              <a:rPr lang="en-US" dirty="0">
                <a:sym typeface="Symbol" panose="05050102010706020507" pitchFamily="18" charset="2"/>
              </a:rPr>
              <a:t>p  •t  and p  t•</a:t>
            </a:r>
          </a:p>
          <a:p>
            <a:pPr marL="1252538" lvl="2" eaLnBrk="1" hangingPunct="1">
              <a:lnSpc>
                <a:spcPct val="80000"/>
              </a:lnSpc>
              <a:spcAft>
                <a:spcPts val="600"/>
              </a:spcAft>
            </a:pPr>
            <a:r>
              <a:rPr lang="en-US" dirty="0" smtClean="0">
                <a:sym typeface="Symbol" panose="05050102010706020507" pitchFamily="18" charset="2"/>
              </a:rPr>
              <a:t>M</a:t>
            </a:r>
            <a:r>
              <a:rPr lang="en-US" dirty="0">
                <a:sym typeface="Symbol" panose="05050102010706020507" pitchFamily="18" charset="2"/>
              </a:rPr>
              <a:t>′(p) = M(p) + 1	</a:t>
            </a:r>
            <a:r>
              <a:rPr lang="en-US" dirty="0" smtClean="0">
                <a:sym typeface="Symbol" panose="05050102010706020507" pitchFamily="18" charset="2"/>
              </a:rPr>
              <a:t>if </a:t>
            </a:r>
            <a:r>
              <a:rPr lang="en-US" dirty="0">
                <a:sym typeface="Symbol" panose="05050102010706020507" pitchFamily="18" charset="2"/>
              </a:rPr>
              <a:t>p  t•  and p  •</a:t>
            </a:r>
            <a:r>
              <a:rPr lang="en-US" dirty="0" smtClean="0">
                <a:sym typeface="Symbol" panose="05050102010706020507" pitchFamily="18" charset="2"/>
              </a:rPr>
              <a:t>t</a:t>
            </a:r>
          </a:p>
          <a:p>
            <a:pPr marL="844551" lvl="1" eaLnBrk="1" hangingPunct="1">
              <a:lnSpc>
                <a:spcPct val="80000"/>
              </a:lnSpc>
              <a:spcAft>
                <a:spcPts val="600"/>
              </a:spcAft>
            </a:pPr>
            <a:r>
              <a:rPr lang="en-AU" b="1" dirty="0">
                <a:sym typeface="Symbol" panose="05050102010706020507" pitchFamily="18" charset="2"/>
              </a:rPr>
              <a:t>M  M</a:t>
            </a:r>
            <a:r>
              <a:rPr lang="en-AU" b="1" dirty="0" smtClean="0"/>
              <a:t>′ </a:t>
            </a:r>
            <a:r>
              <a:rPr lang="en-AU" dirty="0"/>
              <a:t>indicates that </a:t>
            </a:r>
            <a:r>
              <a:rPr lang="en-AU" dirty="0" smtClean="0"/>
              <a:t>there is a transition t such that </a:t>
            </a:r>
            <a:r>
              <a:rPr lang="en-AU" b="1" dirty="0"/>
              <a:t>M </a:t>
            </a:r>
            <a:r>
              <a:rPr lang="en-US" b="1" dirty="0">
                <a:sym typeface="Symbol" panose="05050102010706020507" pitchFamily="18" charset="2"/>
              </a:rPr>
              <a:t></a:t>
            </a:r>
            <a:r>
              <a:rPr lang="en-US" b="1" baseline="30000" dirty="0">
                <a:sym typeface="Symbol" panose="05050102010706020507" pitchFamily="18" charset="2"/>
              </a:rPr>
              <a:t>t</a:t>
            </a:r>
            <a:r>
              <a:rPr lang="en-AU" b="1" dirty="0"/>
              <a:t> M</a:t>
            </a:r>
            <a:r>
              <a:rPr lang="en-AU" b="1" dirty="0" smtClean="0"/>
              <a:t>′. </a:t>
            </a:r>
          </a:p>
          <a:p>
            <a:pPr marL="844551" lvl="1" eaLnBrk="1" hangingPunct="1">
              <a:lnSpc>
                <a:spcPct val="80000"/>
              </a:lnSpc>
              <a:spcAft>
                <a:spcPts val="600"/>
              </a:spcAft>
            </a:pPr>
            <a:r>
              <a:rPr lang="en-AU" sz="2000" b="1" dirty="0" smtClean="0">
                <a:sym typeface="Symbol" panose="05050102010706020507" pitchFamily="18" charset="2"/>
              </a:rPr>
              <a:t>M </a:t>
            </a:r>
            <a:r>
              <a:rPr lang="en-AU" sz="2000" b="1" baseline="30000" dirty="0" smtClean="0">
                <a:sym typeface="Symbol" panose="05050102010706020507" pitchFamily="18" charset="2"/>
              </a:rPr>
              <a:t></a:t>
            </a:r>
            <a:r>
              <a:rPr lang="en-AU" sz="2000" b="1" dirty="0" smtClean="0">
                <a:sym typeface="Symbol" panose="05050102010706020507" pitchFamily="18" charset="2"/>
              </a:rPr>
              <a:t> M</a:t>
            </a:r>
            <a:r>
              <a:rPr lang="en-AU" sz="2000" b="1" dirty="0" smtClean="0"/>
              <a:t>′</a:t>
            </a:r>
            <a:r>
              <a:rPr lang="en-AU" sz="2000" dirty="0" smtClean="0">
                <a:sym typeface="Symbol" panose="05050102010706020507" pitchFamily="18" charset="2"/>
              </a:rPr>
              <a:t> denotes the firing sequence</a:t>
            </a:r>
            <a:r>
              <a:rPr lang="en-AU" dirty="0">
                <a:sym typeface="Symbol" panose="05050102010706020507" pitchFamily="18" charset="2"/>
              </a:rPr>
              <a:t>  = </a:t>
            </a:r>
            <a:r>
              <a:rPr lang="en-AU" dirty="0"/>
              <a:t>t</a:t>
            </a:r>
            <a:r>
              <a:rPr lang="en-AU" baseline="-25000" dirty="0"/>
              <a:t>0 </a:t>
            </a:r>
            <a:r>
              <a:rPr lang="en-AU" dirty="0"/>
              <a:t>t</a:t>
            </a:r>
            <a:r>
              <a:rPr lang="en-AU" baseline="-25000" dirty="0"/>
              <a:t>1</a:t>
            </a:r>
            <a:r>
              <a:rPr lang="en-AU" baseline="30000" dirty="0">
                <a:cs typeface="Times New Roman" panose="02020603050405020304" pitchFamily="18" charset="0"/>
              </a:rPr>
              <a:t>… </a:t>
            </a:r>
            <a:r>
              <a:rPr lang="en-AU" dirty="0" smtClean="0"/>
              <a:t>t</a:t>
            </a:r>
            <a:r>
              <a:rPr lang="en-AU" baseline="-25000" dirty="0" smtClean="0"/>
              <a:t>n-1 </a:t>
            </a:r>
            <a:r>
              <a:rPr lang="en-AU" dirty="0" smtClean="0">
                <a:sym typeface="Symbol" panose="05050102010706020507" pitchFamily="18" charset="2"/>
              </a:rPr>
              <a:t>that </a:t>
            </a:r>
            <a:r>
              <a:rPr lang="en-AU" dirty="0">
                <a:sym typeface="Symbol" panose="05050102010706020507" pitchFamily="18" charset="2"/>
              </a:rPr>
              <a:t>leads from state </a:t>
            </a:r>
            <a:r>
              <a:rPr lang="en-AU" dirty="0" smtClean="0">
                <a:sym typeface="Symbol" panose="05050102010706020507" pitchFamily="18" charset="2"/>
              </a:rPr>
              <a:t>M to state M’, such that </a:t>
            </a:r>
          </a:p>
          <a:p>
            <a:pPr marL="558801" lvl="1" indent="0" eaLnBrk="1" hangingPunct="1">
              <a:lnSpc>
                <a:spcPct val="80000"/>
              </a:lnSpc>
              <a:spcAft>
                <a:spcPts val="600"/>
              </a:spcAft>
              <a:buNone/>
            </a:pPr>
            <a:r>
              <a:rPr lang="en-AU" sz="2000" dirty="0">
                <a:sym typeface="Symbol" panose="05050102010706020507" pitchFamily="18" charset="2"/>
              </a:rPr>
              <a:t>	</a:t>
            </a:r>
            <a:r>
              <a:rPr lang="en-AU" sz="2000" dirty="0" smtClean="0">
                <a:sym typeface="Symbol" panose="05050102010706020507" pitchFamily="18" charset="2"/>
              </a:rPr>
              <a:t>	</a:t>
            </a:r>
            <a:r>
              <a:rPr lang="en-AU" sz="2000" b="1" dirty="0" smtClean="0">
                <a:sym typeface="Symbol" panose="05050102010706020507" pitchFamily="18" charset="2"/>
              </a:rPr>
              <a:t>M = </a:t>
            </a:r>
            <a:r>
              <a:rPr lang="en-AU" sz="2000" b="1" dirty="0" smtClean="0"/>
              <a:t>M</a:t>
            </a:r>
            <a:r>
              <a:rPr lang="en-AU" sz="2000" b="1" baseline="-25000" dirty="0" smtClean="0"/>
              <a:t>0</a:t>
            </a:r>
            <a:r>
              <a:rPr lang="en-AU" sz="2000" b="1" dirty="0" smtClean="0"/>
              <a:t> </a:t>
            </a:r>
            <a:r>
              <a:rPr lang="en-AU" sz="2000" b="1" dirty="0" smtClean="0">
                <a:sym typeface="Symbol" panose="05050102010706020507" pitchFamily="18" charset="2"/>
              </a:rPr>
              <a:t></a:t>
            </a:r>
            <a:r>
              <a:rPr lang="en-AU" sz="2000" b="1" baseline="30000" dirty="0" smtClean="0"/>
              <a:t>t0</a:t>
            </a:r>
            <a:r>
              <a:rPr lang="en-AU" sz="2000" b="1" baseline="-25000" dirty="0" smtClean="0"/>
              <a:t> </a:t>
            </a:r>
            <a:r>
              <a:rPr lang="en-AU" sz="2000" b="1" dirty="0" smtClean="0"/>
              <a:t>M</a:t>
            </a:r>
            <a:r>
              <a:rPr lang="en-AU" sz="2000" b="1" baseline="-25000" dirty="0" smtClean="0"/>
              <a:t>1</a:t>
            </a:r>
            <a:r>
              <a:rPr lang="en-AU" sz="2000" b="1" dirty="0" smtClean="0"/>
              <a:t> </a:t>
            </a:r>
            <a:r>
              <a:rPr lang="en-AU" sz="2000" b="1" dirty="0" smtClean="0">
                <a:sym typeface="Symbol" panose="05050102010706020507" pitchFamily="18" charset="2"/>
              </a:rPr>
              <a:t></a:t>
            </a:r>
            <a:r>
              <a:rPr lang="en-AU" sz="2000" b="1" baseline="30000" dirty="0" smtClean="0"/>
              <a:t>t1</a:t>
            </a:r>
            <a:r>
              <a:rPr lang="en-AU" sz="2000" b="1" dirty="0" smtClean="0"/>
              <a:t> M</a:t>
            </a:r>
            <a:r>
              <a:rPr lang="en-AU" sz="2000" b="1" baseline="-25000" dirty="0" smtClean="0"/>
              <a:t>2</a:t>
            </a:r>
            <a:r>
              <a:rPr lang="en-AU" sz="2000" b="1" dirty="0" smtClean="0"/>
              <a:t> … M</a:t>
            </a:r>
            <a:r>
              <a:rPr lang="en-AU" sz="2000" b="1" baseline="-25000" dirty="0" smtClean="0"/>
              <a:t>n-1 </a:t>
            </a:r>
            <a:r>
              <a:rPr lang="en-AU" sz="2000" b="1" dirty="0" smtClean="0">
                <a:sym typeface="Symbol" panose="05050102010706020507" pitchFamily="18" charset="2"/>
              </a:rPr>
              <a:t></a:t>
            </a:r>
            <a:r>
              <a:rPr lang="en-AU" sz="2000" b="1" baseline="30000" dirty="0" smtClean="0"/>
              <a:t>tn-1</a:t>
            </a:r>
            <a:r>
              <a:rPr lang="en-AU" sz="2000" b="1" baseline="-25000" dirty="0" smtClean="0"/>
              <a:t> </a:t>
            </a:r>
            <a:r>
              <a:rPr lang="en-AU" sz="2000" b="1" dirty="0" err="1" smtClean="0"/>
              <a:t>M</a:t>
            </a:r>
            <a:r>
              <a:rPr lang="en-AU" sz="2000" b="1" baseline="-25000" dirty="0" err="1" smtClean="0"/>
              <a:t>n</a:t>
            </a:r>
            <a:r>
              <a:rPr lang="en-AU" sz="2000" b="1" dirty="0" smtClean="0"/>
              <a:t> = M′</a:t>
            </a:r>
            <a:r>
              <a:rPr lang="en-AU" sz="2000" dirty="0" smtClean="0"/>
              <a:t> </a:t>
            </a:r>
          </a:p>
          <a:p>
            <a:pPr marL="195263" indent="-101600" eaLnBrk="1" hangingPunct="1">
              <a:lnSpc>
                <a:spcPct val="80000"/>
              </a:lnSpc>
              <a:spcAft>
                <a:spcPts val="600"/>
              </a:spcAft>
              <a:buFontTx/>
              <a:buNone/>
            </a:pPr>
            <a:r>
              <a:rPr lang="en-AU" sz="2000" dirty="0" smtClean="0"/>
              <a:t>		Note that the transitions do not have to be different!</a:t>
            </a:r>
          </a:p>
          <a:p>
            <a:pPr marL="901701" lvl="1" indent="-342900" eaLnBrk="1" hangingPunct="1">
              <a:lnSpc>
                <a:spcPct val="80000"/>
              </a:lnSpc>
              <a:spcAft>
                <a:spcPts val="300"/>
              </a:spcAft>
            </a:pPr>
            <a:r>
              <a:rPr lang="en-AU" dirty="0" smtClean="0"/>
              <a:t>A state M’ is called </a:t>
            </a:r>
            <a:r>
              <a:rPr lang="en-AU" b="1" dirty="0" smtClean="0"/>
              <a:t>reachable</a:t>
            </a:r>
            <a:r>
              <a:rPr lang="en-AU" dirty="0" smtClean="0"/>
              <a:t> from state M (</a:t>
            </a:r>
            <a:r>
              <a:rPr lang="en-AU" dirty="0"/>
              <a:t>we write </a:t>
            </a:r>
            <a:r>
              <a:rPr lang="en-AU" b="1" dirty="0"/>
              <a:t>M </a:t>
            </a:r>
            <a:r>
              <a:rPr lang="en-AU" b="1" dirty="0">
                <a:sym typeface="Symbol" panose="05050102010706020507" pitchFamily="18" charset="2"/>
              </a:rPr>
              <a:t></a:t>
            </a:r>
            <a:r>
              <a:rPr lang="en-AU" b="1" baseline="30000" dirty="0">
                <a:sym typeface="Symbol" panose="05050102010706020507" pitchFamily="18" charset="2"/>
              </a:rPr>
              <a:t>*</a:t>
            </a:r>
            <a:r>
              <a:rPr lang="en-AU" b="1" dirty="0"/>
              <a:t> M′</a:t>
            </a:r>
            <a:r>
              <a:rPr lang="en-AU" dirty="0" smtClean="0"/>
              <a:t>) </a:t>
            </a:r>
            <a:r>
              <a:rPr lang="en-AU" dirty="0" err="1" smtClean="0"/>
              <a:t>iff</a:t>
            </a:r>
            <a:r>
              <a:rPr lang="en-AU" dirty="0" smtClean="0"/>
              <a:t> there is a firing sequence </a:t>
            </a:r>
            <a:r>
              <a:rPr lang="en-AU" dirty="0" smtClean="0">
                <a:sym typeface="Symbol" panose="05050102010706020507" pitchFamily="18" charset="2"/>
              </a:rPr>
              <a:t> </a:t>
            </a:r>
            <a:r>
              <a:rPr lang="en-AU" dirty="0">
                <a:sym typeface="Symbol" panose="05050102010706020507" pitchFamily="18" charset="2"/>
              </a:rPr>
              <a:t>that leads from state M to state M</a:t>
            </a:r>
            <a:r>
              <a:rPr lang="en-AU" dirty="0" smtClean="0">
                <a:sym typeface="Symbol" panose="05050102010706020507" pitchFamily="18" charset="2"/>
              </a:rPr>
              <a:t>’.</a:t>
            </a:r>
          </a:p>
          <a:p>
            <a:pPr marL="1309688" lvl="2" indent="-342900" eaLnBrk="1" hangingPunct="1">
              <a:lnSpc>
                <a:spcPct val="80000"/>
              </a:lnSpc>
              <a:spcAft>
                <a:spcPts val="300"/>
              </a:spcAft>
            </a:pPr>
            <a:r>
              <a:rPr lang="en-US" sz="1600" dirty="0" smtClean="0"/>
              <a:t>Informally, a </a:t>
            </a:r>
            <a:r>
              <a:rPr lang="en-US" sz="1600" dirty="0"/>
              <a:t>marking is </a:t>
            </a:r>
            <a:r>
              <a:rPr lang="en-US" sz="1600" dirty="0" smtClean="0"/>
              <a:t>reachable </a:t>
            </a:r>
            <a:r>
              <a:rPr lang="en-US" sz="1600" dirty="0"/>
              <a:t>from another marking if there is a sequence of </a:t>
            </a:r>
            <a:r>
              <a:rPr lang="en-US" sz="1600" dirty="0" smtClean="0"/>
              <a:t>transitions </a:t>
            </a:r>
            <a:r>
              <a:rPr lang="en-US" sz="1600" dirty="0"/>
              <a:t>that can fire from the first marking to arrive at </a:t>
            </a:r>
            <a:r>
              <a:rPr lang="en-US" sz="1600" dirty="0" smtClean="0"/>
              <a:t>the second marking.</a:t>
            </a:r>
            <a:endParaRPr lang="en-AU" sz="1600" dirty="0"/>
          </a:p>
          <a:p>
            <a:pPr marL="901701" lvl="1" indent="-342900" eaLnBrk="1" hangingPunct="1">
              <a:lnSpc>
                <a:spcPct val="80000"/>
              </a:lnSpc>
              <a:spcAft>
                <a:spcPts val="300"/>
              </a:spcAft>
            </a:pPr>
            <a:endParaRPr lang="en-AU" dirty="0" smtClean="0">
              <a:sym typeface="Symbol" panose="05050102010706020507" pitchFamily="18" charset="2"/>
            </a:endParaRPr>
          </a:p>
          <a:p>
            <a:pPr marL="195263" indent="-101600" eaLnBrk="1" hangingPunct="1">
              <a:lnSpc>
                <a:spcPct val="80000"/>
              </a:lnSpc>
            </a:pPr>
            <a:endParaRPr lang="en-AU" sz="2000"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wipe(up)">
                                      <p:cBhvr>
                                        <p:cTn id="7" dur="500"/>
                                        <p:tgtEl>
                                          <p:spTgt spid="39939">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Effect transition="in" filter="wipe(up)">
                                      <p:cBhvr>
                                        <p:cTn id="11" dur="500"/>
                                        <p:tgtEl>
                                          <p:spTgt spid="39939">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Effect transition="in" filter="wipe(up)">
                                      <p:cBhvr>
                                        <p:cTn id="15" dur="500"/>
                                        <p:tgtEl>
                                          <p:spTgt spid="39939">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wipe(up)">
                                      <p:cBhvr>
                                        <p:cTn id="19" dur="500"/>
                                        <p:tgtEl>
                                          <p:spTgt spid="3993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wipe(up)">
                                      <p:cBhvr>
                                        <p:cTn id="24" dur="500"/>
                                        <p:tgtEl>
                                          <p:spTgt spid="3993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animEffect transition="in" filter="wipe(up)">
                                      <p:cBhvr>
                                        <p:cTn id="29" dur="500"/>
                                        <p:tgtEl>
                                          <p:spTgt spid="39939">
                                            <p:txEl>
                                              <p:pRg st="6" end="6"/>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9939">
                                            <p:txEl>
                                              <p:pRg st="7" end="7"/>
                                            </p:txEl>
                                          </p:spTgt>
                                        </p:tgtEl>
                                        <p:attrNameLst>
                                          <p:attrName>style.visibility</p:attrName>
                                        </p:attrNameLst>
                                      </p:cBhvr>
                                      <p:to>
                                        <p:strVal val="visible"/>
                                      </p:to>
                                    </p:set>
                                    <p:animEffect transition="in" filter="wipe(up)">
                                      <p:cBhvr>
                                        <p:cTn id="33" dur="500"/>
                                        <p:tgtEl>
                                          <p:spTgt spid="39939">
                                            <p:txEl>
                                              <p:pRg st="7" end="7"/>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39939">
                                            <p:txEl>
                                              <p:pRg st="8" end="8"/>
                                            </p:txEl>
                                          </p:spTgt>
                                        </p:tgtEl>
                                        <p:attrNameLst>
                                          <p:attrName>style.visibility</p:attrName>
                                        </p:attrNameLst>
                                      </p:cBhvr>
                                      <p:to>
                                        <p:strVal val="visible"/>
                                      </p:to>
                                    </p:set>
                                    <p:animEffect transition="in" filter="wipe(up)">
                                      <p:cBhvr>
                                        <p:cTn id="37" dur="500"/>
                                        <p:tgtEl>
                                          <p:spTgt spid="3993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9939">
                                            <p:txEl>
                                              <p:pRg st="9" end="9"/>
                                            </p:txEl>
                                          </p:spTgt>
                                        </p:tgtEl>
                                        <p:attrNameLst>
                                          <p:attrName>style.visibility</p:attrName>
                                        </p:attrNameLst>
                                      </p:cBhvr>
                                      <p:to>
                                        <p:strVal val="visible"/>
                                      </p:to>
                                    </p:set>
                                    <p:animEffect transition="in" filter="wipe(up)">
                                      <p:cBhvr>
                                        <p:cTn id="42" dur="500"/>
                                        <p:tgtEl>
                                          <p:spTgt spid="39939">
                                            <p:txEl>
                                              <p:pRg st="9" end="9"/>
                                            </p:txEl>
                                          </p:spTgt>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39939">
                                            <p:txEl>
                                              <p:pRg st="10" end="10"/>
                                            </p:txEl>
                                          </p:spTgt>
                                        </p:tgtEl>
                                        <p:attrNameLst>
                                          <p:attrName>style.visibility</p:attrName>
                                        </p:attrNameLst>
                                      </p:cBhvr>
                                      <p:to>
                                        <p:strVal val="visible"/>
                                      </p:to>
                                    </p:set>
                                    <p:animEffect transition="in" filter="wipe(up)">
                                      <p:cBhvr>
                                        <p:cTn id="46" dur="500"/>
                                        <p:tgtEl>
                                          <p:spTgt spid="399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indent="0" eaLnBrk="1" hangingPunct="1"/>
            <a:r>
              <a:rPr lang="en-US" smtClean="0"/>
              <a:t>Petri nets: Order Fulfillment Example</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9058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metto 2 3"/>
          <p:cNvSpPr/>
          <p:nvPr/>
        </p:nvSpPr>
        <p:spPr bwMode="auto">
          <a:xfrm>
            <a:off x="152400" y="1828800"/>
            <a:ext cx="1801465" cy="675380"/>
          </a:xfrm>
          <a:prstGeom prst="wedgeRoundRectCallout">
            <a:avLst>
              <a:gd name="adj1" fmla="val 7613"/>
              <a:gd name="adj2" fmla="val 131914"/>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400" i="0" u="none" strike="noStrike" cap="none" normalizeH="0" baseline="0" dirty="0" smtClean="0">
                <a:ln>
                  <a:noFill/>
                </a:ln>
                <a:solidFill>
                  <a:schemeClr val="tx1"/>
                </a:solidFill>
                <a:effectLst/>
                <a:latin typeface="Arial" charset="0"/>
                <a:ea typeface="MS PGothic" pitchFamily="34" charset="-128"/>
              </a:rPr>
              <a:t>First, a </a:t>
            </a:r>
            <a:r>
              <a:rPr kumimoji="0" lang="it-IT" sz="1400" b="1" i="1" u="none" strike="noStrike" cap="none" normalizeH="0" baseline="0" dirty="0" smtClean="0">
                <a:ln>
                  <a:noFill/>
                </a:ln>
                <a:solidFill>
                  <a:schemeClr val="tx1"/>
                </a:solidFill>
                <a:effectLst/>
                <a:latin typeface="Arial" charset="0"/>
                <a:ea typeface="MS PGothic" pitchFamily="34" charset="-128"/>
              </a:rPr>
              <a:t>take </a:t>
            </a:r>
            <a:r>
              <a:rPr kumimoji="0" lang="it-IT" sz="1400" b="1" i="1" u="none" strike="noStrike" cap="none" normalizeH="0" baseline="0" dirty="0" err="1" smtClean="0">
                <a:ln>
                  <a:noFill/>
                </a:ln>
                <a:solidFill>
                  <a:schemeClr val="tx1"/>
                </a:solidFill>
                <a:effectLst/>
                <a:latin typeface="Arial" charset="0"/>
                <a:ea typeface="MS PGothic" pitchFamily="34" charset="-128"/>
              </a:rPr>
              <a:t>order</a:t>
            </a:r>
            <a:r>
              <a:rPr kumimoji="0" lang="it-IT" sz="1400" b="1" i="0" u="none" strike="noStrike" cap="none" normalizeH="0" baseline="0" dirty="0" smtClean="0">
                <a:ln>
                  <a:noFill/>
                </a:ln>
                <a:solidFill>
                  <a:schemeClr val="tx1"/>
                </a:solidFill>
                <a:effectLst/>
                <a:latin typeface="Arial" charset="0"/>
                <a:ea typeface="MS PGothic" pitchFamily="34" charset="-128"/>
              </a:rPr>
              <a:t> </a:t>
            </a:r>
            <a:r>
              <a:rPr kumimoji="0" lang="it-IT" sz="1400" i="0" u="none" strike="noStrike" cap="none" normalizeH="0" baseline="0" dirty="0" smtClean="0">
                <a:ln>
                  <a:noFill/>
                </a:ln>
                <a:solidFill>
                  <a:schemeClr val="tx1"/>
                </a:solidFill>
                <a:effectLst/>
                <a:latin typeface="Arial" charset="0"/>
                <a:ea typeface="MS PGothic" pitchFamily="34" charset="-128"/>
              </a:rPr>
              <a:t>task </a:t>
            </a:r>
            <a:r>
              <a:rPr kumimoji="0" lang="it-IT" sz="1400" i="0" u="none" strike="noStrike" cap="none" normalizeH="0" baseline="0" dirty="0" err="1" smtClean="0">
                <a:ln>
                  <a:noFill/>
                </a:ln>
                <a:solidFill>
                  <a:schemeClr val="tx1"/>
                </a:solidFill>
                <a:effectLst/>
                <a:latin typeface="Arial" charset="0"/>
                <a:ea typeface="MS PGothic" pitchFamily="34" charset="-128"/>
              </a:rPr>
              <a:t>is</a:t>
            </a:r>
            <a:r>
              <a:rPr kumimoji="0" lang="it-IT" sz="1400" i="0" u="none" strike="noStrike" cap="none" normalizeH="0" baseline="0" dirty="0" smtClean="0">
                <a:ln>
                  <a:noFill/>
                </a:ln>
                <a:solidFill>
                  <a:schemeClr val="tx1"/>
                </a:solidFill>
                <a:effectLst/>
                <a:latin typeface="Arial" charset="0"/>
                <a:ea typeface="MS PGothic" pitchFamily="34" charset="-128"/>
              </a:rPr>
              <a:t> </a:t>
            </a:r>
            <a:r>
              <a:rPr kumimoji="0" lang="it-IT" sz="1400" i="0" u="none" strike="noStrike" cap="none" normalizeH="0" baseline="0" dirty="0" err="1" smtClean="0">
                <a:ln>
                  <a:noFill/>
                </a:ln>
                <a:solidFill>
                  <a:schemeClr val="tx1"/>
                </a:solidFill>
                <a:effectLst/>
                <a:latin typeface="Arial" charset="0"/>
                <a:ea typeface="MS PGothic" pitchFamily="34" charset="-128"/>
              </a:rPr>
              <a:t>executed</a:t>
            </a:r>
            <a:r>
              <a:rPr kumimoji="0" lang="it-IT" sz="1400" i="0" u="none" strike="noStrike" cap="none" normalizeH="0" baseline="0" dirty="0" smtClean="0">
                <a:ln>
                  <a:noFill/>
                </a:ln>
                <a:solidFill>
                  <a:schemeClr val="tx1"/>
                </a:solidFill>
                <a:effectLst/>
                <a:latin typeface="Arial" charset="0"/>
                <a:ea typeface="MS PGothic" pitchFamily="34" charset="-128"/>
              </a:rPr>
              <a:t>.</a:t>
            </a:r>
          </a:p>
        </p:txBody>
      </p:sp>
      <p:sp>
        <p:nvSpPr>
          <p:cNvPr id="5" name="Fumetto 2 4"/>
          <p:cNvSpPr/>
          <p:nvPr/>
        </p:nvSpPr>
        <p:spPr bwMode="auto">
          <a:xfrm>
            <a:off x="1371600" y="5257800"/>
            <a:ext cx="2514600" cy="838200"/>
          </a:xfrm>
          <a:prstGeom prst="wedgeRoundRectCallout">
            <a:avLst>
              <a:gd name="adj1" fmla="val 6617"/>
              <a:gd name="adj2" fmla="val -11204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1400" dirty="0" err="1" smtClean="0">
                <a:latin typeface="Arial" charset="0"/>
                <a:ea typeface="MS PGothic" pitchFamily="34" charset="-128"/>
              </a:rPr>
              <a:t>Then</a:t>
            </a:r>
            <a:r>
              <a:rPr kumimoji="0" lang="it-IT" sz="1400" i="0" u="none" strike="noStrike" cap="none" normalizeH="0" baseline="0" dirty="0" smtClean="0">
                <a:ln>
                  <a:noFill/>
                </a:ln>
                <a:solidFill>
                  <a:schemeClr val="tx1"/>
                </a:solidFill>
                <a:effectLst/>
                <a:latin typeface="Arial" charset="0"/>
                <a:ea typeface="MS PGothic" pitchFamily="34" charset="-128"/>
              </a:rPr>
              <a:t>, </a:t>
            </a:r>
            <a:r>
              <a:rPr kumimoji="0" lang="it-IT" sz="1400" b="1" i="1" u="none" strike="noStrike" cap="none" normalizeH="0" baseline="0" dirty="0" smtClean="0">
                <a:ln>
                  <a:noFill/>
                </a:ln>
                <a:solidFill>
                  <a:schemeClr val="tx1"/>
                </a:solidFill>
                <a:effectLst/>
                <a:latin typeface="Arial" charset="0"/>
                <a:ea typeface="MS PGothic" pitchFamily="34" charset="-128"/>
              </a:rPr>
              <a:t>pack </a:t>
            </a:r>
            <a:r>
              <a:rPr kumimoji="0" lang="it-IT" sz="1400" b="1" i="1" u="none" strike="noStrike" cap="none" normalizeH="0" baseline="0" dirty="0" err="1" smtClean="0">
                <a:ln>
                  <a:noFill/>
                </a:ln>
                <a:solidFill>
                  <a:schemeClr val="tx1"/>
                </a:solidFill>
                <a:effectLst/>
                <a:latin typeface="Arial" charset="0"/>
                <a:ea typeface="MS PGothic" pitchFamily="34" charset="-128"/>
              </a:rPr>
              <a:t>order</a:t>
            </a:r>
            <a:r>
              <a:rPr kumimoji="0" lang="it-IT" sz="1400" b="1" i="1" u="none" strike="noStrike" cap="none" normalizeH="0" baseline="0" dirty="0" smtClean="0">
                <a:ln>
                  <a:noFill/>
                </a:ln>
                <a:solidFill>
                  <a:schemeClr val="tx1"/>
                </a:solidFill>
                <a:effectLst/>
                <a:latin typeface="Arial" charset="0"/>
                <a:ea typeface="MS PGothic" pitchFamily="34" charset="-128"/>
              </a:rPr>
              <a:t> </a:t>
            </a:r>
            <a:r>
              <a:rPr kumimoji="0" lang="it-IT" sz="1400" u="none" strike="noStrike" cap="none" normalizeH="0" baseline="0" dirty="0" smtClean="0">
                <a:ln>
                  <a:noFill/>
                </a:ln>
                <a:solidFill>
                  <a:schemeClr val="tx1"/>
                </a:solidFill>
                <a:effectLst/>
                <a:latin typeface="Arial" charset="0"/>
                <a:ea typeface="MS PGothic" pitchFamily="34" charset="-128"/>
              </a:rPr>
              <a:t>and</a:t>
            </a:r>
            <a:r>
              <a:rPr kumimoji="0" lang="it-IT" sz="1400" b="1" i="0" u="none" strike="noStrike" cap="none" normalizeH="0" baseline="0" dirty="0" smtClean="0">
                <a:ln>
                  <a:noFill/>
                </a:ln>
                <a:solidFill>
                  <a:schemeClr val="tx1"/>
                </a:solidFill>
                <a:effectLst/>
                <a:latin typeface="Arial" charset="0"/>
                <a:ea typeface="MS PGothic" pitchFamily="34" charset="-128"/>
              </a:rPr>
              <a:t> </a:t>
            </a:r>
            <a:r>
              <a:rPr kumimoji="0" lang="it-IT" sz="1400" b="1" i="1" u="none" strike="noStrike" cap="none" normalizeH="0" baseline="0" dirty="0" err="1" smtClean="0">
                <a:ln>
                  <a:noFill/>
                </a:ln>
                <a:solidFill>
                  <a:schemeClr val="tx1"/>
                </a:solidFill>
                <a:effectLst/>
                <a:latin typeface="Arial" charset="0"/>
                <a:ea typeface="MS PGothic" pitchFamily="34" charset="-128"/>
              </a:rPr>
              <a:t>check</a:t>
            </a:r>
            <a:r>
              <a:rPr kumimoji="0" lang="it-IT" sz="1400" b="1" i="1" u="none" strike="noStrike" cap="none" normalizeH="0" baseline="0" dirty="0" smtClean="0">
                <a:ln>
                  <a:noFill/>
                </a:ln>
                <a:solidFill>
                  <a:schemeClr val="tx1"/>
                </a:solidFill>
                <a:effectLst/>
                <a:latin typeface="Arial" charset="0"/>
                <a:ea typeface="MS PGothic" pitchFamily="34" charset="-128"/>
              </a:rPr>
              <a:t> account </a:t>
            </a:r>
            <a:r>
              <a:rPr kumimoji="0" lang="it-IT" sz="1400" i="0" u="none" strike="noStrike" cap="none" normalizeH="0" baseline="0" dirty="0" err="1" smtClean="0">
                <a:ln>
                  <a:noFill/>
                </a:ln>
                <a:solidFill>
                  <a:schemeClr val="tx1"/>
                </a:solidFill>
                <a:effectLst/>
                <a:latin typeface="Arial" charset="0"/>
                <a:ea typeface="MS PGothic" pitchFamily="34" charset="-128"/>
              </a:rPr>
              <a:t>tasks</a:t>
            </a:r>
            <a:r>
              <a:rPr kumimoji="0" lang="it-IT" sz="1400" i="0" u="none" strike="noStrike" cap="none" normalizeH="0" baseline="0" dirty="0" smtClean="0">
                <a:ln>
                  <a:noFill/>
                </a:ln>
                <a:solidFill>
                  <a:schemeClr val="tx1"/>
                </a:solidFill>
                <a:effectLst/>
                <a:latin typeface="Arial" charset="0"/>
                <a:ea typeface="MS PGothic" pitchFamily="34" charset="-128"/>
              </a:rPr>
              <a:t> are </a:t>
            </a:r>
            <a:r>
              <a:rPr kumimoji="0" lang="it-IT" sz="1400" i="0" u="none" strike="noStrike" cap="none" normalizeH="0" baseline="0" dirty="0" err="1" smtClean="0">
                <a:ln>
                  <a:noFill/>
                </a:ln>
                <a:solidFill>
                  <a:schemeClr val="tx1"/>
                </a:solidFill>
                <a:effectLst/>
                <a:latin typeface="Arial" charset="0"/>
                <a:ea typeface="MS PGothic" pitchFamily="34" charset="-128"/>
              </a:rPr>
              <a:t>executed</a:t>
            </a:r>
            <a:r>
              <a:rPr kumimoji="0" lang="it-IT" sz="1400" i="0" u="none" strike="noStrike" cap="none" normalizeH="0" baseline="0" dirty="0" smtClean="0">
                <a:ln>
                  <a:noFill/>
                </a:ln>
                <a:solidFill>
                  <a:schemeClr val="tx1"/>
                </a:solidFill>
                <a:effectLst/>
                <a:latin typeface="Arial" charset="0"/>
                <a:ea typeface="MS PGothic" pitchFamily="34" charset="-128"/>
              </a:rPr>
              <a:t> in </a:t>
            </a:r>
            <a:r>
              <a:rPr kumimoji="0" lang="it-IT" sz="1400" i="0" u="none" strike="noStrike" cap="none" normalizeH="0" baseline="0" dirty="0" err="1" smtClean="0">
                <a:ln>
                  <a:noFill/>
                </a:ln>
                <a:solidFill>
                  <a:schemeClr val="tx1"/>
                </a:solidFill>
                <a:effectLst/>
                <a:latin typeface="Arial" charset="0"/>
                <a:ea typeface="MS PGothic" pitchFamily="34" charset="-128"/>
              </a:rPr>
              <a:t>parallel</a:t>
            </a:r>
            <a:r>
              <a:rPr kumimoji="0" lang="it-IT" sz="1400" i="0" u="none" strike="noStrike" cap="none" normalizeH="0" baseline="0" dirty="0" smtClean="0">
                <a:ln>
                  <a:noFill/>
                </a:ln>
                <a:solidFill>
                  <a:schemeClr val="tx1"/>
                </a:solidFill>
                <a:effectLst/>
                <a:latin typeface="Arial" charset="0"/>
                <a:ea typeface="MS PGothic" pitchFamily="34" charset="-128"/>
              </a:rPr>
              <a:t>.</a:t>
            </a:r>
          </a:p>
        </p:txBody>
      </p:sp>
      <p:sp>
        <p:nvSpPr>
          <p:cNvPr id="6" name="Fumetto 2 5"/>
          <p:cNvSpPr/>
          <p:nvPr/>
        </p:nvSpPr>
        <p:spPr bwMode="auto">
          <a:xfrm>
            <a:off x="2057400" y="1080395"/>
            <a:ext cx="3429000" cy="804253"/>
          </a:xfrm>
          <a:prstGeom prst="wedgeRoundRectCallout">
            <a:avLst>
              <a:gd name="adj1" fmla="val 11348"/>
              <a:gd name="adj2" fmla="val 179864"/>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it-IT" sz="1400" dirty="0" err="1" smtClean="0">
                <a:latin typeface="Arial" charset="0"/>
                <a:ea typeface="MS PGothic" pitchFamily="34" charset="-128"/>
              </a:rPr>
              <a:t>When</a:t>
            </a:r>
            <a:r>
              <a:rPr lang="it-IT" sz="1400" dirty="0" smtClean="0">
                <a:latin typeface="Arial" charset="0"/>
                <a:ea typeface="MS PGothic" pitchFamily="34" charset="-128"/>
              </a:rPr>
              <a:t> </a:t>
            </a:r>
            <a:r>
              <a:rPr lang="it-IT" sz="1400" b="1" i="1" dirty="0">
                <a:latin typeface="Arial" charset="0"/>
                <a:ea typeface="MS PGothic" pitchFamily="34" charset="-128"/>
              </a:rPr>
              <a:t>pack </a:t>
            </a:r>
            <a:r>
              <a:rPr lang="it-IT" sz="1400" b="1" i="1" dirty="0" err="1">
                <a:latin typeface="Arial" charset="0"/>
                <a:ea typeface="MS PGothic" pitchFamily="34" charset="-128"/>
              </a:rPr>
              <a:t>order</a:t>
            </a:r>
            <a:r>
              <a:rPr lang="it-IT" sz="1400" b="1" i="1" dirty="0">
                <a:latin typeface="Arial" charset="0"/>
                <a:ea typeface="MS PGothic" pitchFamily="34" charset="-128"/>
              </a:rPr>
              <a:t> </a:t>
            </a:r>
            <a:r>
              <a:rPr lang="it-IT" sz="1400" dirty="0">
                <a:latin typeface="Arial" charset="0"/>
                <a:ea typeface="MS PGothic" pitchFamily="34" charset="-128"/>
              </a:rPr>
              <a:t>and</a:t>
            </a:r>
            <a:r>
              <a:rPr lang="it-IT" sz="1400" b="1" dirty="0">
                <a:latin typeface="Arial" charset="0"/>
                <a:ea typeface="MS PGothic" pitchFamily="34" charset="-128"/>
              </a:rPr>
              <a:t> </a:t>
            </a:r>
            <a:r>
              <a:rPr lang="it-IT" sz="1400" b="1" i="1" dirty="0" err="1">
                <a:latin typeface="Arial" charset="0"/>
                <a:ea typeface="MS PGothic" pitchFamily="34" charset="-128"/>
              </a:rPr>
              <a:t>check</a:t>
            </a:r>
            <a:r>
              <a:rPr lang="it-IT" sz="1400" b="1" i="1" dirty="0">
                <a:latin typeface="Arial" charset="0"/>
                <a:ea typeface="MS PGothic" pitchFamily="34" charset="-128"/>
              </a:rPr>
              <a:t> </a:t>
            </a:r>
            <a:r>
              <a:rPr lang="it-IT" sz="1400" b="1" i="1" dirty="0" smtClean="0">
                <a:latin typeface="Arial" charset="0"/>
                <a:ea typeface="MS PGothic" pitchFamily="34" charset="-128"/>
              </a:rPr>
              <a:t>account </a:t>
            </a:r>
            <a:r>
              <a:rPr lang="it-IT" sz="1400" dirty="0" err="1" smtClean="0">
                <a:latin typeface="Arial" charset="0"/>
                <a:ea typeface="MS PGothic" pitchFamily="34" charset="-128"/>
              </a:rPr>
              <a:t>tasks</a:t>
            </a:r>
            <a:r>
              <a:rPr lang="it-IT" sz="1400" dirty="0" smtClean="0">
                <a:latin typeface="Arial" charset="0"/>
                <a:ea typeface="MS PGothic" pitchFamily="34" charset="-128"/>
              </a:rPr>
              <a:t> </a:t>
            </a:r>
            <a:r>
              <a:rPr lang="it-IT" sz="1400" dirty="0" err="1" smtClean="0">
                <a:latin typeface="Arial" charset="0"/>
                <a:ea typeface="MS PGothic" pitchFamily="34" charset="-128"/>
              </a:rPr>
              <a:t>have</a:t>
            </a:r>
            <a:r>
              <a:rPr lang="it-IT" sz="1400" dirty="0" smtClean="0">
                <a:latin typeface="Arial" charset="0"/>
                <a:ea typeface="MS PGothic" pitchFamily="34" charset="-128"/>
              </a:rPr>
              <a:t> </a:t>
            </a:r>
            <a:r>
              <a:rPr lang="it-IT" sz="1400" dirty="0" err="1" smtClean="0">
                <a:latin typeface="Arial" charset="0"/>
                <a:ea typeface="MS PGothic" pitchFamily="34" charset="-128"/>
              </a:rPr>
              <a:t>been</a:t>
            </a:r>
            <a:r>
              <a:rPr lang="it-IT" sz="1400" dirty="0" smtClean="0">
                <a:latin typeface="Arial" charset="0"/>
                <a:ea typeface="MS PGothic" pitchFamily="34" charset="-128"/>
              </a:rPr>
              <a:t> </a:t>
            </a:r>
            <a:r>
              <a:rPr lang="it-IT" sz="1400" dirty="0" err="1" smtClean="0">
                <a:latin typeface="Arial" charset="0"/>
                <a:ea typeface="MS PGothic" pitchFamily="34" charset="-128"/>
              </a:rPr>
              <a:t>both</a:t>
            </a:r>
            <a:r>
              <a:rPr lang="it-IT" sz="1400" dirty="0" smtClean="0">
                <a:latin typeface="Arial" charset="0"/>
                <a:ea typeface="MS PGothic" pitchFamily="34" charset="-128"/>
              </a:rPr>
              <a:t> </a:t>
            </a:r>
            <a:r>
              <a:rPr lang="it-IT" sz="1400" dirty="0" err="1" smtClean="0">
                <a:latin typeface="Arial" charset="0"/>
                <a:ea typeface="MS PGothic" pitchFamily="34" charset="-128"/>
              </a:rPr>
              <a:t>completed</a:t>
            </a:r>
            <a:r>
              <a:rPr lang="it-IT" sz="1400" dirty="0" smtClean="0">
                <a:latin typeface="Arial" charset="0"/>
                <a:ea typeface="MS PGothic" pitchFamily="34" charset="-128"/>
              </a:rPr>
              <a:t>, the </a:t>
            </a:r>
            <a:r>
              <a:rPr lang="it-IT" sz="1400" b="1" i="1" dirty="0" smtClean="0">
                <a:latin typeface="Arial" charset="0"/>
                <a:ea typeface="MS PGothic" pitchFamily="34" charset="-128"/>
              </a:rPr>
              <a:t>credit </a:t>
            </a:r>
            <a:r>
              <a:rPr lang="it-IT" sz="1400" b="1" i="1" dirty="0" err="1" smtClean="0">
                <a:latin typeface="Arial" charset="0"/>
                <a:ea typeface="MS PGothic" pitchFamily="34" charset="-128"/>
              </a:rPr>
              <a:t>check</a:t>
            </a:r>
            <a:r>
              <a:rPr lang="it-IT" sz="1400" dirty="0" smtClean="0">
                <a:latin typeface="Arial" charset="0"/>
                <a:ea typeface="MS PGothic" pitchFamily="34" charset="-128"/>
              </a:rPr>
              <a:t> task </a:t>
            </a:r>
            <a:r>
              <a:rPr lang="it-IT" sz="1400" dirty="0" err="1" smtClean="0">
                <a:latin typeface="Arial" charset="0"/>
                <a:ea typeface="MS PGothic" pitchFamily="34" charset="-128"/>
              </a:rPr>
              <a:t>is</a:t>
            </a:r>
            <a:r>
              <a:rPr lang="it-IT" sz="1400" dirty="0" smtClean="0">
                <a:latin typeface="Arial" charset="0"/>
                <a:ea typeface="MS PGothic" pitchFamily="34" charset="-128"/>
              </a:rPr>
              <a:t> </a:t>
            </a:r>
            <a:r>
              <a:rPr lang="it-IT" sz="1400" dirty="0" err="1" smtClean="0">
                <a:latin typeface="Arial" charset="0"/>
                <a:ea typeface="MS PGothic" pitchFamily="34" charset="-128"/>
              </a:rPr>
              <a:t>executed</a:t>
            </a:r>
            <a:r>
              <a:rPr lang="it-IT" sz="1400" dirty="0" smtClean="0">
                <a:latin typeface="Arial" charset="0"/>
                <a:ea typeface="MS PGothic" pitchFamily="34" charset="-128"/>
              </a:rPr>
              <a:t>.</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7" name="Fumetto 2 6"/>
          <p:cNvSpPr/>
          <p:nvPr/>
        </p:nvSpPr>
        <p:spPr bwMode="auto">
          <a:xfrm>
            <a:off x="4724400" y="5205609"/>
            <a:ext cx="3352800" cy="661792"/>
          </a:xfrm>
          <a:prstGeom prst="wedgeRoundRectCallout">
            <a:avLst>
              <a:gd name="adj1" fmla="val -6211"/>
              <a:gd name="adj2" fmla="val -103596"/>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it-IT" sz="1400" dirty="0" err="1" smtClean="0">
                <a:latin typeface="Arial" charset="0"/>
                <a:ea typeface="MS PGothic" pitchFamily="34" charset="-128"/>
              </a:rPr>
              <a:t>If</a:t>
            </a:r>
            <a:r>
              <a:rPr lang="it-IT" sz="1400" dirty="0" smtClean="0">
                <a:latin typeface="Arial" charset="0"/>
                <a:ea typeface="MS PGothic" pitchFamily="34" charset="-128"/>
              </a:rPr>
              <a:t> the </a:t>
            </a:r>
            <a:r>
              <a:rPr lang="it-IT" sz="1400" dirty="0" err="1" smtClean="0">
                <a:latin typeface="Arial" charset="0"/>
                <a:ea typeface="MS PGothic" pitchFamily="34" charset="-128"/>
              </a:rPr>
              <a:t>customer</a:t>
            </a:r>
            <a:r>
              <a:rPr lang="it-IT" sz="1400" dirty="0" smtClean="0">
                <a:latin typeface="Arial" charset="0"/>
                <a:ea typeface="MS PGothic" pitchFamily="34" charset="-128"/>
              </a:rPr>
              <a:t> </a:t>
            </a:r>
            <a:r>
              <a:rPr lang="it-IT" sz="1400" dirty="0" err="1" smtClean="0">
                <a:latin typeface="Arial" charset="0"/>
                <a:ea typeface="MS PGothic" pitchFamily="34" charset="-128"/>
              </a:rPr>
              <a:t>has</a:t>
            </a:r>
            <a:r>
              <a:rPr lang="it-IT" sz="1400" dirty="0" smtClean="0">
                <a:latin typeface="Arial" charset="0"/>
                <a:ea typeface="MS PGothic" pitchFamily="34" charset="-128"/>
              </a:rPr>
              <a:t> </a:t>
            </a:r>
            <a:r>
              <a:rPr lang="it-IT" sz="1400" dirty="0" err="1" smtClean="0">
                <a:latin typeface="Arial" charset="0"/>
                <a:ea typeface="MS PGothic" pitchFamily="34" charset="-128"/>
              </a:rPr>
              <a:t>sufficient</a:t>
            </a:r>
            <a:r>
              <a:rPr lang="it-IT" sz="1400" dirty="0" smtClean="0">
                <a:latin typeface="Arial" charset="0"/>
                <a:ea typeface="MS PGothic" pitchFamily="34" charset="-128"/>
              </a:rPr>
              <a:t> credit </a:t>
            </a:r>
            <a:r>
              <a:rPr lang="it-IT" sz="1400" dirty="0" err="1" smtClean="0">
                <a:latin typeface="Arial" charset="0"/>
                <a:ea typeface="MS PGothic" pitchFamily="34" charset="-128"/>
              </a:rPr>
              <a:t>remaining</a:t>
            </a:r>
            <a:r>
              <a:rPr lang="it-IT" sz="1400" dirty="0" smtClean="0">
                <a:latin typeface="Arial" charset="0"/>
                <a:ea typeface="MS PGothic" pitchFamily="34" charset="-128"/>
              </a:rPr>
              <a:t>, the </a:t>
            </a:r>
            <a:r>
              <a:rPr lang="it-IT" sz="1400" dirty="0" err="1" smtClean="0">
                <a:latin typeface="Arial" charset="0"/>
                <a:ea typeface="MS PGothic" pitchFamily="34" charset="-128"/>
              </a:rPr>
              <a:t>order</a:t>
            </a:r>
            <a:r>
              <a:rPr lang="it-IT" sz="1400" dirty="0" smtClean="0">
                <a:latin typeface="Arial" charset="0"/>
                <a:ea typeface="MS PGothic" pitchFamily="34" charset="-128"/>
              </a:rPr>
              <a:t> </a:t>
            </a:r>
            <a:r>
              <a:rPr lang="it-IT" sz="1400" dirty="0" err="1" smtClean="0">
                <a:latin typeface="Arial" charset="0"/>
                <a:ea typeface="MS PGothic" pitchFamily="34" charset="-128"/>
              </a:rPr>
              <a:t>is</a:t>
            </a:r>
            <a:r>
              <a:rPr lang="it-IT" sz="1400" dirty="0" smtClean="0">
                <a:latin typeface="Arial" charset="0"/>
                <a:ea typeface="MS PGothic" pitchFamily="34" charset="-128"/>
              </a:rPr>
              <a:t> </a:t>
            </a:r>
            <a:r>
              <a:rPr lang="it-IT" sz="1400" b="1" i="1" dirty="0" err="1" smtClean="0">
                <a:latin typeface="Arial" charset="0"/>
                <a:ea typeface="MS PGothic" pitchFamily="34" charset="-128"/>
              </a:rPr>
              <a:t>despatched</a:t>
            </a:r>
            <a:r>
              <a:rPr lang="it-IT" sz="1400" dirty="0" smtClean="0">
                <a:latin typeface="Arial" charset="0"/>
                <a:ea typeface="MS PGothic" pitchFamily="34" charset="-128"/>
              </a:rPr>
              <a:t>.</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8" name="Fumetto 2 7"/>
          <p:cNvSpPr/>
          <p:nvPr/>
        </p:nvSpPr>
        <p:spPr bwMode="auto">
          <a:xfrm>
            <a:off x="5715000" y="1052756"/>
            <a:ext cx="3343275" cy="1233244"/>
          </a:xfrm>
          <a:prstGeom prst="wedgeRoundRectCallout">
            <a:avLst>
              <a:gd name="adj1" fmla="val -2783"/>
              <a:gd name="adj2" fmla="val 6208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it-IT" sz="1400" dirty="0" err="1" smtClean="0">
                <a:latin typeface="Arial" charset="0"/>
                <a:ea typeface="MS PGothic" pitchFamily="34" charset="-128"/>
              </a:rPr>
              <a:t>If</a:t>
            </a:r>
            <a:r>
              <a:rPr lang="it-IT" sz="1400" dirty="0" smtClean="0">
                <a:latin typeface="Arial" charset="0"/>
                <a:ea typeface="MS PGothic" pitchFamily="34" charset="-128"/>
              </a:rPr>
              <a:t> the </a:t>
            </a:r>
            <a:r>
              <a:rPr lang="it-IT" sz="1400" dirty="0" err="1" smtClean="0">
                <a:latin typeface="Arial" charset="0"/>
                <a:ea typeface="MS PGothic" pitchFamily="34" charset="-128"/>
              </a:rPr>
              <a:t>customer</a:t>
            </a:r>
            <a:r>
              <a:rPr lang="it-IT" sz="1400" dirty="0" smtClean="0">
                <a:latin typeface="Arial" charset="0"/>
                <a:ea typeface="MS PGothic" pitchFamily="34" charset="-128"/>
              </a:rPr>
              <a:t> </a:t>
            </a:r>
            <a:r>
              <a:rPr lang="it-IT" sz="1400" dirty="0" err="1" smtClean="0">
                <a:latin typeface="Arial" charset="0"/>
                <a:ea typeface="MS PGothic" pitchFamily="34" charset="-128"/>
              </a:rPr>
              <a:t>has</a:t>
            </a:r>
            <a:r>
              <a:rPr lang="it-IT" sz="1400" dirty="0" smtClean="0">
                <a:latin typeface="Arial" charset="0"/>
                <a:ea typeface="MS PGothic" pitchFamily="34" charset="-128"/>
              </a:rPr>
              <a:t> </a:t>
            </a:r>
            <a:r>
              <a:rPr lang="it-IT" sz="1400" dirty="0" err="1" smtClean="0">
                <a:latin typeface="Arial" charset="0"/>
                <a:ea typeface="MS PGothic" pitchFamily="34" charset="-128"/>
              </a:rPr>
              <a:t>not</a:t>
            </a:r>
            <a:r>
              <a:rPr lang="it-IT" sz="1400" dirty="0" smtClean="0">
                <a:latin typeface="Arial" charset="0"/>
                <a:ea typeface="MS PGothic" pitchFamily="34" charset="-128"/>
              </a:rPr>
              <a:t> </a:t>
            </a:r>
            <a:r>
              <a:rPr lang="it-IT" sz="1400" dirty="0" err="1" smtClean="0">
                <a:latin typeface="Arial" charset="0"/>
                <a:ea typeface="MS PGothic" pitchFamily="34" charset="-128"/>
              </a:rPr>
              <a:t>sufficient</a:t>
            </a:r>
            <a:r>
              <a:rPr lang="it-IT" sz="1400" dirty="0" smtClean="0">
                <a:latin typeface="Arial" charset="0"/>
                <a:ea typeface="MS PGothic" pitchFamily="34" charset="-128"/>
              </a:rPr>
              <a:t> credit the </a:t>
            </a:r>
            <a:r>
              <a:rPr lang="it-IT" sz="1400" b="1" i="1" dirty="0" err="1" smtClean="0">
                <a:latin typeface="Arial" charset="0"/>
                <a:ea typeface="MS PGothic" pitchFamily="34" charset="-128"/>
              </a:rPr>
              <a:t>decline</a:t>
            </a:r>
            <a:r>
              <a:rPr lang="it-IT" sz="1400" b="1" i="1" dirty="0" smtClean="0">
                <a:latin typeface="Arial" charset="0"/>
                <a:ea typeface="MS PGothic" pitchFamily="34" charset="-128"/>
              </a:rPr>
              <a:t> </a:t>
            </a:r>
            <a:r>
              <a:rPr lang="it-IT" sz="1400" b="1" i="1" dirty="0" err="1" smtClean="0">
                <a:latin typeface="Arial" charset="0"/>
                <a:ea typeface="MS PGothic" pitchFamily="34" charset="-128"/>
              </a:rPr>
              <a:t>order</a:t>
            </a:r>
            <a:r>
              <a:rPr lang="it-IT" sz="1400" dirty="0" smtClean="0">
                <a:latin typeface="Arial" charset="0"/>
                <a:ea typeface="MS PGothic" pitchFamily="34" charset="-128"/>
              </a:rPr>
              <a:t> </a:t>
            </a:r>
            <a:r>
              <a:rPr lang="it-IT" sz="1400" dirty="0" err="1" smtClean="0">
                <a:latin typeface="Arial" charset="0"/>
                <a:ea typeface="MS PGothic" pitchFamily="34" charset="-128"/>
              </a:rPr>
              <a:t>runs</a:t>
            </a:r>
            <a:r>
              <a:rPr lang="it-IT" sz="1400" dirty="0" smtClean="0">
                <a:latin typeface="Arial" charset="0"/>
                <a:ea typeface="MS PGothic" pitchFamily="34" charset="-128"/>
              </a:rPr>
              <a:t> and, </a:t>
            </a:r>
            <a:r>
              <a:rPr lang="it-IT" sz="1400" dirty="0" err="1" smtClean="0">
                <a:latin typeface="Arial" charset="0"/>
                <a:ea typeface="MS PGothic" pitchFamily="34" charset="-128"/>
              </a:rPr>
              <a:t>finally</a:t>
            </a:r>
            <a:r>
              <a:rPr lang="it-IT" sz="1400" dirty="0" smtClean="0">
                <a:latin typeface="Arial" charset="0"/>
                <a:ea typeface="MS PGothic" pitchFamily="34" charset="-128"/>
              </a:rPr>
              <a:t>, the </a:t>
            </a:r>
            <a:r>
              <a:rPr lang="it-IT" sz="1400" b="1" i="1" dirty="0" err="1" smtClean="0">
                <a:latin typeface="Arial" charset="0"/>
                <a:ea typeface="MS PGothic" pitchFamily="34" charset="-128"/>
              </a:rPr>
              <a:t>return</a:t>
            </a:r>
            <a:r>
              <a:rPr lang="it-IT" sz="1400" b="1" i="1" dirty="0" smtClean="0">
                <a:latin typeface="Arial" charset="0"/>
                <a:ea typeface="MS PGothic" pitchFamily="34" charset="-128"/>
              </a:rPr>
              <a:t> stock </a:t>
            </a:r>
            <a:r>
              <a:rPr lang="it-IT" sz="1400" dirty="0" smtClean="0">
                <a:latin typeface="Arial" charset="0"/>
                <a:ea typeface="MS PGothic" pitchFamily="34" charset="-128"/>
              </a:rPr>
              <a:t>task </a:t>
            </a:r>
            <a:r>
              <a:rPr lang="it-IT" sz="1400" dirty="0" err="1" smtClean="0">
                <a:latin typeface="Arial" charset="0"/>
                <a:ea typeface="MS PGothic" pitchFamily="34" charset="-128"/>
              </a:rPr>
              <a:t>ensures</a:t>
            </a:r>
            <a:r>
              <a:rPr lang="it-IT" sz="1400" dirty="0" smtClean="0">
                <a:latin typeface="Arial" charset="0"/>
                <a:ea typeface="MS PGothic" pitchFamily="34" charset="-128"/>
              </a:rPr>
              <a:t> </a:t>
            </a:r>
            <a:r>
              <a:rPr lang="it-IT" sz="1400" dirty="0" err="1" smtClean="0">
                <a:latin typeface="Arial" charset="0"/>
                <a:ea typeface="MS PGothic" pitchFamily="34" charset="-128"/>
              </a:rPr>
              <a:t>that</a:t>
            </a:r>
            <a:r>
              <a:rPr lang="it-IT" sz="1400" dirty="0" smtClean="0">
                <a:latin typeface="Arial" charset="0"/>
                <a:ea typeface="MS PGothic" pitchFamily="34" charset="-128"/>
              </a:rPr>
              <a:t> the </a:t>
            </a:r>
            <a:r>
              <a:rPr lang="it-IT" sz="1400" dirty="0" err="1" smtClean="0">
                <a:latin typeface="Arial" charset="0"/>
                <a:ea typeface="MS PGothic" pitchFamily="34" charset="-128"/>
              </a:rPr>
              <a:t>items</a:t>
            </a:r>
            <a:r>
              <a:rPr lang="it-IT" sz="1400" dirty="0" smtClean="0">
                <a:latin typeface="Arial" charset="0"/>
                <a:ea typeface="MS PGothic" pitchFamily="34" charset="-128"/>
              </a:rPr>
              <a:t> from the </a:t>
            </a:r>
            <a:r>
              <a:rPr lang="it-IT" sz="1400" dirty="0" err="1" smtClean="0">
                <a:latin typeface="Arial" charset="0"/>
                <a:ea typeface="MS PGothic" pitchFamily="34" charset="-128"/>
              </a:rPr>
              <a:t>order</a:t>
            </a:r>
            <a:r>
              <a:rPr lang="it-IT" sz="1400" dirty="0" smtClean="0">
                <a:latin typeface="Arial" charset="0"/>
                <a:ea typeface="MS PGothic" pitchFamily="34" charset="-128"/>
              </a:rPr>
              <a:t> are </a:t>
            </a:r>
            <a:r>
              <a:rPr lang="it-IT" sz="1400" dirty="0" err="1" smtClean="0">
                <a:latin typeface="Arial" charset="0"/>
                <a:ea typeface="MS PGothic" pitchFamily="34" charset="-128"/>
              </a:rPr>
              <a:t>returned</a:t>
            </a:r>
            <a:r>
              <a:rPr lang="it-IT" sz="1400" dirty="0" smtClean="0">
                <a:latin typeface="Arial" charset="0"/>
                <a:ea typeface="MS PGothic" pitchFamily="34" charset="-128"/>
              </a:rPr>
              <a:t> to the </a:t>
            </a:r>
            <a:r>
              <a:rPr lang="it-IT" sz="1400" dirty="0" err="1" smtClean="0">
                <a:latin typeface="Arial" charset="0"/>
                <a:ea typeface="MS PGothic" pitchFamily="34" charset="-128"/>
              </a:rPr>
              <a:t>warehouse</a:t>
            </a:r>
            <a:r>
              <a:rPr lang="it-IT" sz="1400" dirty="0" smtClean="0">
                <a:latin typeface="Arial" charset="0"/>
                <a:ea typeface="MS PGothic" pitchFamily="34" charset="-128"/>
              </a:rPr>
              <a:t>.</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152400"/>
            <a:ext cx="7620000" cy="533400"/>
          </a:xfrm>
        </p:spPr>
        <p:txBody>
          <a:bodyPr/>
          <a:lstStyle/>
          <a:p>
            <a:pPr indent="0" algn="ctr" eaLnBrk="1" hangingPunct="1"/>
            <a:r>
              <a:rPr lang="en-AU" sz="2800" dirty="0" smtClean="0"/>
              <a:t>Petri nets: Example of a </a:t>
            </a:r>
            <a:br>
              <a:rPr lang="en-AU" sz="2800" dirty="0" smtClean="0"/>
            </a:br>
            <a:r>
              <a:rPr lang="en-AU" sz="2800" dirty="0" smtClean="0"/>
              <a:t>vending machine (source [DE95] p. 4)</a:t>
            </a:r>
          </a:p>
        </p:txBody>
      </p:sp>
      <p:sp>
        <p:nvSpPr>
          <p:cNvPr id="43011" name="Oval 3"/>
          <p:cNvSpPr>
            <a:spLocks noChangeArrowheads="1"/>
          </p:cNvSpPr>
          <p:nvPr/>
        </p:nvSpPr>
        <p:spPr bwMode="auto">
          <a:xfrm>
            <a:off x="1781175" y="17526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4400">
                <a:latin typeface="Times New Roman" panose="02020603050405020304" pitchFamily="18" charset="0"/>
              </a:rPr>
              <a:t> </a:t>
            </a:r>
          </a:p>
        </p:txBody>
      </p:sp>
      <p:sp>
        <p:nvSpPr>
          <p:cNvPr id="43012" name="Line 4"/>
          <p:cNvSpPr>
            <a:spLocks noChangeShapeType="1"/>
          </p:cNvSpPr>
          <p:nvPr/>
        </p:nvSpPr>
        <p:spPr bwMode="auto">
          <a:xfrm>
            <a:off x="3228975" y="3352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13" name="Oval 5"/>
          <p:cNvSpPr>
            <a:spLocks noChangeArrowheads="1"/>
          </p:cNvSpPr>
          <p:nvPr/>
        </p:nvSpPr>
        <p:spPr bwMode="auto">
          <a:xfrm>
            <a:off x="6962775" y="29718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4" name="Oval 6"/>
          <p:cNvSpPr>
            <a:spLocks noChangeArrowheads="1"/>
          </p:cNvSpPr>
          <p:nvPr/>
        </p:nvSpPr>
        <p:spPr bwMode="auto">
          <a:xfrm>
            <a:off x="4448175" y="48006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5" name="Oval 7"/>
          <p:cNvSpPr>
            <a:spLocks noChangeArrowheads="1"/>
          </p:cNvSpPr>
          <p:nvPr/>
        </p:nvSpPr>
        <p:spPr bwMode="auto">
          <a:xfrm>
            <a:off x="1857375" y="48006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6" name="Oval 8"/>
          <p:cNvSpPr>
            <a:spLocks noChangeArrowheads="1"/>
          </p:cNvSpPr>
          <p:nvPr/>
        </p:nvSpPr>
        <p:spPr bwMode="auto">
          <a:xfrm>
            <a:off x="4448175" y="16764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7" name="Line 9"/>
          <p:cNvSpPr>
            <a:spLocks noChangeShapeType="1"/>
          </p:cNvSpPr>
          <p:nvPr/>
        </p:nvSpPr>
        <p:spPr bwMode="auto">
          <a:xfrm>
            <a:off x="866775" y="3352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18" name="Line 10"/>
          <p:cNvSpPr>
            <a:spLocks noChangeShapeType="1"/>
          </p:cNvSpPr>
          <p:nvPr/>
        </p:nvSpPr>
        <p:spPr bwMode="auto">
          <a:xfrm>
            <a:off x="5667375" y="2971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19" name="Line 11"/>
          <p:cNvSpPr>
            <a:spLocks noChangeShapeType="1"/>
          </p:cNvSpPr>
          <p:nvPr/>
        </p:nvSpPr>
        <p:spPr bwMode="auto">
          <a:xfrm>
            <a:off x="6200775" y="40386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0" name="Line 12"/>
          <p:cNvSpPr>
            <a:spLocks noChangeShapeType="1"/>
          </p:cNvSpPr>
          <p:nvPr/>
        </p:nvSpPr>
        <p:spPr bwMode="auto">
          <a:xfrm>
            <a:off x="6429375" y="16764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1" name="Line 13"/>
          <p:cNvSpPr>
            <a:spLocks noChangeShapeType="1"/>
          </p:cNvSpPr>
          <p:nvPr/>
        </p:nvSpPr>
        <p:spPr bwMode="auto">
          <a:xfrm flipV="1">
            <a:off x="942975" y="2286000"/>
            <a:ext cx="914400" cy="1295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2" name="Line 14"/>
          <p:cNvSpPr>
            <a:spLocks noChangeShapeType="1"/>
          </p:cNvSpPr>
          <p:nvPr/>
        </p:nvSpPr>
        <p:spPr bwMode="auto">
          <a:xfrm flipH="1" flipV="1">
            <a:off x="942975" y="3810000"/>
            <a:ext cx="914400" cy="137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3" name="Line 15"/>
          <p:cNvSpPr>
            <a:spLocks noChangeShapeType="1"/>
          </p:cNvSpPr>
          <p:nvPr/>
        </p:nvSpPr>
        <p:spPr bwMode="auto">
          <a:xfrm>
            <a:off x="2390775" y="2133600"/>
            <a:ext cx="762000" cy="1447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4" name="Line 16"/>
          <p:cNvSpPr>
            <a:spLocks noChangeShapeType="1"/>
          </p:cNvSpPr>
          <p:nvPr/>
        </p:nvSpPr>
        <p:spPr bwMode="auto">
          <a:xfrm flipH="1">
            <a:off x="2466975" y="3810000"/>
            <a:ext cx="685800" cy="1143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5" name="Line 17"/>
          <p:cNvSpPr>
            <a:spLocks noChangeShapeType="1"/>
          </p:cNvSpPr>
          <p:nvPr/>
        </p:nvSpPr>
        <p:spPr bwMode="auto">
          <a:xfrm flipV="1">
            <a:off x="3305175" y="2057400"/>
            <a:ext cx="1143000" cy="1524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6" name="Line 18"/>
          <p:cNvSpPr>
            <a:spLocks noChangeShapeType="1"/>
          </p:cNvSpPr>
          <p:nvPr/>
        </p:nvSpPr>
        <p:spPr bwMode="auto">
          <a:xfrm flipH="1" flipV="1">
            <a:off x="3305175" y="3810000"/>
            <a:ext cx="1143000" cy="137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7" name="Line 19"/>
          <p:cNvSpPr>
            <a:spLocks noChangeShapeType="1"/>
          </p:cNvSpPr>
          <p:nvPr/>
        </p:nvSpPr>
        <p:spPr bwMode="auto">
          <a:xfrm flipH="1">
            <a:off x="5667375" y="3352800"/>
            <a:ext cx="1295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8" name="Line 20"/>
          <p:cNvSpPr>
            <a:spLocks noChangeShapeType="1"/>
          </p:cNvSpPr>
          <p:nvPr/>
        </p:nvSpPr>
        <p:spPr bwMode="auto">
          <a:xfrm flipH="1" flipV="1">
            <a:off x="4829175" y="2286000"/>
            <a:ext cx="838200" cy="1066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9" name="Line 21"/>
          <p:cNvSpPr>
            <a:spLocks noChangeShapeType="1"/>
          </p:cNvSpPr>
          <p:nvPr/>
        </p:nvSpPr>
        <p:spPr bwMode="auto">
          <a:xfrm>
            <a:off x="5057775" y="1981200"/>
            <a:ext cx="1295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0" name="Line 22"/>
          <p:cNvSpPr>
            <a:spLocks noChangeShapeType="1"/>
          </p:cNvSpPr>
          <p:nvPr/>
        </p:nvSpPr>
        <p:spPr bwMode="auto">
          <a:xfrm>
            <a:off x="6429375" y="1981200"/>
            <a:ext cx="685800" cy="990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1" name="Line 23"/>
          <p:cNvSpPr>
            <a:spLocks noChangeShapeType="1"/>
          </p:cNvSpPr>
          <p:nvPr/>
        </p:nvSpPr>
        <p:spPr bwMode="auto">
          <a:xfrm flipH="1">
            <a:off x="6200775" y="3581400"/>
            <a:ext cx="1066800" cy="762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2" name="Line 24"/>
          <p:cNvSpPr>
            <a:spLocks noChangeShapeType="1"/>
          </p:cNvSpPr>
          <p:nvPr/>
        </p:nvSpPr>
        <p:spPr bwMode="auto">
          <a:xfrm flipH="1">
            <a:off x="5057775" y="4419600"/>
            <a:ext cx="106680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3" name="Text Box 25"/>
          <p:cNvSpPr txBox="1">
            <a:spLocks noChangeArrowheads="1"/>
          </p:cNvSpPr>
          <p:nvPr/>
        </p:nvSpPr>
        <p:spPr bwMode="auto">
          <a:xfrm>
            <a:off x="1019175" y="1295400"/>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candy storage</a:t>
            </a:r>
          </a:p>
        </p:txBody>
      </p:sp>
      <p:sp>
        <p:nvSpPr>
          <p:cNvPr id="43034" name="Text Box 26"/>
          <p:cNvSpPr txBox="1">
            <a:spLocks noChangeArrowheads="1"/>
          </p:cNvSpPr>
          <p:nvPr/>
        </p:nvSpPr>
        <p:spPr bwMode="auto">
          <a:xfrm>
            <a:off x="257175" y="2743200"/>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refill</a:t>
            </a:r>
          </a:p>
        </p:txBody>
      </p:sp>
      <p:sp>
        <p:nvSpPr>
          <p:cNvPr id="43035" name="Text Box 27"/>
          <p:cNvSpPr txBox="1">
            <a:spLocks noChangeArrowheads="1"/>
          </p:cNvSpPr>
          <p:nvPr/>
        </p:nvSpPr>
        <p:spPr bwMode="auto">
          <a:xfrm>
            <a:off x="1781175" y="3276600"/>
            <a:ext cx="1233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dispense</a:t>
            </a:r>
          </a:p>
          <a:p>
            <a:pPr algn="ctr"/>
            <a:r>
              <a:rPr lang="en-AU">
                <a:latin typeface="Times New Roman" panose="02020603050405020304" pitchFamily="18" charset="0"/>
              </a:rPr>
              <a:t>candy</a:t>
            </a:r>
          </a:p>
        </p:txBody>
      </p:sp>
      <p:sp>
        <p:nvSpPr>
          <p:cNvPr id="43036" name="Text Box 28"/>
          <p:cNvSpPr txBox="1">
            <a:spLocks noChangeArrowheads="1"/>
          </p:cNvSpPr>
          <p:nvPr/>
        </p:nvSpPr>
        <p:spPr bwMode="auto">
          <a:xfrm>
            <a:off x="3228975" y="1219200"/>
            <a:ext cx="243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ready for insertion</a:t>
            </a:r>
          </a:p>
        </p:txBody>
      </p:sp>
      <p:sp>
        <p:nvSpPr>
          <p:cNvPr id="43037" name="Text Box 29"/>
          <p:cNvSpPr txBox="1">
            <a:spLocks noChangeArrowheads="1"/>
          </p:cNvSpPr>
          <p:nvPr/>
        </p:nvSpPr>
        <p:spPr bwMode="auto">
          <a:xfrm>
            <a:off x="6581775" y="1600200"/>
            <a:ext cx="146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insert coin</a:t>
            </a:r>
          </a:p>
        </p:txBody>
      </p:sp>
      <p:sp>
        <p:nvSpPr>
          <p:cNvPr id="43038" name="Text Box 30"/>
          <p:cNvSpPr txBox="1">
            <a:spLocks noChangeArrowheads="1"/>
          </p:cNvSpPr>
          <p:nvPr/>
        </p:nvSpPr>
        <p:spPr bwMode="auto">
          <a:xfrm>
            <a:off x="7038975" y="3886200"/>
            <a:ext cx="1114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holding</a:t>
            </a:r>
          </a:p>
          <a:p>
            <a:pPr algn="ctr"/>
            <a:r>
              <a:rPr lang="en-AU">
                <a:latin typeface="Times New Roman" panose="02020603050405020304" pitchFamily="18" charset="0"/>
              </a:rPr>
              <a:t>coin</a:t>
            </a:r>
          </a:p>
        </p:txBody>
      </p:sp>
      <p:sp>
        <p:nvSpPr>
          <p:cNvPr id="43039" name="Text Box 31"/>
          <p:cNvSpPr txBox="1">
            <a:spLocks noChangeArrowheads="1"/>
          </p:cNvSpPr>
          <p:nvPr/>
        </p:nvSpPr>
        <p:spPr bwMode="auto">
          <a:xfrm>
            <a:off x="4676775" y="3581400"/>
            <a:ext cx="1458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reject coin</a:t>
            </a:r>
          </a:p>
        </p:txBody>
      </p:sp>
      <p:sp>
        <p:nvSpPr>
          <p:cNvPr id="43040" name="Text Box 32"/>
          <p:cNvSpPr txBox="1">
            <a:spLocks noChangeArrowheads="1"/>
          </p:cNvSpPr>
          <p:nvPr/>
        </p:nvSpPr>
        <p:spPr bwMode="auto">
          <a:xfrm>
            <a:off x="3686175" y="5486400"/>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ready to dispense</a:t>
            </a:r>
          </a:p>
        </p:txBody>
      </p:sp>
      <p:sp>
        <p:nvSpPr>
          <p:cNvPr id="43041" name="Text Box 33"/>
          <p:cNvSpPr txBox="1">
            <a:spLocks noChangeArrowheads="1"/>
          </p:cNvSpPr>
          <p:nvPr/>
        </p:nvSpPr>
        <p:spPr bwMode="auto">
          <a:xfrm>
            <a:off x="5591175" y="4724400"/>
            <a:ext cx="156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accept coin</a:t>
            </a:r>
          </a:p>
        </p:txBody>
      </p:sp>
      <p:sp>
        <p:nvSpPr>
          <p:cNvPr id="43042" name="Text Box 34"/>
          <p:cNvSpPr txBox="1">
            <a:spLocks noChangeArrowheads="1"/>
          </p:cNvSpPr>
          <p:nvPr/>
        </p:nvSpPr>
        <p:spPr bwMode="auto">
          <a:xfrm>
            <a:off x="1019175" y="5486400"/>
            <a:ext cx="216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request for refill</a:t>
            </a:r>
          </a:p>
        </p:txBody>
      </p:sp>
      <p:sp>
        <p:nvSpPr>
          <p:cNvPr id="43043" name="Oval 35"/>
          <p:cNvSpPr>
            <a:spLocks noChangeArrowheads="1"/>
          </p:cNvSpPr>
          <p:nvPr/>
        </p:nvSpPr>
        <p:spPr bwMode="auto">
          <a:xfrm>
            <a:off x="2162175" y="2133600"/>
            <a:ext cx="152400" cy="1524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44" name="Oval 36"/>
          <p:cNvSpPr>
            <a:spLocks noChangeArrowheads="1"/>
          </p:cNvSpPr>
          <p:nvPr/>
        </p:nvSpPr>
        <p:spPr bwMode="auto">
          <a:xfrm>
            <a:off x="2162175" y="1905000"/>
            <a:ext cx="152400" cy="1524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45" name="Oval 37"/>
          <p:cNvSpPr>
            <a:spLocks noChangeArrowheads="1"/>
          </p:cNvSpPr>
          <p:nvPr/>
        </p:nvSpPr>
        <p:spPr bwMode="auto">
          <a:xfrm>
            <a:off x="1933575" y="2133600"/>
            <a:ext cx="152400" cy="1524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46" name="Oval 38"/>
          <p:cNvSpPr>
            <a:spLocks noChangeArrowheads="1"/>
          </p:cNvSpPr>
          <p:nvPr/>
        </p:nvSpPr>
        <p:spPr bwMode="auto">
          <a:xfrm>
            <a:off x="1933575" y="1905000"/>
            <a:ext cx="152400" cy="1524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47" name="Oval 39"/>
          <p:cNvSpPr>
            <a:spLocks noChangeArrowheads="1"/>
          </p:cNvSpPr>
          <p:nvPr/>
        </p:nvSpPr>
        <p:spPr bwMode="auto">
          <a:xfrm>
            <a:off x="4676775" y="1905000"/>
            <a:ext cx="152400" cy="1524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667000" y="0"/>
            <a:ext cx="4267200" cy="765175"/>
          </a:xfrm>
        </p:spPr>
        <p:txBody>
          <a:bodyPr/>
          <a:lstStyle/>
          <a:p>
            <a:r>
              <a:rPr lang="en-AU" smtClean="0"/>
              <a:t>Acknowledgement</a:t>
            </a:r>
          </a:p>
        </p:txBody>
      </p:sp>
      <p:sp>
        <p:nvSpPr>
          <p:cNvPr id="223235" name="Rectangle 3"/>
          <p:cNvSpPr>
            <a:spLocks noGrp="1" noChangeArrowheads="1"/>
          </p:cNvSpPr>
          <p:nvPr>
            <p:ph type="body" idx="1"/>
          </p:nvPr>
        </p:nvSpPr>
        <p:spPr>
          <a:xfrm>
            <a:off x="304800" y="1066800"/>
            <a:ext cx="8086725" cy="4654550"/>
          </a:xfrm>
        </p:spPr>
        <p:txBody>
          <a:bodyPr/>
          <a:lstStyle/>
          <a:p>
            <a:pPr>
              <a:buFontTx/>
              <a:buNone/>
            </a:pPr>
            <a:r>
              <a:rPr lang="en-AU" sz="2000" dirty="0"/>
              <a:t>These slides </a:t>
            </a:r>
            <a:r>
              <a:rPr lang="en-AU" sz="2000" dirty="0" smtClean="0"/>
              <a:t>summarize the content of Chapter 2 of the book:</a:t>
            </a:r>
          </a:p>
          <a:p>
            <a:pPr>
              <a:buFontTx/>
              <a:buNone/>
            </a:pPr>
            <a:endParaRPr lang="en-AU" sz="2000" dirty="0" smtClean="0"/>
          </a:p>
          <a:p>
            <a:pPr indent="0">
              <a:buNone/>
            </a:pPr>
            <a:r>
              <a:rPr lang="nl-NL" sz="2000" dirty="0"/>
              <a:t>A.H.M. ter Hofstede, W. van der Aalst, M. Adams, N. Russell.</a:t>
            </a:r>
            <a:endParaRPr lang="en-AU" sz="2000" dirty="0" smtClean="0"/>
          </a:p>
          <a:p>
            <a:pPr indent="0">
              <a:buFontTx/>
              <a:buNone/>
            </a:pPr>
            <a:r>
              <a:rPr lang="en-AU" sz="2000" b="1" i="1" dirty="0" smtClean="0"/>
              <a:t>Modern </a:t>
            </a:r>
            <a:r>
              <a:rPr lang="en-AU" sz="2000" b="1" i="1" dirty="0"/>
              <a:t>Business Process </a:t>
            </a:r>
            <a:r>
              <a:rPr lang="en-AU" sz="2000" b="1" i="1" dirty="0" smtClean="0"/>
              <a:t>Automation. YAWL and its support environment</a:t>
            </a:r>
            <a:r>
              <a:rPr lang="en-AU" sz="2000" i="1" dirty="0" smtClean="0"/>
              <a:t>.</a:t>
            </a:r>
            <a:r>
              <a:rPr lang="nl-NL" sz="2000" i="1" dirty="0" smtClean="0"/>
              <a:t> </a:t>
            </a:r>
            <a:r>
              <a:rPr lang="nl-NL" sz="2000" dirty="0" smtClean="0"/>
              <a:t>Springer, 2010.</a:t>
            </a:r>
            <a:endParaRPr lang="en-AU" sz="2000" dirty="0"/>
          </a:p>
          <a:p>
            <a:pPr>
              <a:buFontTx/>
              <a:buNone/>
            </a:pPr>
            <a:endParaRPr lang="en-AU" sz="2000" dirty="0" smtClean="0"/>
          </a:p>
          <a:p>
            <a:pPr>
              <a:buFontTx/>
              <a:buNone/>
            </a:pPr>
            <a:r>
              <a:rPr lang="en-AU" sz="2000" dirty="0" smtClean="0"/>
              <a:t>These slides have been prepared by or inspired by slides of the following people:</a:t>
            </a:r>
          </a:p>
          <a:p>
            <a:pPr lvl="1"/>
            <a:r>
              <a:rPr lang="en-AU" sz="1600" dirty="0" err="1" smtClean="0">
                <a:solidFill>
                  <a:srgbClr val="666699"/>
                </a:solidFill>
              </a:rPr>
              <a:t>Wil</a:t>
            </a:r>
            <a:r>
              <a:rPr lang="en-AU" sz="1600" dirty="0" smtClean="0">
                <a:solidFill>
                  <a:srgbClr val="666699"/>
                </a:solidFill>
              </a:rPr>
              <a:t> van der Aalst, TUE &amp; QUT</a:t>
            </a:r>
          </a:p>
          <a:p>
            <a:pPr lvl="1"/>
            <a:r>
              <a:rPr lang="en-AU" sz="1600" dirty="0" smtClean="0">
                <a:solidFill>
                  <a:srgbClr val="666699"/>
                </a:solidFill>
              </a:rPr>
              <a:t>Michael Adams, QUT</a:t>
            </a:r>
          </a:p>
          <a:p>
            <a:pPr lvl="1"/>
            <a:r>
              <a:rPr lang="en-AU" sz="1600" dirty="0" smtClean="0">
                <a:solidFill>
                  <a:srgbClr val="666699"/>
                </a:solidFill>
              </a:rPr>
              <a:t>Lachlan </a:t>
            </a:r>
            <a:r>
              <a:rPr lang="en-AU" sz="1600" dirty="0" err="1" smtClean="0">
                <a:solidFill>
                  <a:srgbClr val="666699"/>
                </a:solidFill>
              </a:rPr>
              <a:t>Aldred</a:t>
            </a:r>
            <a:r>
              <a:rPr lang="en-AU" sz="1600" dirty="0" smtClean="0">
                <a:solidFill>
                  <a:srgbClr val="666699"/>
                </a:solidFill>
              </a:rPr>
              <a:t>, QUT</a:t>
            </a:r>
          </a:p>
          <a:p>
            <a:pPr lvl="1"/>
            <a:r>
              <a:rPr lang="en-AU" sz="1600" dirty="0" err="1" smtClean="0">
                <a:solidFill>
                  <a:srgbClr val="666699"/>
                </a:solidFill>
              </a:rPr>
              <a:t>Bartek</a:t>
            </a:r>
            <a:r>
              <a:rPr lang="en-AU" sz="1600" dirty="0" smtClean="0">
                <a:solidFill>
                  <a:srgbClr val="666699"/>
                </a:solidFill>
              </a:rPr>
              <a:t> </a:t>
            </a:r>
            <a:r>
              <a:rPr lang="en-AU" sz="1600" dirty="0" err="1" smtClean="0">
                <a:solidFill>
                  <a:srgbClr val="666699"/>
                </a:solidFill>
              </a:rPr>
              <a:t>Kiepuszewski</a:t>
            </a:r>
            <a:r>
              <a:rPr lang="en-AU" sz="1600" dirty="0" smtClean="0">
                <a:solidFill>
                  <a:srgbClr val="666699"/>
                </a:solidFill>
              </a:rPr>
              <a:t>, Moreton, BMS, Cutter Consortium</a:t>
            </a:r>
          </a:p>
          <a:p>
            <a:pPr lvl="1"/>
            <a:r>
              <a:rPr lang="en-AU" sz="1600" dirty="0" smtClean="0">
                <a:solidFill>
                  <a:srgbClr val="666699"/>
                </a:solidFill>
              </a:rPr>
              <a:t>Marcello La Rosa, QUT</a:t>
            </a:r>
          </a:p>
          <a:p>
            <a:pPr lvl="1"/>
            <a:r>
              <a:rPr lang="en-AU" sz="1600" dirty="0" err="1" smtClean="0">
                <a:solidFill>
                  <a:srgbClr val="666699"/>
                </a:solidFill>
              </a:rPr>
              <a:t>Petia</a:t>
            </a:r>
            <a:r>
              <a:rPr lang="en-AU" sz="1600" dirty="0" smtClean="0">
                <a:solidFill>
                  <a:srgbClr val="666699"/>
                </a:solidFill>
              </a:rPr>
              <a:t> </a:t>
            </a:r>
            <a:r>
              <a:rPr lang="en-AU" sz="1600" dirty="0" err="1" smtClean="0">
                <a:solidFill>
                  <a:srgbClr val="666699"/>
                </a:solidFill>
              </a:rPr>
              <a:t>Wohed</a:t>
            </a:r>
            <a:r>
              <a:rPr lang="en-AU" sz="1600" dirty="0" smtClean="0">
                <a:solidFill>
                  <a:srgbClr val="666699"/>
                </a:solidFill>
              </a:rPr>
              <a:t>, SU/KTH</a:t>
            </a:r>
          </a:p>
          <a:p>
            <a:pPr lvl="1"/>
            <a:r>
              <a:rPr lang="en-AU" sz="1600" dirty="0" smtClean="0">
                <a:solidFill>
                  <a:srgbClr val="666699"/>
                </a:solidFill>
              </a:rPr>
              <a:t>Moe Wynn, QUT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Oval 3"/>
          <p:cNvSpPr>
            <a:spLocks noChangeArrowheads="1"/>
          </p:cNvSpPr>
          <p:nvPr/>
        </p:nvSpPr>
        <p:spPr bwMode="auto">
          <a:xfrm>
            <a:off x="1781175" y="17526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4400">
                <a:latin typeface="Times New Roman" panose="02020603050405020304" pitchFamily="18" charset="0"/>
              </a:rPr>
              <a:t> </a:t>
            </a:r>
          </a:p>
        </p:txBody>
      </p:sp>
      <p:sp>
        <p:nvSpPr>
          <p:cNvPr id="43012" name="Line 4"/>
          <p:cNvSpPr>
            <a:spLocks noChangeShapeType="1"/>
          </p:cNvSpPr>
          <p:nvPr/>
        </p:nvSpPr>
        <p:spPr bwMode="auto">
          <a:xfrm>
            <a:off x="3228975" y="3352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13" name="Oval 5"/>
          <p:cNvSpPr>
            <a:spLocks noChangeArrowheads="1"/>
          </p:cNvSpPr>
          <p:nvPr/>
        </p:nvSpPr>
        <p:spPr bwMode="auto">
          <a:xfrm>
            <a:off x="6962775" y="29718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4" name="Oval 6"/>
          <p:cNvSpPr>
            <a:spLocks noChangeArrowheads="1"/>
          </p:cNvSpPr>
          <p:nvPr/>
        </p:nvSpPr>
        <p:spPr bwMode="auto">
          <a:xfrm>
            <a:off x="4448175" y="48006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5" name="Oval 7"/>
          <p:cNvSpPr>
            <a:spLocks noChangeArrowheads="1"/>
          </p:cNvSpPr>
          <p:nvPr/>
        </p:nvSpPr>
        <p:spPr bwMode="auto">
          <a:xfrm>
            <a:off x="1857375" y="48006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6" name="Oval 8"/>
          <p:cNvSpPr>
            <a:spLocks noChangeArrowheads="1"/>
          </p:cNvSpPr>
          <p:nvPr/>
        </p:nvSpPr>
        <p:spPr bwMode="auto">
          <a:xfrm>
            <a:off x="4448175" y="1676400"/>
            <a:ext cx="6096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43017" name="Line 9"/>
          <p:cNvSpPr>
            <a:spLocks noChangeShapeType="1"/>
          </p:cNvSpPr>
          <p:nvPr/>
        </p:nvSpPr>
        <p:spPr bwMode="auto">
          <a:xfrm>
            <a:off x="866775" y="3352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18" name="Line 10"/>
          <p:cNvSpPr>
            <a:spLocks noChangeShapeType="1"/>
          </p:cNvSpPr>
          <p:nvPr/>
        </p:nvSpPr>
        <p:spPr bwMode="auto">
          <a:xfrm>
            <a:off x="5667375" y="29718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19" name="Line 11"/>
          <p:cNvSpPr>
            <a:spLocks noChangeShapeType="1"/>
          </p:cNvSpPr>
          <p:nvPr/>
        </p:nvSpPr>
        <p:spPr bwMode="auto">
          <a:xfrm>
            <a:off x="6200775" y="40386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0" name="Line 12"/>
          <p:cNvSpPr>
            <a:spLocks noChangeShapeType="1"/>
          </p:cNvSpPr>
          <p:nvPr/>
        </p:nvSpPr>
        <p:spPr bwMode="auto">
          <a:xfrm>
            <a:off x="6429375" y="1676400"/>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1" name="Line 13"/>
          <p:cNvSpPr>
            <a:spLocks noChangeShapeType="1"/>
          </p:cNvSpPr>
          <p:nvPr/>
        </p:nvSpPr>
        <p:spPr bwMode="auto">
          <a:xfrm flipV="1">
            <a:off x="942975" y="2286000"/>
            <a:ext cx="914400" cy="1295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2" name="Line 14"/>
          <p:cNvSpPr>
            <a:spLocks noChangeShapeType="1"/>
          </p:cNvSpPr>
          <p:nvPr/>
        </p:nvSpPr>
        <p:spPr bwMode="auto">
          <a:xfrm flipH="1" flipV="1">
            <a:off x="942975" y="3810000"/>
            <a:ext cx="914400" cy="137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3" name="Line 15"/>
          <p:cNvSpPr>
            <a:spLocks noChangeShapeType="1"/>
          </p:cNvSpPr>
          <p:nvPr/>
        </p:nvSpPr>
        <p:spPr bwMode="auto">
          <a:xfrm>
            <a:off x="2390775" y="2133600"/>
            <a:ext cx="762000" cy="1447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4" name="Line 16"/>
          <p:cNvSpPr>
            <a:spLocks noChangeShapeType="1"/>
          </p:cNvSpPr>
          <p:nvPr/>
        </p:nvSpPr>
        <p:spPr bwMode="auto">
          <a:xfrm flipH="1">
            <a:off x="2466975" y="3810000"/>
            <a:ext cx="685800" cy="1143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5" name="Line 17"/>
          <p:cNvSpPr>
            <a:spLocks noChangeShapeType="1"/>
          </p:cNvSpPr>
          <p:nvPr/>
        </p:nvSpPr>
        <p:spPr bwMode="auto">
          <a:xfrm flipV="1">
            <a:off x="3305175" y="2057400"/>
            <a:ext cx="1143000" cy="1524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6" name="Line 18"/>
          <p:cNvSpPr>
            <a:spLocks noChangeShapeType="1"/>
          </p:cNvSpPr>
          <p:nvPr/>
        </p:nvSpPr>
        <p:spPr bwMode="auto">
          <a:xfrm flipH="1" flipV="1">
            <a:off x="3305175" y="3810000"/>
            <a:ext cx="1143000" cy="1371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7" name="Line 19"/>
          <p:cNvSpPr>
            <a:spLocks noChangeShapeType="1"/>
          </p:cNvSpPr>
          <p:nvPr/>
        </p:nvSpPr>
        <p:spPr bwMode="auto">
          <a:xfrm flipH="1">
            <a:off x="5667375" y="3352800"/>
            <a:ext cx="1295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8" name="Line 20"/>
          <p:cNvSpPr>
            <a:spLocks noChangeShapeType="1"/>
          </p:cNvSpPr>
          <p:nvPr/>
        </p:nvSpPr>
        <p:spPr bwMode="auto">
          <a:xfrm flipH="1" flipV="1">
            <a:off x="4829175" y="2286000"/>
            <a:ext cx="838200" cy="1066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29" name="Line 21"/>
          <p:cNvSpPr>
            <a:spLocks noChangeShapeType="1"/>
          </p:cNvSpPr>
          <p:nvPr/>
        </p:nvSpPr>
        <p:spPr bwMode="auto">
          <a:xfrm>
            <a:off x="5057775" y="1981200"/>
            <a:ext cx="1295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0" name="Line 22"/>
          <p:cNvSpPr>
            <a:spLocks noChangeShapeType="1"/>
          </p:cNvSpPr>
          <p:nvPr/>
        </p:nvSpPr>
        <p:spPr bwMode="auto">
          <a:xfrm>
            <a:off x="6429375" y="1981200"/>
            <a:ext cx="685800" cy="990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1" name="Line 23"/>
          <p:cNvSpPr>
            <a:spLocks noChangeShapeType="1"/>
          </p:cNvSpPr>
          <p:nvPr/>
        </p:nvSpPr>
        <p:spPr bwMode="auto">
          <a:xfrm flipH="1">
            <a:off x="6200775" y="3581400"/>
            <a:ext cx="1066800" cy="762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2" name="Line 24"/>
          <p:cNvSpPr>
            <a:spLocks noChangeShapeType="1"/>
          </p:cNvSpPr>
          <p:nvPr/>
        </p:nvSpPr>
        <p:spPr bwMode="auto">
          <a:xfrm flipH="1">
            <a:off x="5057775" y="4419600"/>
            <a:ext cx="106680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43033" name="Text Box 25"/>
          <p:cNvSpPr txBox="1">
            <a:spLocks noChangeArrowheads="1"/>
          </p:cNvSpPr>
          <p:nvPr/>
        </p:nvSpPr>
        <p:spPr bwMode="auto">
          <a:xfrm>
            <a:off x="1019175" y="1295400"/>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candy storage</a:t>
            </a:r>
          </a:p>
        </p:txBody>
      </p:sp>
      <p:sp>
        <p:nvSpPr>
          <p:cNvPr id="43034" name="Text Box 26"/>
          <p:cNvSpPr txBox="1">
            <a:spLocks noChangeArrowheads="1"/>
          </p:cNvSpPr>
          <p:nvPr/>
        </p:nvSpPr>
        <p:spPr bwMode="auto">
          <a:xfrm>
            <a:off x="257175" y="2743200"/>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refill</a:t>
            </a:r>
          </a:p>
        </p:txBody>
      </p:sp>
      <p:sp>
        <p:nvSpPr>
          <p:cNvPr id="43035" name="Text Box 27"/>
          <p:cNvSpPr txBox="1">
            <a:spLocks noChangeArrowheads="1"/>
          </p:cNvSpPr>
          <p:nvPr/>
        </p:nvSpPr>
        <p:spPr bwMode="auto">
          <a:xfrm>
            <a:off x="1781175" y="3276600"/>
            <a:ext cx="1233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dispense</a:t>
            </a:r>
          </a:p>
          <a:p>
            <a:pPr algn="ctr"/>
            <a:r>
              <a:rPr lang="en-AU">
                <a:latin typeface="Times New Roman" panose="02020603050405020304" pitchFamily="18" charset="0"/>
              </a:rPr>
              <a:t>candy</a:t>
            </a:r>
          </a:p>
        </p:txBody>
      </p:sp>
      <p:sp>
        <p:nvSpPr>
          <p:cNvPr id="43036" name="Text Box 28"/>
          <p:cNvSpPr txBox="1">
            <a:spLocks noChangeArrowheads="1"/>
          </p:cNvSpPr>
          <p:nvPr/>
        </p:nvSpPr>
        <p:spPr bwMode="auto">
          <a:xfrm>
            <a:off x="3228975" y="1219200"/>
            <a:ext cx="243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ready for insertion</a:t>
            </a:r>
          </a:p>
        </p:txBody>
      </p:sp>
      <p:sp>
        <p:nvSpPr>
          <p:cNvPr id="43037" name="Text Box 29"/>
          <p:cNvSpPr txBox="1">
            <a:spLocks noChangeArrowheads="1"/>
          </p:cNvSpPr>
          <p:nvPr/>
        </p:nvSpPr>
        <p:spPr bwMode="auto">
          <a:xfrm>
            <a:off x="6581775" y="1600200"/>
            <a:ext cx="146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insert coin</a:t>
            </a:r>
          </a:p>
        </p:txBody>
      </p:sp>
      <p:sp>
        <p:nvSpPr>
          <p:cNvPr id="43038" name="Text Box 30"/>
          <p:cNvSpPr txBox="1">
            <a:spLocks noChangeArrowheads="1"/>
          </p:cNvSpPr>
          <p:nvPr/>
        </p:nvSpPr>
        <p:spPr bwMode="auto">
          <a:xfrm>
            <a:off x="7038975" y="3886200"/>
            <a:ext cx="1114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holding</a:t>
            </a:r>
          </a:p>
          <a:p>
            <a:pPr algn="ctr"/>
            <a:r>
              <a:rPr lang="en-AU">
                <a:latin typeface="Times New Roman" panose="02020603050405020304" pitchFamily="18" charset="0"/>
              </a:rPr>
              <a:t>coin</a:t>
            </a:r>
          </a:p>
        </p:txBody>
      </p:sp>
      <p:sp>
        <p:nvSpPr>
          <p:cNvPr id="43039" name="Text Box 31"/>
          <p:cNvSpPr txBox="1">
            <a:spLocks noChangeArrowheads="1"/>
          </p:cNvSpPr>
          <p:nvPr/>
        </p:nvSpPr>
        <p:spPr bwMode="auto">
          <a:xfrm>
            <a:off x="4676775" y="3581400"/>
            <a:ext cx="1458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reject coin</a:t>
            </a:r>
          </a:p>
        </p:txBody>
      </p:sp>
      <p:sp>
        <p:nvSpPr>
          <p:cNvPr id="43040" name="Text Box 32"/>
          <p:cNvSpPr txBox="1">
            <a:spLocks noChangeArrowheads="1"/>
          </p:cNvSpPr>
          <p:nvPr/>
        </p:nvSpPr>
        <p:spPr bwMode="auto">
          <a:xfrm>
            <a:off x="3686175" y="5486400"/>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ready to dispense</a:t>
            </a:r>
          </a:p>
        </p:txBody>
      </p:sp>
      <p:sp>
        <p:nvSpPr>
          <p:cNvPr id="43041" name="Text Box 33"/>
          <p:cNvSpPr txBox="1">
            <a:spLocks noChangeArrowheads="1"/>
          </p:cNvSpPr>
          <p:nvPr/>
        </p:nvSpPr>
        <p:spPr bwMode="auto">
          <a:xfrm>
            <a:off x="5591175" y="4724400"/>
            <a:ext cx="156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accept coin</a:t>
            </a:r>
          </a:p>
        </p:txBody>
      </p:sp>
      <p:sp>
        <p:nvSpPr>
          <p:cNvPr id="43042" name="Text Box 34"/>
          <p:cNvSpPr txBox="1">
            <a:spLocks noChangeArrowheads="1"/>
          </p:cNvSpPr>
          <p:nvPr/>
        </p:nvSpPr>
        <p:spPr bwMode="auto">
          <a:xfrm>
            <a:off x="1019175" y="5486400"/>
            <a:ext cx="216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request for refill</a:t>
            </a:r>
          </a:p>
        </p:txBody>
      </p:sp>
    </p:spTree>
    <p:extLst>
      <p:ext uri="{BB962C8B-B14F-4D97-AF65-F5344CB8AC3E}">
        <p14:creationId xmlns:p14="http://schemas.microsoft.com/office/powerpoint/2010/main" val="57374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00200" y="0"/>
            <a:ext cx="6400800" cy="715963"/>
          </a:xfrm>
        </p:spPr>
        <p:txBody>
          <a:bodyPr/>
          <a:lstStyle/>
          <a:p>
            <a:pPr indent="0" eaLnBrk="1" hangingPunct="1"/>
            <a:r>
              <a:rPr lang="en-AU" sz="2800" smtClean="0"/>
              <a:t>Petri net example: Elevator 1</a:t>
            </a:r>
          </a:p>
        </p:txBody>
      </p:sp>
      <p:sp>
        <p:nvSpPr>
          <p:cNvPr id="6148" name="Rectangle 5"/>
          <p:cNvSpPr>
            <a:spLocks noChangeArrowheads="1"/>
          </p:cNvSpPr>
          <p:nvPr/>
        </p:nvSpPr>
        <p:spPr bwMode="auto">
          <a:xfrm>
            <a:off x="831850" y="59436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Tree>
    <p:controls>
      <mc:AlternateContent xmlns:mc="http://schemas.openxmlformats.org/markup-compatibility/2006">
        <mc:Choice xmlns:v="urn:schemas-microsoft-com:vml" Requires="v">
          <p:control spid="6182" name="ShockwaveFlash2" r:id="rId2" imgW="8534520" imgH="4800600"/>
        </mc:Choice>
        <mc:Fallback>
          <p:control name="ShockwaveFlash2" r:id="rId2" imgW="8534520" imgH="4800600">
            <p:pic>
              <p:nvPicPr>
                <p:cNvPr id="6150" name="ShockwaveFlash2"/>
                <p:cNvPicPr preferRelativeResize="0">
                  <a:picLocks noChangeArrowheads="1" noChangeShapeType="1"/>
                </p:cNvPicPr>
                <p:nvPr/>
              </p:nvPicPr>
              <p:blipFill>
                <a:blip r:embed="rId5"/>
                <a:srcRect/>
                <a:stretch>
                  <a:fillRect/>
                </a:stretch>
              </p:blipFill>
              <p:spPr bwMode="auto">
                <a:xfrm>
                  <a:off x="0" y="914400"/>
                  <a:ext cx="8534400" cy="4800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755650" y="5957888"/>
            <a:ext cx="747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
        <p:nvSpPr>
          <p:cNvPr id="7172" name="Rectangle 7"/>
          <p:cNvSpPr>
            <a:spLocks noGrp="1" noChangeArrowheads="1"/>
          </p:cNvSpPr>
          <p:nvPr>
            <p:ph type="title"/>
          </p:nvPr>
        </p:nvSpPr>
        <p:spPr>
          <a:xfrm>
            <a:off x="1447800" y="-76200"/>
            <a:ext cx="6629400" cy="715963"/>
          </a:xfrm>
          <a:noFill/>
        </p:spPr>
        <p:txBody>
          <a:bodyPr anchor="b"/>
          <a:lstStyle/>
          <a:p>
            <a:pPr indent="0" eaLnBrk="1" hangingPunct="1"/>
            <a:r>
              <a:rPr lang="en-AU" sz="2800" smtClean="0"/>
              <a:t>Petri net example: Elevator 2</a:t>
            </a:r>
          </a:p>
        </p:txBody>
      </p:sp>
    </p:spTree>
    <p:controls>
      <mc:AlternateContent xmlns:mc="http://schemas.openxmlformats.org/markup-compatibility/2006">
        <mc:Choice xmlns:v="urn:schemas-microsoft-com:vml" Requires="v">
          <p:control spid="7206" name="ShockwaveFlash2" r:id="rId2" imgW="7696080" imgH="4724280"/>
        </mc:Choice>
        <mc:Fallback>
          <p:control name="ShockwaveFlash2" r:id="rId2" imgW="7696080" imgH="4724280">
            <p:pic>
              <p:nvPicPr>
                <p:cNvPr id="7174" name="ShockwaveFlash2"/>
                <p:cNvPicPr preferRelativeResize="0">
                  <a:picLocks noChangeArrowheads="1" noChangeShapeType="1"/>
                </p:cNvPicPr>
                <p:nvPr/>
              </p:nvPicPr>
              <p:blipFill>
                <a:blip r:embed="rId5"/>
                <a:srcRect/>
                <a:stretch>
                  <a:fillRect/>
                </a:stretch>
              </p:blipFill>
              <p:spPr bwMode="auto">
                <a:xfrm>
                  <a:off x="609600" y="1066800"/>
                  <a:ext cx="7696200" cy="472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755650" y="59436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
        <p:nvSpPr>
          <p:cNvPr id="8196" name="Rectangle 7"/>
          <p:cNvSpPr>
            <a:spLocks noGrp="1" noChangeArrowheads="1"/>
          </p:cNvSpPr>
          <p:nvPr>
            <p:ph type="title"/>
          </p:nvPr>
        </p:nvSpPr>
        <p:spPr>
          <a:xfrm>
            <a:off x="1447800" y="-30163"/>
            <a:ext cx="7162800" cy="715963"/>
          </a:xfrm>
          <a:noFill/>
        </p:spPr>
        <p:txBody>
          <a:bodyPr anchor="b"/>
          <a:lstStyle/>
          <a:p>
            <a:pPr indent="0" eaLnBrk="1" hangingPunct="1"/>
            <a:r>
              <a:rPr lang="en-AU" sz="2800" smtClean="0"/>
              <a:t>Petri net example: Elevator 3</a:t>
            </a:r>
          </a:p>
        </p:txBody>
      </p:sp>
    </p:spTree>
    <p:controls>
      <mc:AlternateContent xmlns:mc="http://schemas.openxmlformats.org/markup-compatibility/2006">
        <mc:Choice xmlns:v="urn:schemas-microsoft-com:vml" Requires="v">
          <p:control spid="8229" name="ShockwaveFlash2" r:id="rId2" imgW="8001000" imgH="4800600"/>
        </mc:Choice>
        <mc:Fallback>
          <p:control name="ShockwaveFlash2" r:id="rId2" imgW="8001000" imgH="4800600">
            <p:pic>
              <p:nvPicPr>
                <p:cNvPr id="8198" name="ShockwaveFlash2"/>
                <p:cNvPicPr preferRelativeResize="0">
                  <a:picLocks noChangeArrowheads="1" noChangeShapeType="1"/>
                </p:cNvPicPr>
                <p:nvPr/>
              </p:nvPicPr>
              <p:blipFill>
                <a:blip r:embed="rId5"/>
                <a:srcRect/>
                <a:stretch>
                  <a:fillRect/>
                </a:stretch>
              </p:blipFill>
              <p:spPr bwMode="auto">
                <a:xfrm>
                  <a:off x="457200" y="1066800"/>
                  <a:ext cx="8001000" cy="4800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25413"/>
            <a:ext cx="9144000" cy="560387"/>
          </a:xfrm>
        </p:spPr>
        <p:txBody>
          <a:bodyPr/>
          <a:lstStyle/>
          <a:p>
            <a:pPr indent="0" algn="ctr" eaLnBrk="1" hangingPunct="1"/>
            <a:r>
              <a:rPr lang="en-AU" dirty="0" smtClean="0"/>
              <a:t>Modelling Exercise</a:t>
            </a:r>
          </a:p>
        </p:txBody>
      </p:sp>
      <p:sp>
        <p:nvSpPr>
          <p:cNvPr id="45059" name="Rectangle 3"/>
          <p:cNvSpPr>
            <a:spLocks noGrp="1" noChangeArrowheads="1"/>
          </p:cNvSpPr>
          <p:nvPr>
            <p:ph type="body" idx="1"/>
          </p:nvPr>
        </p:nvSpPr>
        <p:spPr>
          <a:xfrm>
            <a:off x="228600" y="1143000"/>
            <a:ext cx="8458200" cy="4953000"/>
          </a:xfrm>
        </p:spPr>
        <p:txBody>
          <a:bodyPr/>
          <a:lstStyle/>
          <a:p>
            <a:pPr eaLnBrk="1" hangingPunct="1"/>
            <a:r>
              <a:rPr lang="en-AU" sz="2800" dirty="0" smtClean="0">
                <a:latin typeface="+mj-lt"/>
              </a:rPr>
              <a:t>We want to model </a:t>
            </a:r>
            <a:r>
              <a:rPr lang="en-AU" sz="2800" dirty="0"/>
              <a:t>with a Petri </a:t>
            </a:r>
            <a:r>
              <a:rPr lang="en-AU" sz="2800" dirty="0" smtClean="0"/>
              <a:t>Net the behaviour of</a:t>
            </a:r>
            <a:r>
              <a:rPr lang="en-AU" sz="2800" dirty="0" smtClean="0">
                <a:latin typeface="+mj-lt"/>
              </a:rPr>
              <a:t> two traffic </a:t>
            </a:r>
            <a:r>
              <a:rPr lang="en-AU" sz="2800" dirty="0">
                <a:latin typeface="+mj-lt"/>
              </a:rPr>
              <a:t>lights at an </a:t>
            </a:r>
            <a:r>
              <a:rPr lang="en-AU" sz="2800" dirty="0" smtClean="0">
                <a:latin typeface="+mj-lt"/>
              </a:rPr>
              <a:t>intersection, in a way that they cannot be green or yellow at the same time. </a:t>
            </a:r>
            <a:endParaRPr lang="en-AU" sz="2800" dirty="0">
              <a:latin typeface="+mj-lt"/>
            </a:endParaRPr>
          </a:p>
          <a:p>
            <a:pPr eaLnBrk="1" hangingPunct="1"/>
            <a:r>
              <a:rPr lang="en-AU" sz="2800" dirty="0" smtClean="0">
                <a:latin typeface="+mj-lt"/>
              </a:rPr>
              <a:t>Conversely, they are allowed to signal red at the same time.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755650" y="59436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
        <p:nvSpPr>
          <p:cNvPr id="10244" name="Rectangle 4"/>
          <p:cNvSpPr>
            <a:spLocks noGrp="1" noChangeArrowheads="1"/>
          </p:cNvSpPr>
          <p:nvPr>
            <p:ph type="title"/>
          </p:nvPr>
        </p:nvSpPr>
        <p:spPr>
          <a:xfrm>
            <a:off x="1600200" y="152400"/>
            <a:ext cx="5943600" cy="487363"/>
          </a:xfrm>
          <a:noFill/>
        </p:spPr>
        <p:txBody>
          <a:bodyPr anchor="b"/>
          <a:lstStyle/>
          <a:p>
            <a:pPr indent="0" eaLnBrk="1" hangingPunct="1"/>
            <a:r>
              <a:rPr lang="en-AU" smtClean="0"/>
              <a:t>Solution Traffic Lights</a:t>
            </a:r>
          </a:p>
        </p:txBody>
      </p:sp>
    </p:spTree>
    <p:controls>
      <mc:AlternateContent xmlns:mc="http://schemas.openxmlformats.org/markup-compatibility/2006">
        <mc:Choice xmlns:v="urn:schemas-microsoft-com:vml" Requires="v">
          <p:control spid="10278" name="ShockwaveFlash2" r:id="rId2" imgW="7924680" imgH="4800600"/>
        </mc:Choice>
        <mc:Fallback>
          <p:control name="ShockwaveFlash2" r:id="rId2" imgW="7924680" imgH="4800600">
            <p:pic>
              <p:nvPicPr>
                <p:cNvPr id="10246" name="ShockwaveFlash2"/>
                <p:cNvPicPr preferRelativeResize="0">
                  <a:picLocks noChangeArrowheads="1" noChangeShapeType="1"/>
                </p:cNvPicPr>
                <p:nvPr/>
              </p:nvPicPr>
              <p:blipFill>
                <a:blip r:embed="rId5"/>
                <a:srcRect/>
                <a:stretch>
                  <a:fillRect/>
                </a:stretch>
              </p:blipFill>
              <p:spPr bwMode="auto">
                <a:xfrm>
                  <a:off x="457200" y="990600"/>
                  <a:ext cx="7924800" cy="4800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25413"/>
            <a:ext cx="9144000" cy="560387"/>
          </a:xfrm>
        </p:spPr>
        <p:txBody>
          <a:bodyPr/>
          <a:lstStyle/>
          <a:p>
            <a:pPr indent="0" algn="ctr" eaLnBrk="1" hangingPunct="1"/>
            <a:r>
              <a:rPr lang="en-AU" dirty="0" err="1" smtClean="0"/>
              <a:t>Homeworks</a:t>
            </a:r>
            <a:endParaRPr lang="en-AU" dirty="0" smtClean="0"/>
          </a:p>
        </p:txBody>
      </p:sp>
      <p:sp>
        <p:nvSpPr>
          <p:cNvPr id="45059" name="Rectangle 3"/>
          <p:cNvSpPr>
            <a:spLocks noGrp="1" noChangeArrowheads="1"/>
          </p:cNvSpPr>
          <p:nvPr>
            <p:ph type="body" idx="1"/>
          </p:nvPr>
        </p:nvSpPr>
        <p:spPr>
          <a:xfrm>
            <a:off x="228600" y="1143000"/>
            <a:ext cx="8610600" cy="4953000"/>
          </a:xfrm>
        </p:spPr>
        <p:txBody>
          <a:bodyPr/>
          <a:lstStyle/>
          <a:p>
            <a:pPr eaLnBrk="1" hangingPunct="1"/>
            <a:r>
              <a:rPr lang="en-AU" dirty="0" smtClean="0">
                <a:latin typeface="+mj-lt"/>
              </a:rPr>
              <a:t>Two </a:t>
            </a:r>
            <a:r>
              <a:rPr lang="en-AU" dirty="0">
                <a:latin typeface="+mj-lt"/>
              </a:rPr>
              <a:t>traffic lights at an intersection. If one is red, the other should be green etc. </a:t>
            </a:r>
            <a:r>
              <a:rPr lang="en-AU" i="1" dirty="0">
                <a:latin typeface="+mj-lt"/>
              </a:rPr>
              <a:t>(many discussions on modelling traffic lights through Petri nets can be found on the internet).</a:t>
            </a:r>
          </a:p>
          <a:p>
            <a:pPr eaLnBrk="1" hangingPunct="1"/>
            <a:r>
              <a:rPr lang="en-AU" dirty="0" smtClean="0">
                <a:latin typeface="+mj-lt"/>
              </a:rPr>
              <a:t>A producer and a consumer producing and consuming (resp.) indefinitely. The consumer cannot consume more than the producer has produced thus far. How does your model change if the buffer between them is of limited size? </a:t>
            </a:r>
            <a:r>
              <a:rPr lang="en-AU" i="1" dirty="0" smtClean="0">
                <a:latin typeface="+mj-lt"/>
              </a:rPr>
              <a:t>(this is a well-known concurrency problem)</a:t>
            </a:r>
          </a:p>
          <a:p>
            <a:pPr eaLnBrk="1" hangingPunct="1"/>
            <a:r>
              <a:rPr lang="en-AU" dirty="0" smtClean="0">
                <a:latin typeface="+mj-lt"/>
              </a:rPr>
              <a:t>Two parallel processes with two critical sections. If one of the two processes is in its critical section, the other process should not be able to enter its critical section and vice versa. </a:t>
            </a:r>
            <a:r>
              <a:rPr lang="en-AU" i="1" dirty="0" smtClean="0">
                <a:latin typeface="+mj-lt"/>
              </a:rPr>
              <a:t>(this is also a well-known concurrency problem)</a:t>
            </a:r>
          </a:p>
        </p:txBody>
      </p:sp>
    </p:spTree>
    <p:extLst>
      <p:ext uri="{BB962C8B-B14F-4D97-AF65-F5344CB8AC3E}">
        <p14:creationId xmlns:p14="http://schemas.microsoft.com/office/powerpoint/2010/main" val="3930932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87338"/>
            <a:ext cx="9144000" cy="298450"/>
          </a:xfrm>
        </p:spPr>
        <p:txBody>
          <a:bodyPr/>
          <a:lstStyle/>
          <a:p>
            <a:pPr indent="0" algn="ctr" eaLnBrk="1" hangingPunct="1"/>
            <a:r>
              <a:rPr lang="en-AU" dirty="0" smtClean="0"/>
              <a:t>Coverable Markings</a:t>
            </a:r>
          </a:p>
        </p:txBody>
      </p:sp>
      <p:sp>
        <p:nvSpPr>
          <p:cNvPr id="46083" name="Rectangle 3"/>
          <p:cNvSpPr>
            <a:spLocks noGrp="1" noChangeArrowheads="1"/>
          </p:cNvSpPr>
          <p:nvPr>
            <p:ph type="body" idx="1"/>
          </p:nvPr>
        </p:nvSpPr>
        <p:spPr>
          <a:xfrm>
            <a:off x="304800" y="990600"/>
            <a:ext cx="8610600" cy="5257800"/>
          </a:xfrm>
        </p:spPr>
        <p:txBody>
          <a:bodyPr/>
          <a:lstStyle/>
          <a:p>
            <a:pPr eaLnBrk="1" hangingPunct="1">
              <a:lnSpc>
                <a:spcPct val="90000"/>
              </a:lnSpc>
            </a:pPr>
            <a:r>
              <a:rPr lang="en-US" dirty="0" err="1"/>
              <a:t>Coverability</a:t>
            </a:r>
            <a:r>
              <a:rPr lang="en-US" dirty="0"/>
              <a:t> is a weaker notion than </a:t>
            </a:r>
            <a:r>
              <a:rPr lang="en-US" dirty="0" smtClean="0"/>
              <a:t>reachability. </a:t>
            </a:r>
            <a:r>
              <a:rPr lang="en-AU" dirty="0" smtClean="0">
                <a:latin typeface="+mj-lt"/>
              </a:rPr>
              <a:t>A marking M is </a:t>
            </a:r>
            <a:r>
              <a:rPr lang="en-AU" b="1" i="1" dirty="0" smtClean="0">
                <a:latin typeface="+mj-lt"/>
              </a:rPr>
              <a:t>coverable</a:t>
            </a:r>
            <a:r>
              <a:rPr lang="en-AU" dirty="0" smtClean="0">
                <a:latin typeface="+mj-lt"/>
              </a:rPr>
              <a:t> </a:t>
            </a:r>
            <a:r>
              <a:rPr lang="en-AU" dirty="0" err="1" smtClean="0">
                <a:latin typeface="+mj-lt"/>
              </a:rPr>
              <a:t>iff</a:t>
            </a:r>
            <a:r>
              <a:rPr lang="en-AU" dirty="0" smtClean="0">
                <a:latin typeface="+mj-lt"/>
              </a:rPr>
              <a:t> a reachable marking M′ exists such that M′ </a:t>
            </a:r>
            <a:r>
              <a:rPr lang="en-AU" dirty="0" smtClean="0">
                <a:latin typeface="+mj-lt"/>
                <a:cs typeface="Times New Roman" panose="02020603050405020304" pitchFamily="18" charset="0"/>
              </a:rPr>
              <a:t>≥</a:t>
            </a:r>
            <a:r>
              <a:rPr lang="en-AU" dirty="0" smtClean="0">
                <a:latin typeface="+mj-lt"/>
              </a:rPr>
              <a:t> M (see e.g. Definition 5 in [HAAR09]).</a:t>
            </a:r>
          </a:p>
          <a:p>
            <a:pPr eaLnBrk="1" hangingPunct="1">
              <a:lnSpc>
                <a:spcPct val="90000"/>
              </a:lnSpc>
            </a:pPr>
            <a:r>
              <a:rPr lang="en-AU" i="1" dirty="0" smtClean="0">
                <a:latin typeface="+mj-lt"/>
              </a:rPr>
              <a:t>Example</a:t>
            </a:r>
            <a:r>
              <a:rPr lang="en-AU" dirty="0" smtClean="0">
                <a:latin typeface="+mj-lt"/>
              </a:rPr>
              <a:t>: Given the Petri net and marking in figure, p1+p2+p3 is a reachable marking, while p1+p3 is a coverable marking (but not reachable).</a:t>
            </a:r>
          </a:p>
          <a:p>
            <a:pPr eaLnBrk="1" hangingPunct="1">
              <a:lnSpc>
                <a:spcPct val="90000"/>
              </a:lnSpc>
            </a:pPr>
            <a:endParaRPr lang="en-AU" baseline="-25000" dirty="0">
              <a:latin typeface="+mj-lt"/>
            </a:endParaRPr>
          </a:p>
          <a:p>
            <a:pPr eaLnBrk="1" hangingPunct="1">
              <a:lnSpc>
                <a:spcPct val="90000"/>
              </a:lnSpc>
            </a:pPr>
            <a:endParaRPr lang="en-AU" baseline="-25000" dirty="0" smtClean="0">
              <a:latin typeface="+mj-lt"/>
            </a:endParaRPr>
          </a:p>
          <a:p>
            <a:pPr eaLnBrk="1" hangingPunct="1">
              <a:lnSpc>
                <a:spcPct val="90000"/>
              </a:lnSpc>
            </a:pPr>
            <a:endParaRPr lang="en-AU" baseline="-25000" dirty="0" smtClean="0">
              <a:latin typeface="+mj-lt"/>
            </a:endParaRPr>
          </a:p>
          <a:p>
            <a:pPr eaLnBrk="1" hangingPunct="1">
              <a:lnSpc>
                <a:spcPct val="90000"/>
              </a:lnSpc>
            </a:pPr>
            <a:endParaRPr lang="en-AU" dirty="0" smtClean="0">
              <a:latin typeface="+mj-lt"/>
            </a:endParaRPr>
          </a:p>
          <a:p>
            <a:pPr eaLnBrk="1" hangingPunct="1">
              <a:lnSpc>
                <a:spcPct val="90000"/>
              </a:lnSpc>
            </a:pPr>
            <a:endParaRPr lang="en-AU" dirty="0">
              <a:latin typeface="+mj-lt"/>
            </a:endParaRPr>
          </a:p>
          <a:p>
            <a:pPr eaLnBrk="1" hangingPunct="1">
              <a:lnSpc>
                <a:spcPct val="90000"/>
              </a:lnSpc>
            </a:pPr>
            <a:endParaRPr lang="en-AU" dirty="0" smtClean="0">
              <a:latin typeface="+mj-lt"/>
            </a:endParaRPr>
          </a:p>
          <a:p>
            <a:pPr eaLnBrk="1" hangingPunct="1">
              <a:lnSpc>
                <a:spcPct val="90000"/>
              </a:lnSpc>
            </a:pPr>
            <a:r>
              <a:rPr lang="en-AU" dirty="0" smtClean="0">
                <a:latin typeface="+mj-lt"/>
              </a:rPr>
              <a:t>To decide whether a given marking M is reachable is a DSPACE(</a:t>
            </a:r>
            <a:r>
              <a:rPr lang="en-AU" dirty="0" err="1" smtClean="0">
                <a:latin typeface="+mj-lt"/>
              </a:rPr>
              <a:t>exp</a:t>
            </a:r>
            <a:r>
              <a:rPr lang="en-AU" dirty="0" smtClean="0">
                <a:latin typeface="+mj-lt"/>
              </a:rPr>
              <a:t>)-hard problem. </a:t>
            </a:r>
          </a:p>
        </p:txBody>
      </p:sp>
      <p:sp>
        <p:nvSpPr>
          <p:cNvPr id="4" name="Oval 4"/>
          <p:cNvSpPr>
            <a:spLocks noChangeArrowheads="1"/>
          </p:cNvSpPr>
          <p:nvPr/>
        </p:nvSpPr>
        <p:spPr bwMode="auto">
          <a:xfrm>
            <a:off x="6324600" y="3655368"/>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 name="Line 5"/>
          <p:cNvSpPr>
            <a:spLocks noChangeShapeType="1"/>
          </p:cNvSpPr>
          <p:nvPr/>
        </p:nvSpPr>
        <p:spPr bwMode="auto">
          <a:xfrm>
            <a:off x="5562600" y="3731568"/>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6" name="Oval 6"/>
          <p:cNvSpPr>
            <a:spLocks noChangeArrowheads="1"/>
          </p:cNvSpPr>
          <p:nvPr/>
        </p:nvSpPr>
        <p:spPr bwMode="auto">
          <a:xfrm>
            <a:off x="4038600" y="3655368"/>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7" name="Oval 7"/>
          <p:cNvSpPr>
            <a:spLocks noChangeArrowheads="1"/>
          </p:cNvSpPr>
          <p:nvPr/>
        </p:nvSpPr>
        <p:spPr bwMode="auto">
          <a:xfrm>
            <a:off x="1676400" y="3655368"/>
            <a:ext cx="762000" cy="7620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8" name="Line 8"/>
          <p:cNvSpPr>
            <a:spLocks noChangeShapeType="1"/>
          </p:cNvSpPr>
          <p:nvPr/>
        </p:nvSpPr>
        <p:spPr bwMode="auto">
          <a:xfrm>
            <a:off x="3124200" y="3731568"/>
            <a:ext cx="0" cy="6096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9" name="Line 9"/>
          <p:cNvSpPr>
            <a:spLocks noChangeShapeType="1"/>
          </p:cNvSpPr>
          <p:nvPr/>
        </p:nvSpPr>
        <p:spPr bwMode="auto">
          <a:xfrm>
            <a:off x="2438400" y="4036368"/>
            <a:ext cx="685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10" name="Line 10"/>
          <p:cNvSpPr>
            <a:spLocks noChangeShapeType="1"/>
          </p:cNvSpPr>
          <p:nvPr/>
        </p:nvSpPr>
        <p:spPr bwMode="auto">
          <a:xfrm>
            <a:off x="3124200" y="4036368"/>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11" name="Line 11"/>
          <p:cNvSpPr>
            <a:spLocks noChangeShapeType="1"/>
          </p:cNvSpPr>
          <p:nvPr/>
        </p:nvSpPr>
        <p:spPr bwMode="auto">
          <a:xfrm>
            <a:off x="4800600" y="4036368"/>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12" name="Line 12"/>
          <p:cNvSpPr>
            <a:spLocks noChangeShapeType="1"/>
          </p:cNvSpPr>
          <p:nvPr/>
        </p:nvSpPr>
        <p:spPr bwMode="auto">
          <a:xfrm>
            <a:off x="5562600" y="4036368"/>
            <a:ext cx="762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13" name="Oval 13"/>
          <p:cNvSpPr>
            <a:spLocks noChangeArrowheads="1"/>
          </p:cNvSpPr>
          <p:nvPr/>
        </p:nvSpPr>
        <p:spPr bwMode="auto">
          <a:xfrm>
            <a:off x="1905000" y="3883968"/>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4" name="Oval 14"/>
          <p:cNvSpPr>
            <a:spLocks noChangeArrowheads="1"/>
          </p:cNvSpPr>
          <p:nvPr/>
        </p:nvSpPr>
        <p:spPr bwMode="auto">
          <a:xfrm>
            <a:off x="4343400" y="4112568"/>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5" name="Oval 15"/>
          <p:cNvSpPr>
            <a:spLocks noChangeArrowheads="1"/>
          </p:cNvSpPr>
          <p:nvPr/>
        </p:nvSpPr>
        <p:spPr bwMode="auto">
          <a:xfrm>
            <a:off x="4191000" y="3807768"/>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6" name="Text Box 16"/>
          <p:cNvSpPr txBox="1">
            <a:spLocks noChangeArrowheads="1"/>
          </p:cNvSpPr>
          <p:nvPr/>
        </p:nvSpPr>
        <p:spPr bwMode="auto">
          <a:xfrm>
            <a:off x="1828800" y="441736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p1</a:t>
            </a:r>
          </a:p>
        </p:txBody>
      </p:sp>
      <p:sp>
        <p:nvSpPr>
          <p:cNvPr id="17" name="Text Box 17"/>
          <p:cNvSpPr txBox="1">
            <a:spLocks noChangeArrowheads="1"/>
          </p:cNvSpPr>
          <p:nvPr/>
        </p:nvSpPr>
        <p:spPr bwMode="auto">
          <a:xfrm>
            <a:off x="4191000" y="441736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dirty="0">
                <a:latin typeface="Times New Roman" panose="02020603050405020304" pitchFamily="18" charset="0"/>
              </a:rPr>
              <a:t>p2</a:t>
            </a:r>
          </a:p>
        </p:txBody>
      </p:sp>
      <p:sp>
        <p:nvSpPr>
          <p:cNvPr id="18" name="Text Box 18"/>
          <p:cNvSpPr txBox="1">
            <a:spLocks noChangeArrowheads="1"/>
          </p:cNvSpPr>
          <p:nvPr/>
        </p:nvSpPr>
        <p:spPr bwMode="auto">
          <a:xfrm>
            <a:off x="6477000" y="441736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atin typeface="Times New Roman" panose="02020603050405020304" pitchFamily="18" charset="0"/>
              </a:rPr>
              <a:t>p3</a:t>
            </a:r>
          </a:p>
        </p:txBody>
      </p:sp>
      <p:sp>
        <p:nvSpPr>
          <p:cNvPr id="19" name="Text Box 17"/>
          <p:cNvSpPr txBox="1">
            <a:spLocks noChangeArrowheads="1"/>
          </p:cNvSpPr>
          <p:nvPr/>
        </p:nvSpPr>
        <p:spPr bwMode="auto">
          <a:xfrm>
            <a:off x="2912443" y="4415135"/>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dirty="0" smtClean="0">
                <a:latin typeface="Times New Roman" panose="02020603050405020304" pitchFamily="18" charset="0"/>
              </a:rPr>
              <a:t>t1</a:t>
            </a:r>
            <a:endParaRPr lang="en-AU" dirty="0">
              <a:latin typeface="Times New Roman" panose="02020603050405020304" pitchFamily="18" charset="0"/>
            </a:endParaRPr>
          </a:p>
        </p:txBody>
      </p:sp>
      <p:sp>
        <p:nvSpPr>
          <p:cNvPr id="20" name="Text Box 17"/>
          <p:cNvSpPr txBox="1">
            <a:spLocks noChangeArrowheads="1"/>
          </p:cNvSpPr>
          <p:nvPr/>
        </p:nvSpPr>
        <p:spPr bwMode="auto">
          <a:xfrm>
            <a:off x="5383135" y="4415135"/>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dirty="0" smtClean="0">
                <a:latin typeface="Times New Roman" panose="02020603050405020304" pitchFamily="18" charset="0"/>
              </a:rPr>
              <a:t>t2</a:t>
            </a:r>
            <a:endParaRPr lang="en-AU"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wipe(up)">
                                      <p:cBhvr>
                                        <p:cTn id="7" dur="500"/>
                                        <p:tgtEl>
                                          <p:spTgt spid="46083">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6083">
                                            <p:txEl>
                                              <p:pRg st="8" end="8"/>
                                            </p:txEl>
                                          </p:spTgt>
                                        </p:tgtEl>
                                        <p:attrNameLst>
                                          <p:attrName>style.visibility</p:attrName>
                                        </p:attrNameLst>
                                      </p:cBhvr>
                                      <p:to>
                                        <p:strVal val="visible"/>
                                      </p:to>
                                    </p:set>
                                    <p:animEffect transition="in" filter="wipe(up)">
                                      <p:cBhvr>
                                        <p:cTn id="64" dur="500"/>
                                        <p:tgtEl>
                                          <p:spTgt spid="4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7437438" cy="762000"/>
          </a:xfrm>
        </p:spPr>
        <p:txBody>
          <a:bodyPr/>
          <a:lstStyle/>
          <a:p>
            <a:pPr indent="0" algn="ctr" eaLnBrk="1" hangingPunct="1"/>
            <a:r>
              <a:rPr lang="en-AU" smtClean="0"/>
              <a:t>Properties</a:t>
            </a:r>
          </a:p>
        </p:txBody>
      </p:sp>
      <p:sp>
        <p:nvSpPr>
          <p:cNvPr id="47107" name="Rectangle 3"/>
          <p:cNvSpPr>
            <a:spLocks noGrp="1" noChangeArrowheads="1"/>
          </p:cNvSpPr>
          <p:nvPr>
            <p:ph type="body" idx="1"/>
          </p:nvPr>
        </p:nvSpPr>
        <p:spPr>
          <a:xfrm>
            <a:off x="228600" y="914400"/>
            <a:ext cx="8458200" cy="4800600"/>
          </a:xfrm>
        </p:spPr>
        <p:txBody>
          <a:bodyPr/>
          <a:lstStyle/>
          <a:p>
            <a:pPr eaLnBrk="1" hangingPunct="1">
              <a:lnSpc>
                <a:spcPct val="80000"/>
              </a:lnSpc>
              <a:spcAft>
                <a:spcPts val="600"/>
              </a:spcAft>
            </a:pPr>
            <a:r>
              <a:rPr lang="en-AU" sz="2200" dirty="0" smtClean="0">
                <a:latin typeface="+mj-lt"/>
              </a:rPr>
              <a:t>A Petri net N with initial marking M</a:t>
            </a:r>
            <a:r>
              <a:rPr lang="en-AU" sz="2200" baseline="-25000" dirty="0" smtClean="0">
                <a:latin typeface="+mj-lt"/>
              </a:rPr>
              <a:t>0</a:t>
            </a:r>
            <a:r>
              <a:rPr lang="en-AU" sz="2200" dirty="0" smtClean="0">
                <a:latin typeface="+mj-lt"/>
              </a:rPr>
              <a:t> is </a:t>
            </a:r>
            <a:r>
              <a:rPr lang="en-AU" sz="2200" b="1" i="1" dirty="0" smtClean="0">
                <a:latin typeface="+mj-lt"/>
              </a:rPr>
              <a:t>live</a:t>
            </a:r>
            <a:r>
              <a:rPr lang="en-AU" sz="2200" dirty="0" smtClean="0">
                <a:latin typeface="+mj-lt"/>
              </a:rPr>
              <a:t> </a:t>
            </a:r>
            <a:r>
              <a:rPr lang="en-AU" sz="2200" dirty="0" err="1" smtClean="0">
                <a:latin typeface="+mj-lt"/>
              </a:rPr>
              <a:t>iff</a:t>
            </a:r>
            <a:r>
              <a:rPr lang="en-AU" sz="2200" dirty="0" smtClean="0">
                <a:latin typeface="+mj-lt"/>
              </a:rPr>
              <a:t> for every reachable marking M and every transition t there exists a marking M’ reachable from M which enables t. </a:t>
            </a:r>
            <a:r>
              <a:rPr lang="en-AU" sz="2200" i="1" dirty="0" smtClean="0">
                <a:latin typeface="+mj-lt"/>
              </a:rPr>
              <a:t>(see definition 2.16 of [DE95]).</a:t>
            </a:r>
          </a:p>
          <a:p>
            <a:pPr eaLnBrk="1" hangingPunct="1">
              <a:lnSpc>
                <a:spcPct val="80000"/>
              </a:lnSpc>
              <a:spcAft>
                <a:spcPts val="600"/>
              </a:spcAft>
            </a:pPr>
            <a:r>
              <a:rPr lang="en-US" sz="2200" dirty="0" smtClean="0">
                <a:latin typeface="+mj-lt"/>
              </a:rPr>
              <a:t>More informally: </a:t>
            </a:r>
            <a:r>
              <a:rPr lang="en-US" sz="2200" i="1" dirty="0" smtClean="0">
                <a:latin typeface="+mj-lt"/>
              </a:rPr>
              <a:t>A </a:t>
            </a:r>
            <a:r>
              <a:rPr lang="en-US" sz="2200" i="1" dirty="0">
                <a:latin typeface="+mj-lt"/>
              </a:rPr>
              <a:t>Petri net with initial marking M0 is live if, no matter what marking has been reached from M0, it is possible to ultimately fire any transition by progressing through some further firing sequence</a:t>
            </a:r>
            <a:r>
              <a:rPr lang="en-US" sz="2200" i="1" dirty="0" smtClean="0">
                <a:latin typeface="+mj-lt"/>
              </a:rPr>
              <a:t>.</a:t>
            </a:r>
            <a:endParaRPr lang="en-AU" sz="2200" i="1" dirty="0" smtClean="0">
              <a:latin typeface="+mj-lt"/>
            </a:endParaRPr>
          </a:p>
          <a:p>
            <a:pPr eaLnBrk="1" hangingPunct="1">
              <a:lnSpc>
                <a:spcPct val="80000"/>
              </a:lnSpc>
              <a:spcAft>
                <a:spcPts val="600"/>
              </a:spcAft>
            </a:pPr>
            <a:r>
              <a:rPr lang="en-AU" sz="2200" dirty="0" smtClean="0">
                <a:latin typeface="+mj-lt"/>
              </a:rPr>
              <a:t>The notion of </a:t>
            </a:r>
            <a:r>
              <a:rPr lang="en-AU" sz="2200" i="1" dirty="0" err="1" smtClean="0">
                <a:latin typeface="+mj-lt"/>
              </a:rPr>
              <a:t>liveness</a:t>
            </a:r>
            <a:r>
              <a:rPr lang="en-AU" sz="2200" dirty="0" smtClean="0">
                <a:latin typeface="+mj-lt"/>
              </a:rPr>
              <a:t> is important since it demonstrates that at least one transition can fire in every reachable state. </a:t>
            </a:r>
            <a:r>
              <a:rPr lang="en-US" sz="2200" dirty="0">
                <a:latin typeface="+mj-lt"/>
              </a:rPr>
              <a:t>A live Petri net guarantees </a:t>
            </a:r>
            <a:r>
              <a:rPr lang="en-US" sz="2200" u="sng" dirty="0">
                <a:latin typeface="+mj-lt"/>
              </a:rPr>
              <a:t>deadlock-free </a:t>
            </a:r>
            <a:r>
              <a:rPr lang="en-US" sz="2200" u="sng" dirty="0" smtClean="0">
                <a:latin typeface="+mj-lt"/>
              </a:rPr>
              <a:t>operation</a:t>
            </a:r>
            <a:r>
              <a:rPr lang="en-US" sz="2200" dirty="0" smtClean="0">
                <a:latin typeface="+mj-lt"/>
              </a:rPr>
              <a:t>.</a:t>
            </a:r>
            <a:endParaRPr lang="en-AU" sz="2200" dirty="0" smtClean="0">
              <a:latin typeface="+mj-lt"/>
            </a:endParaRPr>
          </a:p>
          <a:p>
            <a:pPr eaLnBrk="1" hangingPunct="1">
              <a:lnSpc>
                <a:spcPct val="80000"/>
              </a:lnSpc>
            </a:pPr>
            <a:r>
              <a:rPr lang="en-AU" sz="2200" dirty="0" smtClean="0">
                <a:latin typeface="+mj-lt"/>
              </a:rPr>
              <a:t>A Petri net N with initial marking M</a:t>
            </a:r>
            <a:r>
              <a:rPr lang="en-AU" sz="2200" baseline="-25000" dirty="0" smtClean="0">
                <a:latin typeface="+mj-lt"/>
              </a:rPr>
              <a:t>0</a:t>
            </a:r>
            <a:r>
              <a:rPr lang="en-AU" sz="2200" dirty="0" smtClean="0">
                <a:latin typeface="+mj-lt"/>
              </a:rPr>
              <a:t> is </a:t>
            </a:r>
            <a:r>
              <a:rPr lang="en-AU" sz="2200" b="1" i="1" dirty="0" smtClean="0">
                <a:latin typeface="+mj-lt"/>
              </a:rPr>
              <a:t>deadlock free</a:t>
            </a:r>
            <a:r>
              <a:rPr lang="en-AU" sz="2200" dirty="0" smtClean="0">
                <a:latin typeface="+mj-lt"/>
              </a:rPr>
              <a:t> </a:t>
            </a:r>
            <a:r>
              <a:rPr lang="en-AU" sz="2200" dirty="0" err="1" smtClean="0">
                <a:latin typeface="+mj-lt"/>
              </a:rPr>
              <a:t>iff</a:t>
            </a:r>
            <a:r>
              <a:rPr lang="en-AU" sz="2200" dirty="0" smtClean="0">
                <a:latin typeface="+mj-lt"/>
              </a:rPr>
              <a:t> every reachable marking enables some transition </a:t>
            </a:r>
            <a:r>
              <a:rPr lang="en-AU" sz="2200" i="1" dirty="0" smtClean="0">
                <a:latin typeface="+mj-lt"/>
              </a:rPr>
              <a:t>(see definition 2.16 of [DE95]).</a:t>
            </a:r>
            <a:r>
              <a:rPr lang="en-AU" sz="2200" dirty="0" smtClean="0">
                <a:latin typeface="+mj-lt"/>
              </a:rPr>
              <a:t> </a:t>
            </a:r>
            <a:endParaRPr lang="en-AU"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wipe(up)">
                                      <p:cBhvr>
                                        <p:cTn id="7" dur="500"/>
                                        <p:tgtEl>
                                          <p:spTgt spid="47107">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animEffect transition="in" filter="wipe(up)">
                                      <p:cBhvr>
                                        <p:cTn id="11"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7437438" cy="762000"/>
          </a:xfrm>
        </p:spPr>
        <p:txBody>
          <a:bodyPr/>
          <a:lstStyle/>
          <a:p>
            <a:pPr indent="0" algn="ctr" eaLnBrk="1" hangingPunct="1"/>
            <a:r>
              <a:rPr lang="en-AU" dirty="0" smtClean="0"/>
              <a:t>Properties</a:t>
            </a:r>
          </a:p>
        </p:txBody>
      </p:sp>
      <p:sp>
        <p:nvSpPr>
          <p:cNvPr id="47107" name="Rectangle 3"/>
          <p:cNvSpPr>
            <a:spLocks noGrp="1" noChangeArrowheads="1"/>
          </p:cNvSpPr>
          <p:nvPr>
            <p:ph type="body" idx="1"/>
          </p:nvPr>
        </p:nvSpPr>
        <p:spPr>
          <a:xfrm>
            <a:off x="228600" y="1219200"/>
            <a:ext cx="8458200" cy="4495800"/>
          </a:xfrm>
        </p:spPr>
        <p:txBody>
          <a:bodyPr/>
          <a:lstStyle/>
          <a:p>
            <a:pPr eaLnBrk="1" hangingPunct="1">
              <a:lnSpc>
                <a:spcPct val="80000"/>
              </a:lnSpc>
              <a:spcAft>
                <a:spcPts val="600"/>
              </a:spcAft>
            </a:pPr>
            <a:r>
              <a:rPr lang="en-AU" dirty="0" smtClean="0">
                <a:latin typeface="+mj-lt"/>
              </a:rPr>
              <a:t>A Petri net N with initial marking M</a:t>
            </a:r>
            <a:r>
              <a:rPr lang="en-AU" baseline="-25000" dirty="0" smtClean="0">
                <a:latin typeface="+mj-lt"/>
              </a:rPr>
              <a:t>0</a:t>
            </a:r>
            <a:r>
              <a:rPr lang="en-AU" dirty="0" smtClean="0">
                <a:latin typeface="+mj-lt"/>
              </a:rPr>
              <a:t> is </a:t>
            </a:r>
            <a:r>
              <a:rPr lang="en-AU" b="1" i="1" dirty="0" smtClean="0">
                <a:latin typeface="+mj-lt"/>
              </a:rPr>
              <a:t>k-bounded</a:t>
            </a:r>
            <a:r>
              <a:rPr lang="en-AU" dirty="0" smtClean="0">
                <a:latin typeface="+mj-lt"/>
              </a:rPr>
              <a:t> </a:t>
            </a:r>
            <a:r>
              <a:rPr lang="en-AU" dirty="0" err="1" smtClean="0">
                <a:latin typeface="+mj-lt"/>
              </a:rPr>
              <a:t>iff</a:t>
            </a:r>
            <a:r>
              <a:rPr lang="en-AU" dirty="0" smtClean="0">
                <a:latin typeface="+mj-lt"/>
              </a:rPr>
              <a:t> for every reachable marking M, M(p) </a:t>
            </a:r>
            <a:r>
              <a:rPr lang="en-AU" dirty="0" smtClean="0">
                <a:latin typeface="+mj-lt"/>
                <a:sym typeface="Symbol" panose="05050102010706020507" pitchFamily="18" charset="2"/>
              </a:rPr>
              <a:t> k (k is the minimal number for which this holds). </a:t>
            </a:r>
            <a:r>
              <a:rPr lang="en-AU" i="1" dirty="0" smtClean="0">
                <a:latin typeface="+mj-lt"/>
                <a:sym typeface="Symbol" panose="05050102010706020507" pitchFamily="18" charset="2"/>
              </a:rPr>
              <a:t>(see definition 2.20 of [DE95]).</a:t>
            </a:r>
            <a:r>
              <a:rPr lang="en-AU" dirty="0" smtClean="0">
                <a:latin typeface="+mj-lt"/>
                <a:sym typeface="Symbol" panose="05050102010706020507" pitchFamily="18" charset="2"/>
              </a:rPr>
              <a:t> </a:t>
            </a:r>
          </a:p>
          <a:p>
            <a:pPr lvl="1" eaLnBrk="1" hangingPunct="1">
              <a:lnSpc>
                <a:spcPct val="80000"/>
              </a:lnSpc>
            </a:pPr>
            <a:r>
              <a:rPr lang="en-AU" dirty="0" smtClean="0">
                <a:latin typeface="+mj-lt"/>
                <a:sym typeface="Symbol" panose="05050102010706020507" pitchFamily="18" charset="2"/>
              </a:rPr>
              <a:t>A 1-bounded net is called </a:t>
            </a:r>
            <a:r>
              <a:rPr lang="en-AU" b="1" i="1" dirty="0" smtClean="0">
                <a:latin typeface="+mj-lt"/>
                <a:sym typeface="Symbol" panose="05050102010706020507" pitchFamily="18" charset="2"/>
              </a:rPr>
              <a:t>safe</a:t>
            </a:r>
            <a:r>
              <a:rPr lang="en-AU" dirty="0" smtClean="0">
                <a:latin typeface="+mj-lt"/>
                <a:sym typeface="Symbol" panose="05050102010706020507" pitchFamily="18" charset="2"/>
              </a:rPr>
              <a:t>.</a:t>
            </a:r>
            <a:r>
              <a:rPr lang="en-AU" dirty="0" smtClean="0">
                <a:latin typeface="+mj-lt"/>
              </a:rPr>
              <a:t> </a:t>
            </a:r>
          </a:p>
          <a:p>
            <a:pPr lvl="1" eaLnBrk="1" hangingPunct="1">
              <a:lnSpc>
                <a:spcPct val="80000"/>
              </a:lnSpc>
              <a:spcAft>
                <a:spcPts val="600"/>
              </a:spcAft>
            </a:pPr>
            <a:r>
              <a:rPr lang="en-AU" dirty="0" smtClean="0">
                <a:latin typeface="+mj-lt"/>
              </a:rPr>
              <a:t>The property of </a:t>
            </a:r>
            <a:r>
              <a:rPr lang="en-AU" i="1" dirty="0" err="1" smtClean="0">
                <a:latin typeface="+mj-lt"/>
              </a:rPr>
              <a:t>boundness</a:t>
            </a:r>
            <a:r>
              <a:rPr lang="en-AU" i="1" dirty="0" smtClean="0">
                <a:latin typeface="+mj-lt"/>
              </a:rPr>
              <a:t> </a:t>
            </a:r>
            <a:r>
              <a:rPr lang="en-AU" dirty="0" smtClean="0">
                <a:latin typeface="+mj-lt"/>
              </a:rPr>
              <a:t>ensures that the number of tokens cannot grow arbitrarily.</a:t>
            </a:r>
            <a:endParaRPr lang="en-AU" i="1" dirty="0" smtClean="0">
              <a:latin typeface="+mj-lt"/>
            </a:endParaRPr>
          </a:p>
          <a:p>
            <a:pPr eaLnBrk="1" hangingPunct="1">
              <a:lnSpc>
                <a:spcPct val="80000"/>
              </a:lnSpc>
            </a:pPr>
            <a:r>
              <a:rPr lang="en-AU" dirty="0" smtClean="0">
                <a:latin typeface="+mj-lt"/>
              </a:rPr>
              <a:t>A Petri net N is </a:t>
            </a:r>
            <a:r>
              <a:rPr lang="en-AU" b="1" i="1" dirty="0" smtClean="0">
                <a:latin typeface="+mj-lt"/>
              </a:rPr>
              <a:t>strongly connected</a:t>
            </a:r>
            <a:r>
              <a:rPr lang="en-AU" b="1" dirty="0" smtClean="0">
                <a:latin typeface="+mj-lt"/>
              </a:rPr>
              <a:t> </a:t>
            </a:r>
            <a:r>
              <a:rPr lang="en-AU" dirty="0" err="1" smtClean="0">
                <a:latin typeface="+mj-lt"/>
              </a:rPr>
              <a:t>iff</a:t>
            </a:r>
            <a:r>
              <a:rPr lang="en-AU" dirty="0" smtClean="0">
                <a:latin typeface="+mj-lt"/>
              </a:rPr>
              <a:t> for every pair of nodes (places or transitions) x and y there is a path from x to y and vice-versa.</a:t>
            </a:r>
          </a:p>
        </p:txBody>
      </p:sp>
    </p:spTree>
    <p:extLst>
      <p:ext uri="{BB962C8B-B14F-4D97-AF65-F5344CB8AC3E}">
        <p14:creationId xmlns:p14="http://schemas.microsoft.com/office/powerpoint/2010/main" val="20029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animEffect transition="in" filter="wipe(up)">
                                      <p:cBhvr>
                                        <p:cTn id="7"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6088" y="990600"/>
            <a:ext cx="8086725" cy="5235575"/>
          </a:xfrm>
        </p:spPr>
        <p:txBody>
          <a:bodyPr/>
          <a:lstStyle/>
          <a:p>
            <a:r>
              <a:rPr lang="en-US" dirty="0"/>
              <a:t>One of the frequent criticisms of modeling notations is that they are </a:t>
            </a:r>
            <a:r>
              <a:rPr lang="en-US" i="1" dirty="0"/>
              <a:t>imprecise</a:t>
            </a:r>
            <a:r>
              <a:rPr lang="en-US" dirty="0"/>
              <a:t> </a:t>
            </a:r>
            <a:r>
              <a:rPr lang="en-US" dirty="0" smtClean="0"/>
              <a:t>and, as </a:t>
            </a:r>
            <a:r>
              <a:rPr lang="en-US" dirty="0"/>
              <a:t>a consequence, </a:t>
            </a:r>
            <a:r>
              <a:rPr lang="en-US" i="1" dirty="0"/>
              <a:t>subject to varying interpretations </a:t>
            </a:r>
            <a:r>
              <a:rPr lang="en-US" dirty="0"/>
              <a:t>by</a:t>
            </a:r>
            <a:r>
              <a:rPr lang="en-US" i="1" dirty="0"/>
              <a:t> different parties</a:t>
            </a:r>
            <a:r>
              <a:rPr lang="en-US" dirty="0"/>
              <a:t>. </a:t>
            </a:r>
            <a:endParaRPr lang="en-US" dirty="0" smtClean="0"/>
          </a:p>
          <a:p>
            <a:r>
              <a:rPr lang="en-US" dirty="0" smtClean="0"/>
              <a:t>Describing a </a:t>
            </a:r>
            <a:r>
              <a:rPr lang="en-US" dirty="0"/>
              <a:t>candidate modeling notation in terms of a </a:t>
            </a:r>
            <a:r>
              <a:rPr lang="en-US" b="1" dirty="0"/>
              <a:t>formal technique</a:t>
            </a:r>
            <a:r>
              <a:rPr lang="en-US" dirty="0"/>
              <a:t> provides an </a:t>
            </a:r>
            <a:r>
              <a:rPr lang="en-US" dirty="0" smtClean="0"/>
              <a:t>effective means of minimizing </a:t>
            </a:r>
            <a:r>
              <a:rPr lang="en-US" dirty="0"/>
              <a:t>the potential for ambiguity. </a:t>
            </a:r>
            <a:endParaRPr lang="en-US" dirty="0" smtClean="0"/>
          </a:p>
          <a:p>
            <a:r>
              <a:rPr lang="en-US" dirty="0" smtClean="0"/>
              <a:t>To </a:t>
            </a:r>
            <a:r>
              <a:rPr lang="en-US" dirty="0"/>
              <a:t>do so, it is necessary to </a:t>
            </a:r>
            <a:r>
              <a:rPr lang="en-US" dirty="0" smtClean="0"/>
              <a:t>describe both </a:t>
            </a:r>
            <a:r>
              <a:rPr lang="en-US" dirty="0"/>
              <a:t>the </a:t>
            </a:r>
            <a:r>
              <a:rPr lang="en-US" i="1" dirty="0"/>
              <a:t>syntax</a:t>
            </a:r>
            <a:r>
              <a:rPr lang="en-US" dirty="0"/>
              <a:t> and </a:t>
            </a:r>
            <a:r>
              <a:rPr lang="en-US" i="1" dirty="0"/>
              <a:t>semantics</a:t>
            </a:r>
            <a:r>
              <a:rPr lang="en-US" dirty="0"/>
              <a:t> of the modeling formalism using a </a:t>
            </a:r>
            <a:r>
              <a:rPr lang="en-US" dirty="0" smtClean="0"/>
              <a:t>well-founded technique</a:t>
            </a:r>
            <a:r>
              <a:rPr lang="en-US" dirty="0"/>
              <a:t>. </a:t>
            </a:r>
            <a:endParaRPr lang="en-US" dirty="0" smtClean="0"/>
          </a:p>
          <a:p>
            <a:r>
              <a:rPr lang="en-US" dirty="0" smtClean="0"/>
              <a:t>Suitable </a:t>
            </a:r>
            <a:r>
              <a:rPr lang="en-US" dirty="0"/>
              <a:t>techniques for doing so generally stem from mathematical </a:t>
            </a:r>
            <a:r>
              <a:rPr lang="en-US" dirty="0" smtClean="0"/>
              <a:t>foundations and </a:t>
            </a:r>
            <a:r>
              <a:rPr lang="en-US" dirty="0"/>
              <a:t>include general-purpose modeling approaches such as </a:t>
            </a:r>
            <a:r>
              <a:rPr lang="en-US" b="1" dirty="0"/>
              <a:t>Petri </a:t>
            </a:r>
            <a:r>
              <a:rPr lang="en-US" b="1" dirty="0" smtClean="0"/>
              <a:t>nets</a:t>
            </a:r>
            <a:r>
              <a:rPr lang="en-US" dirty="0" smtClean="0"/>
              <a:t>.</a:t>
            </a:r>
            <a:endParaRPr lang="it-IT" dirty="0"/>
          </a:p>
        </p:txBody>
      </p:sp>
      <p:sp>
        <p:nvSpPr>
          <p:cNvPr id="5" name="Rectangle 2"/>
          <p:cNvSpPr>
            <a:spLocks noGrp="1" noChangeArrowheads="1"/>
          </p:cNvSpPr>
          <p:nvPr>
            <p:ph type="title" idx="4294967295"/>
          </p:nvPr>
        </p:nvSpPr>
        <p:spPr>
          <a:xfrm>
            <a:off x="0" y="0"/>
            <a:ext cx="9144000" cy="765175"/>
          </a:xfrm>
        </p:spPr>
        <p:txBody>
          <a:bodyPr/>
          <a:lstStyle/>
          <a:p>
            <a:pPr indent="0" eaLnBrk="1" hangingPunct="1"/>
            <a:r>
              <a:rPr lang="en-US" dirty="0" smtClean="0"/>
              <a:t>Introduction</a:t>
            </a:r>
          </a:p>
        </p:txBody>
      </p:sp>
    </p:spTree>
    <p:extLst>
      <p:ext uri="{BB962C8B-B14F-4D97-AF65-F5344CB8AC3E}">
        <p14:creationId xmlns:p14="http://schemas.microsoft.com/office/powerpoint/2010/main" val="3993657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t>Is</a:t>
            </a:r>
            <a:r>
              <a:rPr lang="it-IT" dirty="0"/>
              <a:t> </a:t>
            </a:r>
            <a:r>
              <a:rPr lang="it-IT" dirty="0" err="1"/>
              <a:t>this</a:t>
            </a:r>
            <a:r>
              <a:rPr lang="it-IT" dirty="0"/>
              <a:t> Petri Net live and </a:t>
            </a:r>
            <a:r>
              <a:rPr lang="it-IT" dirty="0" err="1"/>
              <a:t>bounded</a:t>
            </a:r>
            <a:r>
              <a:rPr lang="it-IT" dirty="0"/>
              <a:t>?</a:t>
            </a:r>
          </a:p>
        </p:txBody>
      </p:sp>
      <p:sp>
        <p:nvSpPr>
          <p:cNvPr id="4" name="Oval 3"/>
          <p:cNvSpPr>
            <a:spLocks noChangeArrowheads="1"/>
          </p:cNvSpPr>
          <p:nvPr/>
        </p:nvSpPr>
        <p:spPr bwMode="auto">
          <a:xfrm>
            <a:off x="2286000" y="26670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Rectangle 4"/>
          <p:cNvSpPr>
            <a:spLocks noChangeArrowheads="1"/>
          </p:cNvSpPr>
          <p:nvPr/>
        </p:nvSpPr>
        <p:spPr bwMode="auto">
          <a:xfrm>
            <a:off x="3124200" y="1981200"/>
            <a:ext cx="228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Line 5"/>
          <p:cNvSpPr>
            <a:spLocks noChangeShapeType="1"/>
          </p:cNvSpPr>
          <p:nvPr/>
        </p:nvSpPr>
        <p:spPr bwMode="auto">
          <a:xfrm flipV="1">
            <a:off x="2590800" y="22098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Oval 6"/>
          <p:cNvSpPr>
            <a:spLocks noChangeArrowheads="1"/>
          </p:cNvSpPr>
          <p:nvPr/>
        </p:nvSpPr>
        <p:spPr bwMode="auto">
          <a:xfrm>
            <a:off x="3810000" y="26670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Line 7"/>
          <p:cNvSpPr>
            <a:spLocks noChangeShapeType="1"/>
          </p:cNvSpPr>
          <p:nvPr/>
        </p:nvSpPr>
        <p:spPr bwMode="auto">
          <a:xfrm>
            <a:off x="3352800" y="22098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 name="Rectangle 8"/>
          <p:cNvSpPr>
            <a:spLocks noChangeArrowheads="1"/>
          </p:cNvSpPr>
          <p:nvPr/>
        </p:nvSpPr>
        <p:spPr bwMode="auto">
          <a:xfrm>
            <a:off x="3124200" y="3352800"/>
            <a:ext cx="228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Line 9"/>
          <p:cNvSpPr>
            <a:spLocks noChangeShapeType="1"/>
          </p:cNvSpPr>
          <p:nvPr/>
        </p:nvSpPr>
        <p:spPr bwMode="auto">
          <a:xfrm flipH="1">
            <a:off x="3352800" y="30480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Line 10"/>
          <p:cNvSpPr>
            <a:spLocks noChangeShapeType="1"/>
          </p:cNvSpPr>
          <p:nvPr/>
        </p:nvSpPr>
        <p:spPr bwMode="auto">
          <a:xfrm flipH="1" flipV="1">
            <a:off x="2590800" y="30480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11"/>
          <p:cNvSpPr>
            <a:spLocks noChangeArrowheads="1"/>
          </p:cNvSpPr>
          <p:nvPr/>
        </p:nvSpPr>
        <p:spPr bwMode="auto">
          <a:xfrm rot="16200000">
            <a:off x="5105400" y="2590800"/>
            <a:ext cx="228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cxnSp>
        <p:nvCxnSpPr>
          <p:cNvPr id="13" name="AutoShape 12"/>
          <p:cNvCxnSpPr>
            <a:cxnSpLocks noChangeShapeType="1"/>
            <a:stCxn id="7" idx="4"/>
            <a:endCxn id="12" idx="1"/>
          </p:cNvCxnSpPr>
          <p:nvPr/>
        </p:nvCxnSpPr>
        <p:spPr bwMode="auto">
          <a:xfrm rot="5400000" flipH="1" flipV="1">
            <a:off x="4532313" y="2362200"/>
            <a:ext cx="153987" cy="1217613"/>
          </a:xfrm>
          <a:prstGeom prst="curvedConnector3">
            <a:avLst>
              <a:gd name="adj1" fmla="val -44433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p:cNvSpPr>
            <a:spLocks noChangeArrowheads="1"/>
          </p:cNvSpPr>
          <p:nvPr/>
        </p:nvSpPr>
        <p:spPr bwMode="auto">
          <a:xfrm>
            <a:off x="5791200" y="1828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Oval 14"/>
          <p:cNvSpPr>
            <a:spLocks noChangeArrowheads="1"/>
          </p:cNvSpPr>
          <p:nvPr/>
        </p:nvSpPr>
        <p:spPr bwMode="auto">
          <a:xfrm>
            <a:off x="5867400" y="34290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15"/>
          <p:cNvSpPr>
            <a:spLocks noChangeArrowheads="1"/>
          </p:cNvSpPr>
          <p:nvPr/>
        </p:nvSpPr>
        <p:spPr bwMode="auto">
          <a:xfrm rot="16200000">
            <a:off x="6705600" y="2590800"/>
            <a:ext cx="228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Line 16"/>
          <p:cNvSpPr>
            <a:spLocks noChangeShapeType="1"/>
          </p:cNvSpPr>
          <p:nvPr/>
        </p:nvSpPr>
        <p:spPr bwMode="auto">
          <a:xfrm flipV="1">
            <a:off x="5334000" y="21336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Line 17"/>
          <p:cNvSpPr>
            <a:spLocks noChangeShapeType="1"/>
          </p:cNvSpPr>
          <p:nvPr/>
        </p:nvSpPr>
        <p:spPr bwMode="auto">
          <a:xfrm>
            <a:off x="6172200" y="21336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Line 18"/>
          <p:cNvSpPr>
            <a:spLocks noChangeShapeType="1"/>
          </p:cNvSpPr>
          <p:nvPr/>
        </p:nvSpPr>
        <p:spPr bwMode="auto">
          <a:xfrm flipH="1">
            <a:off x="6248400" y="28956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Line 19"/>
          <p:cNvSpPr>
            <a:spLocks noChangeShapeType="1"/>
          </p:cNvSpPr>
          <p:nvPr/>
        </p:nvSpPr>
        <p:spPr bwMode="auto">
          <a:xfrm flipH="1" flipV="1">
            <a:off x="5334000" y="28956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Oval 20"/>
          <p:cNvSpPr>
            <a:spLocks noChangeArrowheads="1"/>
          </p:cNvSpPr>
          <p:nvPr/>
        </p:nvSpPr>
        <p:spPr bwMode="auto">
          <a:xfrm>
            <a:off x="2438400" y="2819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 name="Oval 21"/>
          <p:cNvSpPr>
            <a:spLocks noChangeArrowheads="1"/>
          </p:cNvSpPr>
          <p:nvPr/>
        </p:nvSpPr>
        <p:spPr bwMode="auto">
          <a:xfrm>
            <a:off x="5943600" y="3581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Text Box 22"/>
          <p:cNvSpPr txBox="1">
            <a:spLocks noChangeArrowheads="1"/>
          </p:cNvSpPr>
          <p:nvPr/>
        </p:nvSpPr>
        <p:spPr bwMode="auto">
          <a:xfrm>
            <a:off x="4197350" y="5638800"/>
            <a:ext cx="418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t>A bounded but non-live Petri net</a:t>
            </a:r>
          </a:p>
        </p:txBody>
      </p:sp>
      <p:sp>
        <p:nvSpPr>
          <p:cNvPr id="24" name="Text Box 23"/>
          <p:cNvSpPr txBox="1">
            <a:spLocks noChangeArrowheads="1"/>
          </p:cNvSpPr>
          <p:nvPr/>
        </p:nvSpPr>
        <p:spPr bwMode="auto">
          <a:xfrm>
            <a:off x="1905000" y="26670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p1</a:t>
            </a:r>
            <a:endParaRPr lang="en-US" sz="2400" b="0"/>
          </a:p>
        </p:txBody>
      </p:sp>
      <p:sp>
        <p:nvSpPr>
          <p:cNvPr id="25" name="Text Box 24"/>
          <p:cNvSpPr txBox="1">
            <a:spLocks noChangeArrowheads="1"/>
          </p:cNvSpPr>
          <p:nvPr/>
        </p:nvSpPr>
        <p:spPr bwMode="auto">
          <a:xfrm>
            <a:off x="4175125" y="26289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p2</a:t>
            </a:r>
          </a:p>
        </p:txBody>
      </p:sp>
      <p:sp>
        <p:nvSpPr>
          <p:cNvPr id="26" name="Text Box 25"/>
          <p:cNvSpPr txBox="1">
            <a:spLocks noChangeArrowheads="1"/>
          </p:cNvSpPr>
          <p:nvPr/>
        </p:nvSpPr>
        <p:spPr bwMode="auto">
          <a:xfrm>
            <a:off x="6156325" y="17907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p3</a:t>
            </a:r>
          </a:p>
        </p:txBody>
      </p:sp>
      <p:sp>
        <p:nvSpPr>
          <p:cNvPr id="27" name="Text Box 26"/>
          <p:cNvSpPr txBox="1">
            <a:spLocks noChangeArrowheads="1"/>
          </p:cNvSpPr>
          <p:nvPr/>
        </p:nvSpPr>
        <p:spPr bwMode="auto">
          <a:xfrm>
            <a:off x="6232525" y="35433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p4</a:t>
            </a:r>
          </a:p>
        </p:txBody>
      </p:sp>
      <p:sp>
        <p:nvSpPr>
          <p:cNvPr id="28" name="Text Box 27"/>
          <p:cNvSpPr txBox="1">
            <a:spLocks noChangeArrowheads="1"/>
          </p:cNvSpPr>
          <p:nvPr/>
        </p:nvSpPr>
        <p:spPr bwMode="auto">
          <a:xfrm>
            <a:off x="3032125" y="16383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t1</a:t>
            </a:r>
            <a:endParaRPr lang="en-US" sz="2400" b="0"/>
          </a:p>
        </p:txBody>
      </p:sp>
      <p:sp>
        <p:nvSpPr>
          <p:cNvPr id="29" name="Text Box 28"/>
          <p:cNvSpPr txBox="1">
            <a:spLocks noChangeArrowheads="1"/>
          </p:cNvSpPr>
          <p:nvPr/>
        </p:nvSpPr>
        <p:spPr bwMode="auto">
          <a:xfrm>
            <a:off x="3032125" y="36957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t2</a:t>
            </a:r>
          </a:p>
        </p:txBody>
      </p:sp>
      <p:sp>
        <p:nvSpPr>
          <p:cNvPr id="30" name="Text Box 29"/>
          <p:cNvSpPr txBox="1">
            <a:spLocks noChangeArrowheads="1"/>
          </p:cNvSpPr>
          <p:nvPr/>
        </p:nvSpPr>
        <p:spPr bwMode="auto">
          <a:xfrm>
            <a:off x="5394325" y="25527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t3</a:t>
            </a:r>
          </a:p>
        </p:txBody>
      </p:sp>
      <p:sp>
        <p:nvSpPr>
          <p:cNvPr id="31" name="Text Box 30"/>
          <p:cNvSpPr txBox="1">
            <a:spLocks noChangeArrowheads="1"/>
          </p:cNvSpPr>
          <p:nvPr/>
        </p:nvSpPr>
        <p:spPr bwMode="auto">
          <a:xfrm>
            <a:off x="6994525" y="25527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t4</a:t>
            </a:r>
          </a:p>
        </p:txBody>
      </p:sp>
      <p:sp>
        <p:nvSpPr>
          <p:cNvPr id="32" name="Oval 31"/>
          <p:cNvSpPr>
            <a:spLocks noChangeArrowheads="1"/>
          </p:cNvSpPr>
          <p:nvPr/>
        </p:nvSpPr>
        <p:spPr bwMode="auto">
          <a:xfrm>
            <a:off x="3886200" y="2819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Oval 32"/>
          <p:cNvSpPr>
            <a:spLocks noChangeArrowheads="1"/>
          </p:cNvSpPr>
          <p:nvPr/>
        </p:nvSpPr>
        <p:spPr bwMode="auto">
          <a:xfrm>
            <a:off x="5943600" y="3505200"/>
            <a:ext cx="228600" cy="3048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4" name="Oval 33"/>
          <p:cNvSpPr>
            <a:spLocks noChangeArrowheads="1"/>
          </p:cNvSpPr>
          <p:nvPr/>
        </p:nvSpPr>
        <p:spPr bwMode="auto">
          <a:xfrm>
            <a:off x="59436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 name="Oval 34"/>
          <p:cNvSpPr>
            <a:spLocks noChangeArrowheads="1"/>
          </p:cNvSpPr>
          <p:nvPr/>
        </p:nvSpPr>
        <p:spPr bwMode="auto">
          <a:xfrm>
            <a:off x="6019800" y="3581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Text Box 35"/>
          <p:cNvSpPr txBox="1">
            <a:spLocks noChangeArrowheads="1"/>
          </p:cNvSpPr>
          <p:nvPr/>
        </p:nvSpPr>
        <p:spPr bwMode="auto">
          <a:xfrm>
            <a:off x="1447800" y="4191000"/>
            <a:ext cx="1525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t>M0 = (1,0,0,1)</a:t>
            </a:r>
          </a:p>
        </p:txBody>
      </p:sp>
      <p:sp>
        <p:nvSpPr>
          <p:cNvPr id="37" name="Text Box 36"/>
          <p:cNvSpPr txBox="1">
            <a:spLocks noChangeArrowheads="1"/>
          </p:cNvSpPr>
          <p:nvPr/>
        </p:nvSpPr>
        <p:spPr bwMode="auto">
          <a:xfrm>
            <a:off x="1447800" y="4572000"/>
            <a:ext cx="1525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M1 = (0,1,0,1)</a:t>
            </a:r>
          </a:p>
        </p:txBody>
      </p:sp>
      <p:sp>
        <p:nvSpPr>
          <p:cNvPr id="38" name="Oval 37"/>
          <p:cNvSpPr>
            <a:spLocks noChangeArrowheads="1"/>
          </p:cNvSpPr>
          <p:nvPr/>
        </p:nvSpPr>
        <p:spPr bwMode="auto">
          <a:xfrm>
            <a:off x="3886200" y="2743200"/>
            <a:ext cx="228600" cy="3048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Text Box 38"/>
          <p:cNvSpPr txBox="1">
            <a:spLocks noChangeArrowheads="1"/>
          </p:cNvSpPr>
          <p:nvPr/>
        </p:nvSpPr>
        <p:spPr bwMode="auto">
          <a:xfrm>
            <a:off x="1447800" y="4953000"/>
            <a:ext cx="1525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t>M2 = (0,0,1,0)</a:t>
            </a:r>
          </a:p>
        </p:txBody>
      </p:sp>
      <p:sp>
        <p:nvSpPr>
          <p:cNvPr id="40" name="Oval 39"/>
          <p:cNvSpPr>
            <a:spLocks noChangeArrowheads="1"/>
          </p:cNvSpPr>
          <p:nvPr/>
        </p:nvSpPr>
        <p:spPr bwMode="auto">
          <a:xfrm>
            <a:off x="5867400" y="1905000"/>
            <a:ext cx="228600" cy="3048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 name="Text Box 40"/>
          <p:cNvSpPr txBox="1">
            <a:spLocks noChangeArrowheads="1"/>
          </p:cNvSpPr>
          <p:nvPr/>
        </p:nvSpPr>
        <p:spPr bwMode="auto">
          <a:xfrm>
            <a:off x="1447800" y="5334000"/>
            <a:ext cx="1525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M3 = (0,0,0,1)</a:t>
            </a:r>
          </a:p>
        </p:txBody>
      </p:sp>
      <p:sp>
        <p:nvSpPr>
          <p:cNvPr id="42" name="Rectangle 41"/>
          <p:cNvSpPr>
            <a:spLocks noChangeArrowheads="1"/>
          </p:cNvSpPr>
          <p:nvPr/>
        </p:nvSpPr>
        <p:spPr bwMode="auto">
          <a:xfrm>
            <a:off x="3124200" y="1981200"/>
            <a:ext cx="228600"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 name="Rectangle 42"/>
          <p:cNvSpPr>
            <a:spLocks noChangeArrowheads="1"/>
          </p:cNvSpPr>
          <p:nvPr/>
        </p:nvSpPr>
        <p:spPr bwMode="auto">
          <a:xfrm>
            <a:off x="5029200" y="26670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 name="Rectangle 43"/>
          <p:cNvSpPr>
            <a:spLocks noChangeArrowheads="1"/>
          </p:cNvSpPr>
          <p:nvPr/>
        </p:nvSpPr>
        <p:spPr bwMode="auto">
          <a:xfrm>
            <a:off x="6629400" y="26670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31597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par>
                          <p:cTn id="7" fill="hold">
                            <p:stCondLst>
                              <p:cond delay="500"/>
                            </p:stCondLst>
                            <p:childTnLst>
                              <p:par>
                                <p:cTn id="8" presetID="10" presetClass="exit" presetSubtype="0" fill="hold" grpId="0" nodeType="after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subTnLst>
                                    <p:animClr clrSpc="rgb" dir="cw">
                                      <p:cBhvr override="childStyle">
                                        <p:cTn dur="1" fill="hold" display="0" masterRel="nextClick" afterEffect="1"/>
                                        <p:tgtEl>
                                          <p:spTgt spid="21"/>
                                        </p:tgtEl>
                                        <p:attrNameLst>
                                          <p:attrName>ppt_c</p:attrName>
                                        </p:attrNameLst>
                                      </p:cBhvr>
                                      <p:to>
                                        <a:schemeClr val="bg1"/>
                                      </p:to>
                                    </p:animClr>
                                  </p:sub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ox(in)">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500">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ox(in)">
                                      <p:cBhvr>
                                        <p:cTn id="28" dur="500"/>
                                        <p:tgtEl>
                                          <p:spTgt spid="3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ox(in)">
                                      <p:cBhvr>
                                        <p:cTn id="31" dur="500"/>
                                        <p:tgtEl>
                                          <p:spTgt spid="33"/>
                                        </p:tgtEl>
                                      </p:cBhvr>
                                    </p:animEffect>
                                  </p:childTnLst>
                                </p:cTn>
                              </p:par>
                            </p:childTnLst>
                          </p:cTn>
                        </p:par>
                        <p:par>
                          <p:cTn id="32" fill="hold">
                            <p:stCondLst>
                              <p:cond delay="1000"/>
                            </p:stCondLst>
                            <p:childTnLst>
                              <p:par>
                                <p:cTn id="33" presetID="4" presetClass="entr" presetSubtype="16"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ox(in)">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0-#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1" presetClass="entr" presetSubtype="0" fill="hold" grpId="0" nodeType="clickEffect">
                                  <p:stCondLst>
                                    <p:cond delay="0"/>
                                  </p:stCondLst>
                                  <p:childTnLst>
                                    <p:set>
                                      <p:cBhvr>
                                        <p:cTn id="45" dur="500">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par>
                          <p:cTn id="46" fill="hold">
                            <p:stCondLst>
                              <p:cond delay="500"/>
                            </p:stCondLst>
                            <p:childTnLst>
                              <p:par>
                                <p:cTn id="47" presetID="4" presetClass="entr" presetSubtype="16"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ox(in)">
                                      <p:cBhvr>
                                        <p:cTn id="49" dur="500"/>
                                        <p:tgtEl>
                                          <p:spTgt spid="40"/>
                                        </p:tgtEl>
                                      </p:cBhvr>
                                    </p:animEffect>
                                  </p:childTnLst>
                                </p:cTn>
                              </p:par>
                            </p:childTnLst>
                          </p:cTn>
                        </p:par>
                        <p:par>
                          <p:cTn id="50" fill="hold">
                            <p:stCondLst>
                              <p:cond delay="1000"/>
                            </p:stCondLst>
                            <p:childTnLst>
                              <p:par>
                                <p:cTn id="51" presetID="4"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ox(in)">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utoUpdateAnimBg="0"/>
      <p:bldP spid="32" grpId="0" animBg="1"/>
      <p:bldP spid="33" grpId="0" animBg="1"/>
      <p:bldP spid="34" grpId="0" animBg="1"/>
      <p:bldP spid="35" grpId="0" animBg="1"/>
      <p:bldP spid="37" grpId="0" autoUpdateAnimBg="0"/>
      <p:bldP spid="38" grpId="0" animBg="1"/>
      <p:bldP spid="39" grpId="0" autoUpdateAnimBg="0"/>
      <p:bldP spid="40" grpId="0" animBg="1"/>
      <p:bldP spid="41" grpId="0" autoUpdateAnimBg="0"/>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Is</a:t>
            </a:r>
            <a:r>
              <a:rPr lang="it-IT" dirty="0" smtClean="0"/>
              <a:t> </a:t>
            </a:r>
            <a:r>
              <a:rPr lang="it-IT" dirty="0" err="1" smtClean="0"/>
              <a:t>this</a:t>
            </a:r>
            <a:r>
              <a:rPr lang="it-IT" dirty="0" smtClean="0"/>
              <a:t> Petri Net live and </a:t>
            </a:r>
            <a:r>
              <a:rPr lang="it-IT" dirty="0" err="1" smtClean="0"/>
              <a:t>bounded</a:t>
            </a:r>
            <a:r>
              <a:rPr lang="it-IT" dirty="0" smtClean="0"/>
              <a:t>?</a:t>
            </a:r>
            <a:endParaRPr lang="it-IT" dirty="0"/>
          </a:p>
        </p:txBody>
      </p:sp>
      <p:sp>
        <p:nvSpPr>
          <p:cNvPr id="4" name="Oval 3"/>
          <p:cNvSpPr>
            <a:spLocks noChangeArrowheads="1"/>
          </p:cNvSpPr>
          <p:nvPr/>
        </p:nvSpPr>
        <p:spPr bwMode="auto">
          <a:xfrm>
            <a:off x="2606675" y="13335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Rectangle 4"/>
          <p:cNvSpPr>
            <a:spLocks noChangeArrowheads="1"/>
          </p:cNvSpPr>
          <p:nvPr/>
        </p:nvSpPr>
        <p:spPr bwMode="auto">
          <a:xfrm>
            <a:off x="2606675" y="2095500"/>
            <a:ext cx="381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Oval 5"/>
          <p:cNvSpPr>
            <a:spLocks noChangeArrowheads="1"/>
          </p:cNvSpPr>
          <p:nvPr/>
        </p:nvSpPr>
        <p:spPr bwMode="auto">
          <a:xfrm>
            <a:off x="2149475" y="27051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Oval 6"/>
          <p:cNvSpPr>
            <a:spLocks noChangeArrowheads="1"/>
          </p:cNvSpPr>
          <p:nvPr/>
        </p:nvSpPr>
        <p:spPr bwMode="auto">
          <a:xfrm>
            <a:off x="3140075" y="27051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Rectangle 7"/>
          <p:cNvSpPr>
            <a:spLocks noChangeArrowheads="1"/>
          </p:cNvSpPr>
          <p:nvPr/>
        </p:nvSpPr>
        <p:spPr bwMode="auto">
          <a:xfrm>
            <a:off x="2149475" y="3543300"/>
            <a:ext cx="381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 name="Rectangle 8"/>
          <p:cNvSpPr>
            <a:spLocks noChangeArrowheads="1"/>
          </p:cNvSpPr>
          <p:nvPr/>
        </p:nvSpPr>
        <p:spPr bwMode="auto">
          <a:xfrm>
            <a:off x="3140075" y="3543300"/>
            <a:ext cx="381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Oval 9"/>
          <p:cNvSpPr>
            <a:spLocks noChangeArrowheads="1"/>
          </p:cNvSpPr>
          <p:nvPr/>
        </p:nvSpPr>
        <p:spPr bwMode="auto">
          <a:xfrm>
            <a:off x="2149475" y="42291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Oval 10"/>
          <p:cNvSpPr>
            <a:spLocks noChangeArrowheads="1"/>
          </p:cNvSpPr>
          <p:nvPr/>
        </p:nvSpPr>
        <p:spPr bwMode="auto">
          <a:xfrm>
            <a:off x="3140075" y="42291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11"/>
          <p:cNvSpPr>
            <a:spLocks noChangeArrowheads="1"/>
          </p:cNvSpPr>
          <p:nvPr/>
        </p:nvSpPr>
        <p:spPr bwMode="auto">
          <a:xfrm>
            <a:off x="2606675" y="5067300"/>
            <a:ext cx="381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Line 12"/>
          <p:cNvSpPr>
            <a:spLocks noChangeShapeType="1"/>
          </p:cNvSpPr>
          <p:nvPr/>
        </p:nvSpPr>
        <p:spPr bwMode="auto">
          <a:xfrm>
            <a:off x="2835275" y="17145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 name="Line 13"/>
          <p:cNvSpPr>
            <a:spLocks noChangeShapeType="1"/>
          </p:cNvSpPr>
          <p:nvPr/>
        </p:nvSpPr>
        <p:spPr bwMode="auto">
          <a:xfrm flipH="1">
            <a:off x="2454275" y="23241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Line 14"/>
          <p:cNvSpPr>
            <a:spLocks noChangeShapeType="1"/>
          </p:cNvSpPr>
          <p:nvPr/>
        </p:nvSpPr>
        <p:spPr bwMode="auto">
          <a:xfrm>
            <a:off x="2911475" y="23241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Line 15"/>
          <p:cNvSpPr>
            <a:spLocks noChangeShapeType="1"/>
          </p:cNvSpPr>
          <p:nvPr/>
        </p:nvSpPr>
        <p:spPr bwMode="auto">
          <a:xfrm>
            <a:off x="3368675" y="30861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Line 16"/>
          <p:cNvSpPr>
            <a:spLocks noChangeShapeType="1"/>
          </p:cNvSpPr>
          <p:nvPr/>
        </p:nvSpPr>
        <p:spPr bwMode="auto">
          <a:xfrm>
            <a:off x="2301875" y="30861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Line 17"/>
          <p:cNvSpPr>
            <a:spLocks noChangeShapeType="1"/>
          </p:cNvSpPr>
          <p:nvPr/>
        </p:nvSpPr>
        <p:spPr bwMode="auto">
          <a:xfrm>
            <a:off x="3368675" y="37719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Line 18"/>
          <p:cNvSpPr>
            <a:spLocks noChangeShapeType="1"/>
          </p:cNvSpPr>
          <p:nvPr/>
        </p:nvSpPr>
        <p:spPr bwMode="auto">
          <a:xfrm>
            <a:off x="2301875" y="37719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Line 19"/>
          <p:cNvSpPr>
            <a:spLocks noChangeShapeType="1"/>
          </p:cNvSpPr>
          <p:nvPr/>
        </p:nvSpPr>
        <p:spPr bwMode="auto">
          <a:xfrm>
            <a:off x="2454275" y="46101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Line 20"/>
          <p:cNvSpPr>
            <a:spLocks noChangeShapeType="1"/>
          </p:cNvSpPr>
          <p:nvPr/>
        </p:nvSpPr>
        <p:spPr bwMode="auto">
          <a:xfrm flipH="1">
            <a:off x="2911475" y="46101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cxnSp>
        <p:nvCxnSpPr>
          <p:cNvPr id="22" name="AutoShape 21"/>
          <p:cNvCxnSpPr>
            <a:cxnSpLocks noChangeShapeType="1"/>
            <a:stCxn id="12" idx="1"/>
            <a:endCxn id="6" idx="2"/>
          </p:cNvCxnSpPr>
          <p:nvPr/>
        </p:nvCxnSpPr>
        <p:spPr bwMode="auto">
          <a:xfrm rot="10800000">
            <a:off x="2149475" y="2895600"/>
            <a:ext cx="457200" cy="2286000"/>
          </a:xfrm>
          <a:prstGeom prst="curvedConnector3">
            <a:avLst>
              <a:gd name="adj1" fmla="val 32117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2"/>
          <p:cNvCxnSpPr>
            <a:cxnSpLocks noChangeShapeType="1"/>
            <a:stCxn id="12" idx="3"/>
            <a:endCxn id="4" idx="6"/>
          </p:cNvCxnSpPr>
          <p:nvPr/>
        </p:nvCxnSpPr>
        <p:spPr bwMode="auto">
          <a:xfrm flipV="1">
            <a:off x="2987675" y="1524000"/>
            <a:ext cx="1588" cy="3657600"/>
          </a:xfrm>
          <a:prstGeom prst="curvedConnector3">
            <a:avLst>
              <a:gd name="adj1" fmla="val 1038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23"/>
          <p:cNvSpPr txBox="1">
            <a:spLocks noChangeArrowheads="1"/>
          </p:cNvSpPr>
          <p:nvPr/>
        </p:nvSpPr>
        <p:spPr bwMode="auto">
          <a:xfrm>
            <a:off x="2209800" y="12954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p1</a:t>
            </a:r>
            <a:endParaRPr lang="en-US" sz="1400" b="0"/>
          </a:p>
        </p:txBody>
      </p:sp>
      <p:sp>
        <p:nvSpPr>
          <p:cNvPr id="25" name="Text Box 24"/>
          <p:cNvSpPr txBox="1">
            <a:spLocks noChangeArrowheads="1"/>
          </p:cNvSpPr>
          <p:nvPr/>
        </p:nvSpPr>
        <p:spPr bwMode="auto">
          <a:xfrm>
            <a:off x="2971800" y="20574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t1</a:t>
            </a:r>
            <a:endParaRPr lang="en-US" sz="1400" b="0"/>
          </a:p>
        </p:txBody>
      </p:sp>
      <p:sp>
        <p:nvSpPr>
          <p:cNvPr id="26" name="Text Box 25"/>
          <p:cNvSpPr txBox="1">
            <a:spLocks noChangeArrowheads="1"/>
          </p:cNvSpPr>
          <p:nvPr/>
        </p:nvSpPr>
        <p:spPr bwMode="auto">
          <a:xfrm>
            <a:off x="2514600" y="27432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p2</a:t>
            </a:r>
          </a:p>
        </p:txBody>
      </p:sp>
      <p:sp>
        <p:nvSpPr>
          <p:cNvPr id="27" name="Text Box 26"/>
          <p:cNvSpPr txBox="1">
            <a:spLocks noChangeArrowheads="1"/>
          </p:cNvSpPr>
          <p:nvPr/>
        </p:nvSpPr>
        <p:spPr bwMode="auto">
          <a:xfrm>
            <a:off x="3505200" y="27432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p3</a:t>
            </a:r>
          </a:p>
        </p:txBody>
      </p:sp>
      <p:sp>
        <p:nvSpPr>
          <p:cNvPr id="28" name="Text Box 27"/>
          <p:cNvSpPr txBox="1">
            <a:spLocks noChangeArrowheads="1"/>
          </p:cNvSpPr>
          <p:nvPr/>
        </p:nvSpPr>
        <p:spPr bwMode="auto">
          <a:xfrm>
            <a:off x="1752600" y="35052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t2</a:t>
            </a:r>
          </a:p>
        </p:txBody>
      </p:sp>
      <p:sp>
        <p:nvSpPr>
          <p:cNvPr id="29" name="Text Box 28"/>
          <p:cNvSpPr txBox="1">
            <a:spLocks noChangeArrowheads="1"/>
          </p:cNvSpPr>
          <p:nvPr/>
        </p:nvSpPr>
        <p:spPr bwMode="auto">
          <a:xfrm>
            <a:off x="3505200" y="35052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t3</a:t>
            </a:r>
          </a:p>
        </p:txBody>
      </p:sp>
      <p:sp>
        <p:nvSpPr>
          <p:cNvPr id="30" name="Text Box 29"/>
          <p:cNvSpPr txBox="1">
            <a:spLocks noChangeArrowheads="1"/>
          </p:cNvSpPr>
          <p:nvPr/>
        </p:nvSpPr>
        <p:spPr bwMode="auto">
          <a:xfrm>
            <a:off x="1752600" y="41910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p4</a:t>
            </a:r>
          </a:p>
        </p:txBody>
      </p:sp>
      <p:sp>
        <p:nvSpPr>
          <p:cNvPr id="31" name="Text Box 30"/>
          <p:cNvSpPr txBox="1">
            <a:spLocks noChangeArrowheads="1"/>
          </p:cNvSpPr>
          <p:nvPr/>
        </p:nvSpPr>
        <p:spPr bwMode="auto">
          <a:xfrm>
            <a:off x="3505200" y="42672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p5</a:t>
            </a:r>
          </a:p>
        </p:txBody>
      </p:sp>
      <p:sp>
        <p:nvSpPr>
          <p:cNvPr id="32" name="Text Box 31"/>
          <p:cNvSpPr txBox="1">
            <a:spLocks noChangeArrowheads="1"/>
          </p:cNvSpPr>
          <p:nvPr/>
        </p:nvSpPr>
        <p:spPr bwMode="auto">
          <a:xfrm>
            <a:off x="2971800" y="51816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t4</a:t>
            </a:r>
          </a:p>
        </p:txBody>
      </p:sp>
      <p:sp>
        <p:nvSpPr>
          <p:cNvPr id="33" name="Oval 32"/>
          <p:cNvSpPr>
            <a:spLocks noChangeArrowheads="1"/>
          </p:cNvSpPr>
          <p:nvPr/>
        </p:nvSpPr>
        <p:spPr bwMode="auto">
          <a:xfrm>
            <a:off x="2759075" y="14097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34" name="Group 33"/>
          <p:cNvGrpSpPr>
            <a:grpSpLocks/>
          </p:cNvGrpSpPr>
          <p:nvPr/>
        </p:nvGrpSpPr>
        <p:grpSpPr bwMode="auto">
          <a:xfrm>
            <a:off x="2225675" y="2781300"/>
            <a:ext cx="1219200" cy="152400"/>
            <a:chOff x="2352" y="2064"/>
            <a:chExt cx="768" cy="96"/>
          </a:xfrm>
        </p:grpSpPr>
        <p:sp>
          <p:nvSpPr>
            <p:cNvPr id="35" name="Oval 34"/>
            <p:cNvSpPr>
              <a:spLocks noChangeArrowheads="1"/>
            </p:cNvSpPr>
            <p:nvPr/>
          </p:nvSpPr>
          <p:spPr bwMode="auto">
            <a:xfrm>
              <a:off x="2352" y="206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Oval 35"/>
            <p:cNvSpPr>
              <a:spLocks noChangeArrowheads="1"/>
            </p:cNvSpPr>
            <p:nvPr/>
          </p:nvSpPr>
          <p:spPr bwMode="auto">
            <a:xfrm>
              <a:off x="3024" y="206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6"/>
          <p:cNvGrpSpPr>
            <a:grpSpLocks/>
          </p:cNvGrpSpPr>
          <p:nvPr/>
        </p:nvGrpSpPr>
        <p:grpSpPr bwMode="auto">
          <a:xfrm>
            <a:off x="2225675" y="4305300"/>
            <a:ext cx="1219200" cy="228600"/>
            <a:chOff x="2352" y="3024"/>
            <a:chExt cx="768" cy="144"/>
          </a:xfrm>
        </p:grpSpPr>
        <p:sp>
          <p:nvSpPr>
            <p:cNvPr id="38" name="Oval 37"/>
            <p:cNvSpPr>
              <a:spLocks noChangeArrowheads="1"/>
            </p:cNvSpPr>
            <p:nvPr/>
          </p:nvSpPr>
          <p:spPr bwMode="auto">
            <a:xfrm>
              <a:off x="3024" y="30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Oval 38"/>
            <p:cNvSpPr>
              <a:spLocks noChangeArrowheads="1"/>
            </p:cNvSpPr>
            <p:nvPr/>
          </p:nvSpPr>
          <p:spPr bwMode="auto">
            <a:xfrm>
              <a:off x="2352" y="302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40" name="Oval 39"/>
          <p:cNvSpPr>
            <a:spLocks noChangeArrowheads="1"/>
          </p:cNvSpPr>
          <p:nvPr/>
        </p:nvSpPr>
        <p:spPr bwMode="auto">
          <a:xfrm>
            <a:off x="2759075" y="14859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 name="Oval 40"/>
          <p:cNvSpPr>
            <a:spLocks noChangeArrowheads="1"/>
          </p:cNvSpPr>
          <p:nvPr/>
        </p:nvSpPr>
        <p:spPr bwMode="auto">
          <a:xfrm>
            <a:off x="2378075" y="28575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42" name="Group 41"/>
          <p:cNvGrpSpPr>
            <a:grpSpLocks/>
          </p:cNvGrpSpPr>
          <p:nvPr/>
        </p:nvGrpSpPr>
        <p:grpSpPr bwMode="auto">
          <a:xfrm>
            <a:off x="2225675" y="2781300"/>
            <a:ext cx="1143000" cy="228600"/>
            <a:chOff x="2352" y="2064"/>
            <a:chExt cx="720" cy="144"/>
          </a:xfrm>
        </p:grpSpPr>
        <p:sp>
          <p:nvSpPr>
            <p:cNvPr id="43" name="Oval 42"/>
            <p:cNvSpPr>
              <a:spLocks noChangeArrowheads="1"/>
            </p:cNvSpPr>
            <p:nvPr/>
          </p:nvSpPr>
          <p:spPr bwMode="auto">
            <a:xfrm>
              <a:off x="2352" y="206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 name="Oval 43"/>
            <p:cNvSpPr>
              <a:spLocks noChangeArrowheads="1"/>
            </p:cNvSpPr>
            <p:nvPr/>
          </p:nvSpPr>
          <p:spPr bwMode="auto">
            <a:xfrm>
              <a:off x="2976" y="211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45" name="Rectangle 44"/>
          <p:cNvSpPr>
            <a:spLocks noChangeArrowheads="1"/>
          </p:cNvSpPr>
          <p:nvPr/>
        </p:nvSpPr>
        <p:spPr bwMode="auto">
          <a:xfrm>
            <a:off x="4527550" y="5257800"/>
            <a:ext cx="408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dirty="0"/>
              <a:t>An unbounded but live Petri net</a:t>
            </a:r>
          </a:p>
        </p:txBody>
      </p:sp>
      <p:grpSp>
        <p:nvGrpSpPr>
          <p:cNvPr id="46" name="Group 45"/>
          <p:cNvGrpSpPr>
            <a:grpSpLocks/>
          </p:cNvGrpSpPr>
          <p:nvPr/>
        </p:nvGrpSpPr>
        <p:grpSpPr bwMode="auto">
          <a:xfrm>
            <a:off x="5257800" y="1600200"/>
            <a:ext cx="1925638" cy="2514600"/>
            <a:chOff x="3648" y="1296"/>
            <a:chExt cx="1213" cy="1584"/>
          </a:xfrm>
        </p:grpSpPr>
        <p:sp>
          <p:nvSpPr>
            <p:cNvPr id="48" name="Text Box 47"/>
            <p:cNvSpPr txBox="1">
              <a:spLocks noChangeArrowheads="1"/>
            </p:cNvSpPr>
            <p:nvPr/>
          </p:nvSpPr>
          <p:spPr bwMode="auto">
            <a:xfrm>
              <a:off x="3648" y="1296"/>
              <a:ext cx="1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t>M1 = (0, 1, 1, 0, 0)</a:t>
              </a:r>
            </a:p>
          </p:txBody>
        </p:sp>
        <p:sp>
          <p:nvSpPr>
            <p:cNvPr id="49" name="Text Box 48"/>
            <p:cNvSpPr txBox="1">
              <a:spLocks noChangeArrowheads="1"/>
            </p:cNvSpPr>
            <p:nvPr/>
          </p:nvSpPr>
          <p:spPr bwMode="auto">
            <a:xfrm>
              <a:off x="3648" y="1536"/>
              <a:ext cx="1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t>M2 = (0, 0, 0, 1, 1)</a:t>
              </a:r>
            </a:p>
          </p:txBody>
        </p:sp>
        <p:sp>
          <p:nvSpPr>
            <p:cNvPr id="50" name="Text Box 49"/>
            <p:cNvSpPr txBox="1">
              <a:spLocks noChangeArrowheads="1"/>
            </p:cNvSpPr>
            <p:nvPr/>
          </p:nvSpPr>
          <p:spPr bwMode="auto">
            <a:xfrm>
              <a:off x="3648" y="1776"/>
              <a:ext cx="1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M3 = (1, 1, 0, 0, 0)</a:t>
              </a:r>
            </a:p>
          </p:txBody>
        </p:sp>
        <p:sp>
          <p:nvSpPr>
            <p:cNvPr id="51" name="Text Box 50"/>
            <p:cNvSpPr txBox="1">
              <a:spLocks noChangeArrowheads="1"/>
            </p:cNvSpPr>
            <p:nvPr/>
          </p:nvSpPr>
          <p:spPr bwMode="auto">
            <a:xfrm>
              <a:off x="3648" y="2016"/>
              <a:ext cx="1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t>M4 = (0, 2, 1, 0, 0)</a:t>
              </a:r>
            </a:p>
          </p:txBody>
        </p:sp>
        <p:sp>
          <p:nvSpPr>
            <p:cNvPr id="52" name="Line 51"/>
            <p:cNvSpPr>
              <a:spLocks noChangeShapeType="1"/>
            </p:cNvSpPr>
            <p:nvPr/>
          </p:nvSpPr>
          <p:spPr bwMode="auto">
            <a:xfrm>
              <a:off x="4224" y="2352"/>
              <a:ext cx="0" cy="52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53" name="Rectangle 52"/>
          <p:cNvSpPr>
            <a:spLocks noChangeArrowheads="1"/>
          </p:cNvSpPr>
          <p:nvPr/>
        </p:nvSpPr>
        <p:spPr bwMode="auto">
          <a:xfrm>
            <a:off x="2590800" y="21336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54" name="Group 53"/>
          <p:cNvGrpSpPr>
            <a:grpSpLocks/>
          </p:cNvGrpSpPr>
          <p:nvPr/>
        </p:nvGrpSpPr>
        <p:grpSpPr bwMode="auto">
          <a:xfrm>
            <a:off x="2133600" y="3581400"/>
            <a:ext cx="1371600" cy="228600"/>
            <a:chOff x="1680" y="2544"/>
            <a:chExt cx="864" cy="144"/>
          </a:xfrm>
        </p:grpSpPr>
        <p:sp>
          <p:nvSpPr>
            <p:cNvPr id="55" name="Rectangle 54"/>
            <p:cNvSpPr>
              <a:spLocks noChangeArrowheads="1"/>
            </p:cNvSpPr>
            <p:nvPr/>
          </p:nvSpPr>
          <p:spPr bwMode="auto">
            <a:xfrm>
              <a:off x="1680" y="2544"/>
              <a:ext cx="240"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6" name="Rectangle 55"/>
            <p:cNvSpPr>
              <a:spLocks noChangeArrowheads="1"/>
            </p:cNvSpPr>
            <p:nvPr/>
          </p:nvSpPr>
          <p:spPr bwMode="auto">
            <a:xfrm>
              <a:off x="2304" y="2544"/>
              <a:ext cx="240"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57" name="Rectangle 56"/>
          <p:cNvSpPr>
            <a:spLocks noChangeArrowheads="1"/>
          </p:cNvSpPr>
          <p:nvPr/>
        </p:nvSpPr>
        <p:spPr bwMode="auto">
          <a:xfrm>
            <a:off x="2590800" y="51054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8" name="Rectangle 57"/>
          <p:cNvSpPr>
            <a:spLocks noChangeArrowheads="1"/>
          </p:cNvSpPr>
          <p:nvPr/>
        </p:nvSpPr>
        <p:spPr bwMode="auto">
          <a:xfrm>
            <a:off x="2590800" y="21336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9" name="Text Box 46"/>
          <p:cNvSpPr txBox="1">
            <a:spLocks noChangeArrowheads="1"/>
          </p:cNvSpPr>
          <p:nvPr/>
        </p:nvSpPr>
        <p:spPr bwMode="auto">
          <a:xfrm>
            <a:off x="5257800" y="1219200"/>
            <a:ext cx="1925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t>M0 = (1, 0, 0, 0, 0)</a:t>
            </a:r>
          </a:p>
        </p:txBody>
      </p:sp>
    </p:spTree>
    <p:extLst>
      <p:ext uri="{BB962C8B-B14F-4D97-AF65-F5344CB8AC3E}">
        <p14:creationId xmlns:p14="http://schemas.microsoft.com/office/powerpoint/2010/main" val="5630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par>
                          <p:cTn id="7" fill="hold">
                            <p:stCondLst>
                              <p:cond delay="500"/>
                            </p:stCondLst>
                            <p:childTnLst>
                              <p:par>
                                <p:cTn id="8" presetID="10" presetClass="exit" presetSubtype="0" fill="hold" grpId="0" nodeType="after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ox(in)">
                                      <p:cBhvr>
                                        <p:cTn id="14"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1" presetClass="entr" presetSubtype="0" fill="hold" nodeType="clickEffect">
                                  <p:stCondLst>
                                    <p:cond delay="0"/>
                                  </p:stCondLst>
                                  <p:childTnLst>
                                    <p:set>
                                      <p:cBhvr>
                                        <p:cTn id="18" dur="500">
                                          <p:stCondLst>
                                            <p:cond delay="0"/>
                                          </p:stCondLst>
                                        </p:cTn>
                                        <p:tgtEl>
                                          <p:spTgt spid="54"/>
                                        </p:tgtEl>
                                        <p:attrNameLst>
                                          <p:attrName>style.visibility</p:attrName>
                                        </p:attrNameLst>
                                      </p:cBhvr>
                                      <p:to>
                                        <p:strVal val="visible"/>
                                      </p:to>
                                    </p:set>
                                  </p:childTnLst>
                                </p:cTn>
                              </p:par>
                            </p:childTnLst>
                          </p:cTn>
                        </p:par>
                        <p:par>
                          <p:cTn id="19" fill="hold">
                            <p:stCondLst>
                              <p:cond delay="500"/>
                            </p:stCondLst>
                            <p:childTnLst>
                              <p:par>
                                <p:cTn id="20" presetID="4" presetClass="entr" presetSubtype="16"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ox(in)">
                                      <p:cBhvr>
                                        <p:cTn id="2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500">
                                          <p:stCondLst>
                                            <p:cond delay="0"/>
                                          </p:stCondLst>
                                        </p:cTn>
                                        <p:tgtEl>
                                          <p:spTgt spid="57"/>
                                        </p:tgtEl>
                                        <p:attrNameLst>
                                          <p:attrName>style.visibility</p:attrName>
                                        </p:attrNameLst>
                                      </p:cBhvr>
                                      <p:to>
                                        <p:strVal val="visible"/>
                                      </p:to>
                                    </p:se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ox(in)">
                                      <p:cBhvr>
                                        <p:cTn id="30" dur="500"/>
                                        <p:tgtEl>
                                          <p:spTgt spid="4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ox(in)">
                                      <p:cBhvr>
                                        <p:cTn id="33"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1" presetClass="entr" presetSubtype="0" fill="hold" grpId="0" nodeType="clickEffect">
                                  <p:stCondLst>
                                    <p:cond delay="0"/>
                                  </p:stCondLst>
                                  <p:childTnLst>
                                    <p:set>
                                      <p:cBhvr>
                                        <p:cTn id="37" dur="1000">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par>
                          <p:cTn id="38" fill="hold">
                            <p:stCondLst>
                              <p:cond delay="1000"/>
                            </p:stCondLst>
                            <p:childTnLst>
                              <p:par>
                                <p:cTn id="39" presetID="4"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ox(in)">
                                      <p:cBhvr>
                                        <p:cTn id="41" dur="500"/>
                                        <p:tgtEl>
                                          <p:spTgt spid="42"/>
                                        </p:tgtEl>
                                      </p:cBhvr>
                                    </p:animEffect>
                                  </p:childTnLst>
                                </p:cTn>
                              </p:par>
                            </p:childTnLst>
                          </p:cTn>
                        </p:par>
                        <p:par>
                          <p:cTn id="42" fill="hold">
                            <p:stCondLst>
                              <p:cond delay="1500"/>
                            </p:stCondLst>
                            <p:childTnLst>
                              <p:par>
                                <p:cTn id="43" presetID="4" presetClass="entr" presetSubtype="16"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ox(in)">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0-#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1" grpId="0" animBg="1"/>
      <p:bldP spid="45" grpId="0" autoUpdateAnimBg="0"/>
      <p:bldP spid="53"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indent="0" algn="ctr" eaLnBrk="1" hangingPunct="1"/>
            <a:r>
              <a:rPr lang="en-AU" smtClean="0"/>
              <a:t>Exercise</a:t>
            </a:r>
          </a:p>
        </p:txBody>
      </p:sp>
      <p:sp>
        <p:nvSpPr>
          <p:cNvPr id="48131" name="Rectangle 3"/>
          <p:cNvSpPr>
            <a:spLocks noGrp="1" noChangeArrowheads="1"/>
          </p:cNvSpPr>
          <p:nvPr>
            <p:ph type="body" idx="1"/>
          </p:nvPr>
        </p:nvSpPr>
        <p:spPr>
          <a:xfrm>
            <a:off x="446088" y="1219201"/>
            <a:ext cx="8086725" cy="3810000"/>
          </a:xfrm>
        </p:spPr>
        <p:txBody>
          <a:bodyPr/>
          <a:lstStyle/>
          <a:p>
            <a:pPr eaLnBrk="1" hangingPunct="1"/>
            <a:r>
              <a:rPr lang="en-AU" dirty="0" smtClean="0">
                <a:latin typeface="Times New Roman" panose="02020603050405020304" pitchFamily="18" charset="0"/>
              </a:rPr>
              <a:t>Is the vending machine live?</a:t>
            </a:r>
          </a:p>
          <a:p>
            <a:pPr eaLnBrk="1" hangingPunct="1"/>
            <a:r>
              <a:rPr lang="en-AU" dirty="0" smtClean="0">
                <a:latin typeface="Times New Roman" panose="02020603050405020304" pitchFamily="18" charset="0"/>
              </a:rPr>
              <a:t>Is it deadlock free?</a:t>
            </a:r>
          </a:p>
          <a:p>
            <a:pPr eaLnBrk="1" hangingPunct="1"/>
            <a:r>
              <a:rPr lang="en-AU" dirty="0" smtClean="0">
                <a:latin typeface="Times New Roman" panose="02020603050405020304" pitchFamily="18" charset="0"/>
              </a:rPr>
              <a:t>Is it bounded?</a:t>
            </a:r>
          </a:p>
          <a:p>
            <a:pPr eaLnBrk="1" hangingPunct="1"/>
            <a:r>
              <a:rPr lang="en-AU" dirty="0" smtClean="0">
                <a:latin typeface="Times New Roman" panose="02020603050405020304" pitchFamily="18" charset="0"/>
              </a:rPr>
              <a:t>Is it strongly connected?</a:t>
            </a:r>
          </a:p>
          <a:p>
            <a:pPr eaLnBrk="1" hangingPunct="1"/>
            <a:r>
              <a:rPr lang="en-AU" dirty="0" smtClean="0">
                <a:latin typeface="Times New Roman" panose="02020603050405020304" pitchFamily="18" charset="0"/>
              </a:rPr>
              <a:t>Can a marking be reached with tokens both in “ready for insertion” and “ready to dispense”?</a:t>
            </a:r>
          </a:p>
          <a:p>
            <a:pPr eaLnBrk="1" hangingPunct="1"/>
            <a:r>
              <a:rPr lang="en-AU" dirty="0" smtClean="0">
                <a:latin typeface="Times New Roman" panose="02020603050405020304" pitchFamily="18" charset="0"/>
              </a:rPr>
              <a:t>Give an example of a marking that is coverable but not reachable.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indent="0" algn="ctr" eaLnBrk="1" hangingPunct="1"/>
            <a:r>
              <a:rPr lang="en-AU" smtClean="0"/>
              <a:t>Free Choice Petri nets</a:t>
            </a:r>
          </a:p>
        </p:txBody>
      </p:sp>
      <p:sp>
        <p:nvSpPr>
          <p:cNvPr id="49155" name="Rectangle 3"/>
          <p:cNvSpPr>
            <a:spLocks noGrp="1" noChangeArrowheads="1"/>
          </p:cNvSpPr>
          <p:nvPr>
            <p:ph type="body" idx="1"/>
          </p:nvPr>
        </p:nvSpPr>
        <p:spPr/>
        <p:txBody>
          <a:bodyPr/>
          <a:lstStyle/>
          <a:p>
            <a:pPr eaLnBrk="1" hangingPunct="1"/>
            <a:r>
              <a:rPr lang="en-AU" dirty="0" smtClean="0">
                <a:latin typeface="+mj-lt"/>
              </a:rPr>
              <a:t>Many verification problems in Petri nets have a high complexity.</a:t>
            </a:r>
          </a:p>
          <a:p>
            <a:pPr eaLnBrk="1" hangingPunct="1"/>
            <a:r>
              <a:rPr lang="en-AU" b="1" dirty="0" smtClean="0">
                <a:latin typeface="+mj-lt"/>
              </a:rPr>
              <a:t>Free Choice Petri nets</a:t>
            </a:r>
            <a:r>
              <a:rPr lang="en-AU" dirty="0" smtClean="0">
                <a:latin typeface="+mj-lt"/>
              </a:rPr>
              <a:t> are a subclass of Petri nets with a “nice” </a:t>
            </a:r>
            <a:r>
              <a:rPr lang="en-AU" dirty="0" err="1" smtClean="0">
                <a:latin typeface="+mj-lt"/>
              </a:rPr>
              <a:t>tradeoff</a:t>
            </a:r>
            <a:r>
              <a:rPr lang="en-AU" dirty="0" smtClean="0">
                <a:latin typeface="+mj-lt"/>
              </a:rPr>
              <a:t> between expressiveness and </a:t>
            </a:r>
            <a:r>
              <a:rPr lang="en-AU" dirty="0" err="1" smtClean="0">
                <a:latin typeface="+mj-lt"/>
              </a:rPr>
              <a:t>analyzability</a:t>
            </a:r>
            <a:r>
              <a:rPr lang="en-AU" dirty="0" smtClean="0">
                <a:latin typeface="+mj-lt"/>
              </a:rPr>
              <a:t> (see e.g. [DE95]).</a:t>
            </a:r>
          </a:p>
          <a:p>
            <a:pPr eaLnBrk="1" hangingPunct="1"/>
            <a:r>
              <a:rPr lang="en-AU" dirty="0" smtClean="0">
                <a:latin typeface="+mj-lt"/>
              </a:rPr>
              <a:t>All elementary workflow concepts are essentially free choice.</a:t>
            </a:r>
          </a:p>
          <a:p>
            <a:pPr eaLnBrk="1" hangingPunct="1"/>
            <a:r>
              <a:rPr lang="en-AU" dirty="0" smtClean="0">
                <a:latin typeface="+mj-lt"/>
              </a:rPr>
              <a:t>In a Free Choice Petri net “</a:t>
            </a:r>
            <a:r>
              <a:rPr lang="en-AU" i="1" dirty="0" smtClean="0">
                <a:latin typeface="+mj-lt"/>
              </a:rPr>
              <a:t>the result of the choice between two transitions can never be influenced by the rest of the system</a:t>
            </a:r>
            <a:r>
              <a:rPr lang="en-AU" dirty="0" smtClean="0">
                <a:latin typeface="+mj-lt"/>
              </a:rPr>
              <a:t>” [DE95]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Effect transition="in" filter="wipe(up)">
                                      <p:cBhvr>
                                        <p:cTn id="7"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4175" y="263525"/>
            <a:ext cx="7388225" cy="269875"/>
          </a:xfrm>
        </p:spPr>
        <p:txBody>
          <a:bodyPr/>
          <a:lstStyle/>
          <a:p>
            <a:pPr indent="0" algn="ctr" eaLnBrk="1" hangingPunct="1"/>
            <a:r>
              <a:rPr lang="en-AU" smtClean="0"/>
              <a:t>Example of a Conflict</a:t>
            </a:r>
          </a:p>
        </p:txBody>
      </p:sp>
      <p:sp>
        <p:nvSpPr>
          <p:cNvPr id="50179" name="Oval 3"/>
          <p:cNvSpPr>
            <a:spLocks noChangeArrowheads="1"/>
          </p:cNvSpPr>
          <p:nvPr/>
        </p:nvSpPr>
        <p:spPr bwMode="auto">
          <a:xfrm>
            <a:off x="1600200" y="1905000"/>
            <a:ext cx="838200" cy="8382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80" name="Oval 4"/>
          <p:cNvSpPr>
            <a:spLocks noChangeArrowheads="1"/>
          </p:cNvSpPr>
          <p:nvPr/>
        </p:nvSpPr>
        <p:spPr bwMode="auto">
          <a:xfrm>
            <a:off x="5638800" y="1828800"/>
            <a:ext cx="838200" cy="8382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81" name="Oval 5"/>
          <p:cNvSpPr>
            <a:spLocks noChangeArrowheads="1"/>
          </p:cNvSpPr>
          <p:nvPr/>
        </p:nvSpPr>
        <p:spPr bwMode="auto">
          <a:xfrm>
            <a:off x="3581400" y="1828800"/>
            <a:ext cx="838200" cy="8382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82" name="Oval 6"/>
          <p:cNvSpPr>
            <a:spLocks noChangeArrowheads="1"/>
          </p:cNvSpPr>
          <p:nvPr/>
        </p:nvSpPr>
        <p:spPr bwMode="auto">
          <a:xfrm>
            <a:off x="4343400" y="4648200"/>
            <a:ext cx="838200" cy="8382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83" name="Oval 7"/>
          <p:cNvSpPr>
            <a:spLocks noChangeArrowheads="1"/>
          </p:cNvSpPr>
          <p:nvPr/>
        </p:nvSpPr>
        <p:spPr bwMode="auto">
          <a:xfrm>
            <a:off x="2438400" y="4648200"/>
            <a:ext cx="838200" cy="8382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84" name="Line 8"/>
          <p:cNvSpPr>
            <a:spLocks noChangeShapeType="1"/>
          </p:cNvSpPr>
          <p:nvPr/>
        </p:nvSpPr>
        <p:spPr bwMode="auto">
          <a:xfrm>
            <a:off x="2286000" y="3733800"/>
            <a:ext cx="1143000" cy="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85" name="Line 9"/>
          <p:cNvSpPr>
            <a:spLocks noChangeShapeType="1"/>
          </p:cNvSpPr>
          <p:nvPr/>
        </p:nvSpPr>
        <p:spPr bwMode="auto">
          <a:xfrm>
            <a:off x="4191000" y="3733800"/>
            <a:ext cx="1143000" cy="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86" name="Line 10"/>
          <p:cNvSpPr>
            <a:spLocks noChangeShapeType="1"/>
          </p:cNvSpPr>
          <p:nvPr/>
        </p:nvSpPr>
        <p:spPr bwMode="auto">
          <a:xfrm>
            <a:off x="2895600" y="3733800"/>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87" name="Line 11"/>
          <p:cNvSpPr>
            <a:spLocks noChangeShapeType="1"/>
          </p:cNvSpPr>
          <p:nvPr/>
        </p:nvSpPr>
        <p:spPr bwMode="auto">
          <a:xfrm>
            <a:off x="4724400" y="3733800"/>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88" name="Line 12"/>
          <p:cNvSpPr>
            <a:spLocks noChangeShapeType="1"/>
          </p:cNvSpPr>
          <p:nvPr/>
        </p:nvSpPr>
        <p:spPr bwMode="auto">
          <a:xfrm flipH="1">
            <a:off x="3124200" y="2590800"/>
            <a:ext cx="685800" cy="1066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89" name="Line 13"/>
          <p:cNvSpPr>
            <a:spLocks noChangeShapeType="1"/>
          </p:cNvSpPr>
          <p:nvPr/>
        </p:nvSpPr>
        <p:spPr bwMode="auto">
          <a:xfrm>
            <a:off x="4191000" y="2667000"/>
            <a:ext cx="457200" cy="990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90" name="Line 14"/>
          <p:cNvSpPr>
            <a:spLocks noChangeShapeType="1"/>
          </p:cNvSpPr>
          <p:nvPr/>
        </p:nvSpPr>
        <p:spPr bwMode="auto">
          <a:xfrm>
            <a:off x="2133600" y="2743200"/>
            <a:ext cx="53340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91" name="Line 15"/>
          <p:cNvSpPr>
            <a:spLocks noChangeShapeType="1"/>
          </p:cNvSpPr>
          <p:nvPr/>
        </p:nvSpPr>
        <p:spPr bwMode="auto">
          <a:xfrm flipH="1">
            <a:off x="5029200" y="2667000"/>
            <a:ext cx="838200" cy="990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0192" name="Oval 16"/>
          <p:cNvSpPr>
            <a:spLocks noChangeArrowheads="1"/>
          </p:cNvSpPr>
          <p:nvPr/>
        </p:nvSpPr>
        <p:spPr bwMode="auto">
          <a:xfrm>
            <a:off x="5943600" y="21336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93" name="Oval 17"/>
          <p:cNvSpPr>
            <a:spLocks noChangeArrowheads="1"/>
          </p:cNvSpPr>
          <p:nvPr/>
        </p:nvSpPr>
        <p:spPr bwMode="auto">
          <a:xfrm>
            <a:off x="3886200" y="21336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0194" name="Oval 18"/>
          <p:cNvSpPr>
            <a:spLocks noChangeArrowheads="1"/>
          </p:cNvSpPr>
          <p:nvPr/>
        </p:nvSpPr>
        <p:spPr bwMode="auto">
          <a:xfrm>
            <a:off x="1905000" y="2209800"/>
            <a:ext cx="228600" cy="228600"/>
          </a:xfrm>
          <a:prstGeom prst="ellipse">
            <a:avLst/>
          </a:prstGeom>
          <a:solidFill>
            <a:schemeClr val="tx1"/>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76200"/>
            <a:ext cx="7924800" cy="944563"/>
          </a:xfrm>
        </p:spPr>
        <p:txBody>
          <a:bodyPr/>
          <a:lstStyle/>
          <a:p>
            <a:pPr indent="0" algn="ctr" eaLnBrk="1" hangingPunct="1"/>
            <a:r>
              <a:rPr lang="en-AU" sz="2600" smtClean="0"/>
              <a:t>Free Choice Petri nets: Definition</a:t>
            </a:r>
            <a:br>
              <a:rPr lang="en-AU" sz="2600" smtClean="0"/>
            </a:br>
            <a:r>
              <a:rPr lang="en-AU" sz="2600" smtClean="0"/>
              <a:t>(see [DE95] p63-64)</a:t>
            </a:r>
          </a:p>
        </p:txBody>
      </p:sp>
      <p:sp>
        <p:nvSpPr>
          <p:cNvPr id="51203" name="Rectangle 3"/>
          <p:cNvSpPr>
            <a:spLocks noGrp="1" noChangeArrowheads="1"/>
          </p:cNvSpPr>
          <p:nvPr>
            <p:ph type="body" idx="1"/>
          </p:nvPr>
        </p:nvSpPr>
        <p:spPr>
          <a:xfrm>
            <a:off x="228600" y="1066800"/>
            <a:ext cx="8229600" cy="4411663"/>
          </a:xfrm>
        </p:spPr>
        <p:txBody>
          <a:bodyPr/>
          <a:lstStyle/>
          <a:p>
            <a:pPr eaLnBrk="1" hangingPunct="1"/>
            <a:r>
              <a:rPr lang="en-AU" dirty="0" smtClean="0">
                <a:latin typeface="+mj-lt"/>
              </a:rPr>
              <a:t>In a Free Choice Petri net, every pair of transitions either share all their input places, or they share none.</a:t>
            </a:r>
          </a:p>
          <a:p>
            <a:pPr eaLnBrk="1" hangingPunct="1"/>
            <a:r>
              <a:rPr lang="en-AU" dirty="0" smtClean="0">
                <a:latin typeface="+mj-lt"/>
              </a:rPr>
              <a:t>Formally, a Petri net N = (P,T,F) is free choice </a:t>
            </a:r>
            <a:r>
              <a:rPr lang="en-AU" dirty="0" err="1" smtClean="0">
                <a:latin typeface="+mj-lt"/>
              </a:rPr>
              <a:t>iff</a:t>
            </a:r>
            <a:r>
              <a:rPr lang="en-AU" dirty="0" smtClean="0">
                <a:latin typeface="+mj-lt"/>
              </a:rPr>
              <a:t> for all transitions </a:t>
            </a:r>
            <a:r>
              <a:rPr lang="en-AU" dirty="0" err="1" smtClean="0">
                <a:latin typeface="+mj-lt"/>
              </a:rPr>
              <a:t>t,t</a:t>
            </a:r>
            <a:r>
              <a:rPr lang="en-AU" dirty="0" smtClean="0">
                <a:latin typeface="+mj-lt"/>
              </a:rPr>
              <a:t>’:</a:t>
            </a:r>
          </a:p>
          <a:p>
            <a:pPr lvl="1" eaLnBrk="1" hangingPunct="1"/>
            <a:r>
              <a:rPr lang="en-AU" sz="2400" dirty="0" smtClean="0">
                <a:latin typeface="+mj-lt"/>
              </a:rPr>
              <a:t> •t </a:t>
            </a:r>
            <a:r>
              <a:rPr lang="en-AU" sz="2400" dirty="0" smtClean="0">
                <a:latin typeface="+mj-lt"/>
                <a:sym typeface="Symbol" panose="05050102010706020507" pitchFamily="18" charset="2"/>
              </a:rPr>
              <a:t> </a:t>
            </a:r>
            <a:r>
              <a:rPr lang="en-AU" sz="2400" dirty="0" smtClean="0">
                <a:latin typeface="+mj-lt"/>
              </a:rPr>
              <a:t>•t’ </a:t>
            </a:r>
            <a:r>
              <a:rPr lang="en-AU" sz="2400" dirty="0" smtClean="0">
                <a:latin typeface="+mj-lt"/>
                <a:sym typeface="Symbol" panose="05050102010706020507" pitchFamily="18" charset="2"/>
              </a:rPr>
              <a:t>   </a:t>
            </a:r>
            <a:r>
              <a:rPr lang="en-AU" sz="2400" dirty="0" smtClean="0">
                <a:latin typeface="+mj-lt"/>
              </a:rPr>
              <a:t>•t = •t’</a:t>
            </a:r>
          </a:p>
          <a:p>
            <a:pPr lvl="1" eaLnBrk="1" hangingPunct="1"/>
            <a:r>
              <a:rPr lang="en-US" sz="2400" dirty="0">
                <a:latin typeface="+mj-lt"/>
              </a:rPr>
              <a:t>For any free-choice net, a t' in conflict with an </a:t>
            </a:r>
            <a:r>
              <a:rPr lang="en-US" sz="2400" dirty="0" smtClean="0">
                <a:latin typeface="+mj-lt"/>
              </a:rPr>
              <a:t>enabled </a:t>
            </a:r>
            <a:r>
              <a:rPr lang="en-US" sz="2400" dirty="0">
                <a:latin typeface="+mj-lt"/>
              </a:rPr>
              <a:t>transition  t </a:t>
            </a:r>
            <a:r>
              <a:rPr lang="en-US" sz="2400" dirty="0" smtClean="0">
                <a:latin typeface="+mj-lt"/>
              </a:rPr>
              <a:t>, </a:t>
            </a:r>
            <a:r>
              <a:rPr lang="en-US" sz="2400" dirty="0">
                <a:latin typeface="+mj-lt"/>
              </a:rPr>
              <a:t>is also enabled.</a:t>
            </a:r>
          </a:p>
          <a:p>
            <a:pPr lvl="1" eaLnBrk="1" hangingPunct="1"/>
            <a:endParaRPr lang="en-AU" sz="2400" dirty="0" smtClean="0">
              <a:latin typeface="Times New Roman" panose="02020603050405020304" pitchFamily="18" charset="0"/>
            </a:endParaRPr>
          </a:p>
        </p:txBody>
      </p:sp>
      <p:sp>
        <p:nvSpPr>
          <p:cNvPr id="51204" name="Oval 4"/>
          <p:cNvSpPr>
            <a:spLocks noChangeArrowheads="1"/>
          </p:cNvSpPr>
          <p:nvPr/>
        </p:nvSpPr>
        <p:spPr bwMode="auto">
          <a:xfrm>
            <a:off x="3276600" y="4267200"/>
            <a:ext cx="6858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205" name="Oval 5"/>
          <p:cNvSpPr>
            <a:spLocks noChangeArrowheads="1"/>
          </p:cNvSpPr>
          <p:nvPr/>
        </p:nvSpPr>
        <p:spPr bwMode="auto">
          <a:xfrm>
            <a:off x="3276600" y="5181600"/>
            <a:ext cx="685800" cy="609600"/>
          </a:xfrm>
          <a:prstGeom prst="ellipse">
            <a:avLst/>
          </a:prstGeom>
          <a:solidFill>
            <a:srgbClr val="FFFFFF"/>
          </a:solidFill>
          <a:ln w="9525">
            <a:solidFill>
              <a:schemeClr val="tx1"/>
            </a:solidFill>
            <a:round/>
            <a:headEnd/>
            <a:tailEnd type="none" w="lg" len="lg"/>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206" name="Line 6"/>
          <p:cNvSpPr>
            <a:spLocks noChangeShapeType="1"/>
          </p:cNvSpPr>
          <p:nvPr/>
        </p:nvSpPr>
        <p:spPr bwMode="auto">
          <a:xfrm>
            <a:off x="5181600" y="4267200"/>
            <a:ext cx="0" cy="6858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207" name="Line 7"/>
          <p:cNvSpPr>
            <a:spLocks noChangeShapeType="1"/>
          </p:cNvSpPr>
          <p:nvPr/>
        </p:nvSpPr>
        <p:spPr bwMode="auto">
          <a:xfrm>
            <a:off x="5181600" y="5105400"/>
            <a:ext cx="0" cy="6858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208" name="Line 8"/>
          <p:cNvSpPr>
            <a:spLocks noChangeShapeType="1"/>
          </p:cNvSpPr>
          <p:nvPr/>
        </p:nvSpPr>
        <p:spPr bwMode="auto">
          <a:xfrm>
            <a:off x="3962400" y="4495800"/>
            <a:ext cx="1143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209" name="Line 9"/>
          <p:cNvSpPr>
            <a:spLocks noChangeShapeType="1"/>
          </p:cNvSpPr>
          <p:nvPr/>
        </p:nvSpPr>
        <p:spPr bwMode="auto">
          <a:xfrm>
            <a:off x="3962400" y="4648200"/>
            <a:ext cx="1143000" cy="609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210" name="Line 10"/>
          <p:cNvSpPr>
            <a:spLocks noChangeShapeType="1"/>
          </p:cNvSpPr>
          <p:nvPr/>
        </p:nvSpPr>
        <p:spPr bwMode="auto">
          <a:xfrm>
            <a:off x="3962400" y="5562600"/>
            <a:ext cx="1143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
        <p:nvSpPr>
          <p:cNvPr id="51211" name="Line 11"/>
          <p:cNvSpPr>
            <a:spLocks noChangeShapeType="1"/>
          </p:cNvSpPr>
          <p:nvPr/>
        </p:nvSpPr>
        <p:spPr bwMode="auto">
          <a:xfrm flipV="1">
            <a:off x="3962400" y="4724400"/>
            <a:ext cx="1143000" cy="685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162800" cy="792163"/>
          </a:xfrm>
        </p:spPr>
        <p:txBody>
          <a:bodyPr/>
          <a:lstStyle/>
          <a:p>
            <a:pPr indent="0" algn="ctr" eaLnBrk="1" hangingPunct="1"/>
            <a:r>
              <a:rPr lang="en-AU" sz="2800" dirty="0" smtClean="0"/>
              <a:t>Workflow nets:</a:t>
            </a:r>
            <a:br>
              <a:rPr lang="en-AU" sz="2800" dirty="0" smtClean="0"/>
            </a:br>
            <a:r>
              <a:rPr lang="en-AU" sz="2800" dirty="0" smtClean="0"/>
              <a:t>Motivation</a:t>
            </a:r>
          </a:p>
        </p:txBody>
      </p:sp>
      <p:sp>
        <p:nvSpPr>
          <p:cNvPr id="69635" name="Rectangle 3"/>
          <p:cNvSpPr>
            <a:spLocks noGrp="1" noChangeArrowheads="1"/>
          </p:cNvSpPr>
          <p:nvPr>
            <p:ph type="body" idx="1"/>
          </p:nvPr>
        </p:nvSpPr>
        <p:spPr>
          <a:xfrm>
            <a:off x="152400" y="1066800"/>
            <a:ext cx="8763000" cy="5105400"/>
          </a:xfrm>
        </p:spPr>
        <p:txBody>
          <a:bodyPr/>
          <a:lstStyle/>
          <a:p>
            <a:pPr eaLnBrk="1" hangingPunct="1">
              <a:lnSpc>
                <a:spcPct val="90000"/>
              </a:lnSpc>
            </a:pPr>
            <a:r>
              <a:rPr lang="en-AU" dirty="0" err="1" smtClean="0"/>
              <a:t>Wil</a:t>
            </a:r>
            <a:r>
              <a:rPr lang="en-AU" dirty="0" smtClean="0"/>
              <a:t> van der Aalst has proposed the use of Petri nets for </a:t>
            </a:r>
            <a:r>
              <a:rPr lang="en-AU" b="1" dirty="0" smtClean="0"/>
              <a:t>workflow modelling</a:t>
            </a:r>
            <a:r>
              <a:rPr lang="en-AU" dirty="0" smtClean="0"/>
              <a:t>. In [Aalst96] three benefits are argued:</a:t>
            </a:r>
          </a:p>
          <a:p>
            <a:pPr lvl="1" eaLnBrk="1" hangingPunct="1">
              <a:lnSpc>
                <a:spcPct val="90000"/>
              </a:lnSpc>
            </a:pPr>
            <a:r>
              <a:rPr lang="en-AU" dirty="0" smtClean="0"/>
              <a:t>Petri nets are formally defined;</a:t>
            </a:r>
          </a:p>
          <a:p>
            <a:pPr lvl="1" eaLnBrk="1" hangingPunct="1">
              <a:lnSpc>
                <a:spcPct val="90000"/>
              </a:lnSpc>
            </a:pPr>
            <a:r>
              <a:rPr lang="en-AU" dirty="0" smtClean="0"/>
              <a:t>Petri nets support the notion of being “in between” performing tasks through the notion of place;</a:t>
            </a:r>
          </a:p>
          <a:p>
            <a:pPr lvl="1" eaLnBrk="1" hangingPunct="1">
              <a:lnSpc>
                <a:spcPct val="90000"/>
              </a:lnSpc>
              <a:spcAft>
                <a:spcPts val="600"/>
              </a:spcAft>
            </a:pPr>
            <a:r>
              <a:rPr lang="en-AU" dirty="0" smtClean="0"/>
              <a:t>Petri nets have associated analysis techniques.</a:t>
            </a:r>
          </a:p>
          <a:p>
            <a:pPr eaLnBrk="1" hangingPunct="1">
              <a:lnSpc>
                <a:spcPct val="90000"/>
              </a:lnSpc>
            </a:pPr>
            <a:r>
              <a:rPr lang="en-AU" dirty="0" smtClean="0"/>
              <a:t>He proposes a particular subclass of Petri nets, called </a:t>
            </a:r>
            <a:r>
              <a:rPr lang="en-AU" b="1" dirty="0" smtClean="0"/>
              <a:t>Workflow nets</a:t>
            </a:r>
            <a:r>
              <a:rPr lang="en-AU" dirty="0" smtClean="0"/>
              <a:t> (WF-nets) for this purpose. </a:t>
            </a:r>
          </a:p>
          <a:p>
            <a:r>
              <a:rPr lang="en-US" dirty="0"/>
              <a:t>In a workflow net, </a:t>
            </a:r>
            <a:r>
              <a:rPr lang="en-US" i="1" dirty="0"/>
              <a:t>transitions</a:t>
            </a:r>
            <a:r>
              <a:rPr lang="en-US" dirty="0"/>
              <a:t> represent the </a:t>
            </a:r>
            <a:r>
              <a:rPr lang="en-US" b="1" dirty="0" smtClean="0"/>
              <a:t>tasks</a:t>
            </a:r>
            <a:r>
              <a:rPr lang="en-US" dirty="0" smtClean="0"/>
              <a:t> that </a:t>
            </a:r>
            <a:r>
              <a:rPr lang="en-US" dirty="0"/>
              <a:t>comprise a business process and </a:t>
            </a:r>
            <a:r>
              <a:rPr lang="en-US" i="1" dirty="0"/>
              <a:t>places</a:t>
            </a:r>
            <a:r>
              <a:rPr lang="en-US" dirty="0"/>
              <a:t> represent the </a:t>
            </a:r>
            <a:r>
              <a:rPr lang="en-US" dirty="0" smtClean="0"/>
              <a:t> </a:t>
            </a:r>
            <a:r>
              <a:rPr lang="en-US" b="1" dirty="0" smtClean="0"/>
              <a:t>conditions</a:t>
            </a:r>
            <a:r>
              <a:rPr lang="en-US" dirty="0" smtClean="0"/>
              <a:t> </a:t>
            </a:r>
            <a:r>
              <a:rPr lang="en-US" dirty="0"/>
              <a:t>preceding </a:t>
            </a:r>
            <a:r>
              <a:rPr lang="en-US" dirty="0" smtClean="0"/>
              <a:t>and </a:t>
            </a:r>
            <a:r>
              <a:rPr lang="it-IT" dirty="0" err="1" smtClean="0"/>
              <a:t>following</a:t>
            </a:r>
            <a:r>
              <a:rPr lang="it-IT" dirty="0" smtClean="0"/>
              <a:t> </a:t>
            </a:r>
            <a:r>
              <a:rPr lang="it-IT" dirty="0"/>
              <a:t>the </a:t>
            </a:r>
            <a:r>
              <a:rPr lang="it-IT" dirty="0" err="1"/>
              <a:t>tasks</a:t>
            </a:r>
            <a:r>
              <a:rPr lang="it-IT" dirty="0"/>
              <a:t>.</a:t>
            </a:r>
            <a:endParaRPr lang="en-AU" dirty="0" smtClean="0"/>
          </a:p>
          <a:p>
            <a:pPr lvl="1" eaLnBrk="1" hangingPunct="1">
              <a:lnSpc>
                <a:spcPct val="90000"/>
              </a:lnSpc>
            </a:pPr>
            <a:endParaRPr lang="en-AU"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wipe(up)">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wipe(up)">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animEffect transition="in" filter="wipe(up)">
                                      <p:cBhvr>
                                        <p:cTn id="17" dur="500"/>
                                        <p:tgtEl>
                                          <p:spTgt spid="696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9635">
                                            <p:txEl>
                                              <p:pRg st="4" end="4"/>
                                            </p:txEl>
                                          </p:spTgt>
                                        </p:tgtEl>
                                        <p:attrNameLst>
                                          <p:attrName>style.visibility</p:attrName>
                                        </p:attrNameLst>
                                      </p:cBhvr>
                                      <p:to>
                                        <p:strVal val="visible"/>
                                      </p:to>
                                    </p:set>
                                    <p:animEffect transition="in" filter="wipe(up)">
                                      <p:cBhvr>
                                        <p:cTn id="22" dur="500"/>
                                        <p:tgtEl>
                                          <p:spTgt spid="69635">
                                            <p:txEl>
                                              <p:pRg st="4" end="4"/>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69635">
                                            <p:txEl>
                                              <p:pRg st="5" end="5"/>
                                            </p:txEl>
                                          </p:spTgt>
                                        </p:tgtEl>
                                        <p:attrNameLst>
                                          <p:attrName>style.visibility</p:attrName>
                                        </p:attrNameLst>
                                      </p:cBhvr>
                                      <p:to>
                                        <p:strVal val="visible"/>
                                      </p:to>
                                    </p:set>
                                    <p:animEffect transition="in" filter="wipe(up)">
                                      <p:cBhvr>
                                        <p:cTn id="26"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162800" cy="792163"/>
          </a:xfrm>
        </p:spPr>
        <p:txBody>
          <a:bodyPr/>
          <a:lstStyle/>
          <a:p>
            <a:pPr indent="0" algn="ctr" eaLnBrk="1" hangingPunct="1"/>
            <a:r>
              <a:rPr lang="en-AU" sz="2800" dirty="0" smtClean="0"/>
              <a:t>Workflow nets:</a:t>
            </a:r>
            <a:br>
              <a:rPr lang="en-AU" sz="2800" dirty="0" smtClean="0"/>
            </a:br>
            <a:r>
              <a:rPr lang="en-AU" sz="2800" dirty="0" smtClean="0"/>
              <a:t>Definition</a:t>
            </a:r>
          </a:p>
        </p:txBody>
      </p:sp>
      <p:sp>
        <p:nvSpPr>
          <p:cNvPr id="69635" name="Rectangle 3"/>
          <p:cNvSpPr>
            <a:spLocks noGrp="1" noChangeArrowheads="1"/>
          </p:cNvSpPr>
          <p:nvPr>
            <p:ph type="body" idx="1"/>
          </p:nvPr>
        </p:nvSpPr>
        <p:spPr>
          <a:xfrm>
            <a:off x="152400" y="1066800"/>
            <a:ext cx="8534400" cy="5105400"/>
          </a:xfrm>
        </p:spPr>
        <p:txBody>
          <a:bodyPr/>
          <a:lstStyle/>
          <a:p>
            <a:r>
              <a:rPr lang="en-US" dirty="0"/>
              <a:t>A workflow net has a single </a:t>
            </a:r>
            <a:r>
              <a:rPr lang="en-US" b="1" dirty="0"/>
              <a:t>start place</a:t>
            </a:r>
            <a:r>
              <a:rPr lang="en-US" dirty="0"/>
              <a:t> and a single </a:t>
            </a:r>
            <a:r>
              <a:rPr lang="en-US" b="1" dirty="0"/>
              <a:t>end place</a:t>
            </a:r>
            <a:r>
              <a:rPr lang="en-US" dirty="0"/>
              <a:t>. </a:t>
            </a:r>
            <a:endParaRPr lang="en-US" dirty="0" smtClean="0"/>
          </a:p>
          <a:p>
            <a:pPr lvl="1"/>
            <a:r>
              <a:rPr lang="en-US" sz="1800" dirty="0" smtClean="0"/>
              <a:t>This </a:t>
            </a:r>
            <a:r>
              <a:rPr lang="en-US" sz="1800" dirty="0"/>
              <a:t>means that workflow nets closely correspond to </a:t>
            </a:r>
            <a:r>
              <a:rPr lang="en-US" sz="1800" dirty="0" smtClean="0"/>
              <a:t>real-life processes </a:t>
            </a:r>
            <a:r>
              <a:rPr lang="en-US" sz="1800" dirty="0"/>
              <a:t>that tend to have a specific starting point and a specific end point</a:t>
            </a:r>
            <a:r>
              <a:rPr lang="en-US" sz="1800" dirty="0" smtClean="0"/>
              <a:t>.</a:t>
            </a:r>
          </a:p>
          <a:p>
            <a:r>
              <a:rPr lang="en-US" dirty="0"/>
              <a:t>Every transition in the workflow net is on a </a:t>
            </a:r>
            <a:r>
              <a:rPr lang="en-US" b="1" dirty="0"/>
              <a:t>path from the start to the end </a:t>
            </a:r>
            <a:r>
              <a:rPr lang="en-US" b="1" dirty="0" smtClean="0"/>
              <a:t>place</a:t>
            </a:r>
            <a:r>
              <a:rPr lang="en-US" dirty="0" smtClean="0"/>
              <a:t>. </a:t>
            </a:r>
          </a:p>
          <a:p>
            <a:pPr lvl="1">
              <a:spcAft>
                <a:spcPts val="600"/>
              </a:spcAft>
            </a:pPr>
            <a:r>
              <a:rPr lang="en-US" sz="1800" dirty="0" smtClean="0">
                <a:latin typeface="+mj-lt"/>
              </a:rPr>
              <a:t>This </a:t>
            </a:r>
            <a:r>
              <a:rPr lang="en-US" sz="1800" dirty="0">
                <a:latin typeface="+mj-lt"/>
              </a:rPr>
              <a:t>ensures that each transition in a workflow net contributes to the </a:t>
            </a:r>
            <a:r>
              <a:rPr lang="en-US" sz="1800" dirty="0" smtClean="0">
                <a:latin typeface="+mj-lt"/>
              </a:rPr>
              <a:t>progression of </a:t>
            </a:r>
            <a:r>
              <a:rPr lang="en-US" sz="1800" dirty="0">
                <a:latin typeface="+mj-lt"/>
              </a:rPr>
              <a:t>an executing instance towards its end state</a:t>
            </a:r>
            <a:r>
              <a:rPr lang="en-US" sz="1800" dirty="0" smtClean="0">
                <a:latin typeface="+mj-lt"/>
              </a:rPr>
              <a:t>.</a:t>
            </a:r>
            <a:endParaRPr lang="en-AU" sz="1800" b="1" dirty="0">
              <a:latin typeface="+mj-lt"/>
            </a:endParaRPr>
          </a:p>
          <a:p>
            <a:pPr eaLnBrk="1" hangingPunct="1">
              <a:lnSpc>
                <a:spcPct val="90000"/>
              </a:lnSpc>
            </a:pPr>
            <a:r>
              <a:rPr lang="en-AU" b="1" dirty="0" smtClean="0">
                <a:latin typeface="+mj-lt"/>
              </a:rPr>
              <a:t>Definition</a:t>
            </a:r>
            <a:r>
              <a:rPr lang="en-AU" dirty="0" smtClean="0">
                <a:latin typeface="+mj-lt"/>
              </a:rPr>
              <a:t> </a:t>
            </a:r>
            <a:r>
              <a:rPr lang="en-AU" b="1" dirty="0" smtClean="0">
                <a:latin typeface="+mj-lt"/>
              </a:rPr>
              <a:t>[AH02, p271-272]</a:t>
            </a:r>
            <a:r>
              <a:rPr lang="en-AU" dirty="0" smtClean="0">
                <a:latin typeface="+mj-lt"/>
              </a:rPr>
              <a:t> A Petri net </a:t>
            </a:r>
            <a:r>
              <a:rPr lang="en-AU" i="1" dirty="0" smtClean="0">
                <a:latin typeface="+mj-lt"/>
              </a:rPr>
              <a:t>PN = (P, T, F)</a:t>
            </a:r>
            <a:r>
              <a:rPr lang="en-AU" dirty="0" smtClean="0">
                <a:latin typeface="+mj-lt"/>
              </a:rPr>
              <a:t> is a WF-net (Workflow net) if and only if:</a:t>
            </a:r>
          </a:p>
          <a:p>
            <a:pPr lvl="2" eaLnBrk="1" hangingPunct="1">
              <a:lnSpc>
                <a:spcPct val="90000"/>
              </a:lnSpc>
            </a:pPr>
            <a:r>
              <a:rPr lang="en-AU" sz="2200" dirty="0" smtClean="0">
                <a:latin typeface="+mj-lt"/>
              </a:rPr>
              <a:t>There is one source place </a:t>
            </a:r>
            <a:r>
              <a:rPr lang="en-AU" sz="2200" dirty="0" err="1" smtClean="0">
                <a:latin typeface="+mj-lt"/>
              </a:rPr>
              <a:t>i</a:t>
            </a:r>
            <a:r>
              <a:rPr lang="en-AU" sz="2200" dirty="0" smtClean="0">
                <a:latin typeface="+mj-lt"/>
              </a:rPr>
              <a:t> </a:t>
            </a:r>
            <a:r>
              <a:rPr lang="en-AU" sz="2200" dirty="0" smtClean="0">
                <a:latin typeface="+mj-lt"/>
                <a:sym typeface="Symbol" panose="05050102010706020507" pitchFamily="18" charset="2"/>
              </a:rPr>
              <a:t></a:t>
            </a:r>
            <a:r>
              <a:rPr lang="en-AU" sz="2200" dirty="0" smtClean="0">
                <a:latin typeface="+mj-lt"/>
              </a:rPr>
              <a:t> P such that </a:t>
            </a:r>
            <a:r>
              <a:rPr lang="en-AU" sz="2200" i="1" dirty="0" smtClean="0">
                <a:latin typeface="+mj-lt"/>
              </a:rPr>
              <a:t>•</a:t>
            </a:r>
            <a:r>
              <a:rPr lang="en-AU" sz="2200" i="1" dirty="0" err="1" smtClean="0">
                <a:latin typeface="+mj-lt"/>
              </a:rPr>
              <a:t>i</a:t>
            </a:r>
            <a:r>
              <a:rPr lang="en-AU" sz="2200" dirty="0" smtClean="0">
                <a:latin typeface="+mj-lt"/>
              </a:rPr>
              <a:t>  =</a:t>
            </a:r>
            <a:r>
              <a:rPr lang="en-AU" sz="2200" dirty="0" smtClean="0">
                <a:latin typeface="+mj-lt"/>
                <a:sym typeface="Symbol" panose="05050102010706020507" pitchFamily="18" charset="2"/>
              </a:rPr>
              <a:t> </a:t>
            </a:r>
            <a:endParaRPr lang="en-AU" sz="2200" dirty="0" smtClean="0">
              <a:latin typeface="+mj-lt"/>
            </a:endParaRPr>
          </a:p>
          <a:p>
            <a:pPr lvl="2" eaLnBrk="1" hangingPunct="1">
              <a:lnSpc>
                <a:spcPct val="90000"/>
              </a:lnSpc>
            </a:pPr>
            <a:r>
              <a:rPr lang="en-AU" sz="2200" dirty="0" smtClean="0">
                <a:latin typeface="+mj-lt"/>
              </a:rPr>
              <a:t>There is one sink place o </a:t>
            </a:r>
            <a:r>
              <a:rPr lang="en-AU" sz="2200" dirty="0" smtClean="0">
                <a:latin typeface="+mj-lt"/>
                <a:sym typeface="Symbol" panose="05050102010706020507" pitchFamily="18" charset="2"/>
              </a:rPr>
              <a:t></a:t>
            </a:r>
            <a:r>
              <a:rPr lang="en-AU" sz="2200" dirty="0" smtClean="0">
                <a:latin typeface="+mj-lt"/>
              </a:rPr>
              <a:t> P such that </a:t>
            </a:r>
            <a:r>
              <a:rPr lang="en-AU" sz="2200" i="1" dirty="0" smtClean="0">
                <a:latin typeface="+mj-lt"/>
              </a:rPr>
              <a:t>o• </a:t>
            </a:r>
            <a:r>
              <a:rPr lang="en-AU" sz="2200" dirty="0" smtClean="0">
                <a:latin typeface="+mj-lt"/>
              </a:rPr>
              <a:t>=</a:t>
            </a:r>
            <a:r>
              <a:rPr lang="en-AU" sz="2200" dirty="0" smtClean="0">
                <a:latin typeface="+mj-lt"/>
                <a:sym typeface="Symbol" panose="05050102010706020507" pitchFamily="18" charset="2"/>
              </a:rPr>
              <a:t> </a:t>
            </a:r>
            <a:endParaRPr lang="en-AU" sz="2200" dirty="0" smtClean="0">
              <a:latin typeface="+mj-lt"/>
            </a:endParaRPr>
          </a:p>
          <a:p>
            <a:pPr lvl="2" eaLnBrk="1" hangingPunct="1">
              <a:lnSpc>
                <a:spcPct val="90000"/>
              </a:lnSpc>
            </a:pPr>
            <a:r>
              <a:rPr lang="en-AU" sz="2200" dirty="0" smtClean="0">
                <a:latin typeface="+mj-lt"/>
              </a:rPr>
              <a:t>Every node x </a:t>
            </a:r>
            <a:r>
              <a:rPr lang="en-AU" sz="2200" dirty="0" smtClean="0">
                <a:latin typeface="+mj-lt"/>
                <a:sym typeface="Symbol" panose="05050102010706020507" pitchFamily="18" charset="2"/>
              </a:rPr>
              <a:t></a:t>
            </a:r>
            <a:r>
              <a:rPr lang="en-AU" sz="2200" dirty="0" smtClean="0">
                <a:latin typeface="+mj-lt"/>
              </a:rPr>
              <a:t> P </a:t>
            </a:r>
            <a:r>
              <a:rPr lang="en-AU" sz="2200" dirty="0" smtClean="0">
                <a:latin typeface="+mj-lt"/>
                <a:sym typeface="Symbol" panose="05050102010706020507" pitchFamily="18" charset="2"/>
              </a:rPr>
              <a:t></a:t>
            </a:r>
            <a:r>
              <a:rPr lang="en-AU" sz="2200" dirty="0" smtClean="0">
                <a:latin typeface="+mj-lt"/>
              </a:rPr>
              <a:t> T is on a path from </a:t>
            </a:r>
            <a:r>
              <a:rPr lang="en-AU" sz="2200" i="1" dirty="0" err="1" smtClean="0">
                <a:solidFill>
                  <a:schemeClr val="tx1"/>
                </a:solidFill>
                <a:latin typeface="+mj-lt"/>
              </a:rPr>
              <a:t>i</a:t>
            </a:r>
            <a:r>
              <a:rPr lang="en-AU" sz="2200" dirty="0" smtClean="0">
                <a:latin typeface="+mj-lt"/>
              </a:rPr>
              <a:t> to </a:t>
            </a:r>
            <a:r>
              <a:rPr lang="en-AU" sz="2200" i="1" dirty="0" smtClean="0">
                <a:latin typeface="+mj-lt"/>
              </a:rPr>
              <a:t>o</a:t>
            </a:r>
            <a:r>
              <a:rPr lang="en-AU" sz="2200" dirty="0" smtClean="0">
                <a:latin typeface="+mj-lt"/>
              </a:rPr>
              <a:t>.</a:t>
            </a:r>
          </a:p>
          <a:p>
            <a:pPr lvl="1" eaLnBrk="1" hangingPunct="1">
              <a:lnSpc>
                <a:spcPct val="90000"/>
              </a:lnSpc>
            </a:pPr>
            <a:endParaRPr lang="en-AU" sz="2400" dirty="0" smtClean="0"/>
          </a:p>
        </p:txBody>
      </p:sp>
    </p:spTree>
    <p:extLst>
      <p:ext uri="{BB962C8B-B14F-4D97-AF65-F5344CB8AC3E}">
        <p14:creationId xmlns:p14="http://schemas.microsoft.com/office/powerpoint/2010/main" val="46061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Exercise</a:t>
            </a:r>
            <a:r>
              <a:rPr lang="it-IT" dirty="0" smtClean="0"/>
              <a:t>: Candidate WF-</a:t>
            </a:r>
            <a:r>
              <a:rPr lang="it-IT" dirty="0" err="1" smtClean="0"/>
              <a:t>nets</a:t>
            </a:r>
            <a:r>
              <a:rPr lang="it-IT" dirty="0" smtClean="0"/>
              <a:t>?</a:t>
            </a:r>
            <a:endParaRPr lang="it-IT" dirty="0"/>
          </a:p>
        </p:txBody>
      </p:sp>
      <p:pic>
        <p:nvPicPr>
          <p:cNvPr id="4" name="Immagine 3"/>
          <p:cNvPicPr>
            <a:picLocks noChangeAspect="1"/>
          </p:cNvPicPr>
          <p:nvPr/>
        </p:nvPicPr>
        <p:blipFill>
          <a:blip r:embed="rId2"/>
          <a:stretch>
            <a:fillRect/>
          </a:stretch>
        </p:blipFill>
        <p:spPr>
          <a:xfrm>
            <a:off x="381000" y="1143000"/>
            <a:ext cx="3933371" cy="1828800"/>
          </a:xfrm>
          <a:prstGeom prst="rect">
            <a:avLst/>
          </a:prstGeom>
        </p:spPr>
      </p:pic>
      <p:pic>
        <p:nvPicPr>
          <p:cNvPr id="5" name="Immagine 4"/>
          <p:cNvPicPr>
            <a:picLocks noChangeAspect="1"/>
          </p:cNvPicPr>
          <p:nvPr/>
        </p:nvPicPr>
        <p:blipFill>
          <a:blip r:embed="rId3"/>
          <a:stretch>
            <a:fillRect/>
          </a:stretch>
        </p:blipFill>
        <p:spPr>
          <a:xfrm>
            <a:off x="152400" y="3349625"/>
            <a:ext cx="3407546" cy="2888701"/>
          </a:xfrm>
          <a:prstGeom prst="rect">
            <a:avLst/>
          </a:prstGeom>
        </p:spPr>
      </p:pic>
      <p:pic>
        <p:nvPicPr>
          <p:cNvPr id="6" name="Immagine 5"/>
          <p:cNvPicPr>
            <a:picLocks noChangeAspect="1"/>
          </p:cNvPicPr>
          <p:nvPr/>
        </p:nvPicPr>
        <p:blipFill>
          <a:blip r:embed="rId4"/>
          <a:stretch>
            <a:fillRect/>
          </a:stretch>
        </p:blipFill>
        <p:spPr>
          <a:xfrm>
            <a:off x="4314371" y="2057400"/>
            <a:ext cx="4115142" cy="3479469"/>
          </a:xfrm>
          <a:prstGeom prst="rect">
            <a:avLst/>
          </a:prstGeom>
        </p:spPr>
      </p:pic>
    </p:spTree>
    <p:extLst>
      <p:ext uri="{BB962C8B-B14F-4D97-AF65-F5344CB8AC3E}">
        <p14:creationId xmlns:p14="http://schemas.microsoft.com/office/powerpoint/2010/main" val="2177474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162800" cy="792163"/>
          </a:xfrm>
        </p:spPr>
        <p:txBody>
          <a:bodyPr/>
          <a:lstStyle/>
          <a:p>
            <a:pPr indent="0" algn="ctr" eaLnBrk="1" hangingPunct="1"/>
            <a:r>
              <a:rPr lang="en-AU" sz="2800" dirty="0" smtClean="0"/>
              <a:t>Workflow nets:</a:t>
            </a:r>
            <a:br>
              <a:rPr lang="en-AU" sz="2800" dirty="0" smtClean="0"/>
            </a:br>
            <a:r>
              <a:rPr lang="en-AU" sz="2800" dirty="0" smtClean="0"/>
              <a:t>Definition</a:t>
            </a:r>
          </a:p>
        </p:txBody>
      </p:sp>
      <p:sp>
        <p:nvSpPr>
          <p:cNvPr id="69635" name="Rectangle 3"/>
          <p:cNvSpPr>
            <a:spLocks noGrp="1" noChangeArrowheads="1"/>
          </p:cNvSpPr>
          <p:nvPr>
            <p:ph type="body" idx="1"/>
          </p:nvPr>
        </p:nvSpPr>
        <p:spPr>
          <a:xfrm>
            <a:off x="152400" y="1143000"/>
            <a:ext cx="8763000" cy="5029200"/>
          </a:xfrm>
        </p:spPr>
        <p:txBody>
          <a:bodyPr/>
          <a:lstStyle/>
          <a:p>
            <a:pPr eaLnBrk="1" hangingPunct="1">
              <a:lnSpc>
                <a:spcPct val="90000"/>
              </a:lnSpc>
            </a:pPr>
            <a:r>
              <a:rPr lang="en-US" sz="2800" dirty="0"/>
              <a:t>It is important to note that </a:t>
            </a:r>
            <a:r>
              <a:rPr lang="en-US" sz="2800" dirty="0" smtClean="0"/>
              <a:t>the previous definition traces the </a:t>
            </a:r>
            <a:r>
              <a:rPr lang="en-US" sz="2800" dirty="0"/>
              <a:t>minimal requirements for a workflow net. </a:t>
            </a:r>
            <a:endParaRPr lang="en-US" sz="2800" dirty="0" smtClean="0"/>
          </a:p>
          <a:p>
            <a:pPr eaLnBrk="1" hangingPunct="1">
              <a:lnSpc>
                <a:spcPct val="90000"/>
              </a:lnSpc>
            </a:pPr>
            <a:endParaRPr lang="en-US" sz="2800" dirty="0" smtClean="0"/>
          </a:p>
          <a:p>
            <a:pPr eaLnBrk="1" hangingPunct="1">
              <a:lnSpc>
                <a:spcPct val="90000"/>
              </a:lnSpc>
            </a:pPr>
            <a:r>
              <a:rPr lang="en-US" sz="2800" dirty="0" smtClean="0"/>
              <a:t>However, it does </a:t>
            </a:r>
            <a:r>
              <a:rPr lang="en-US" sz="2800" dirty="0"/>
              <a:t>not guarantee </a:t>
            </a:r>
            <a:r>
              <a:rPr lang="en-US" sz="2800" dirty="0" smtClean="0"/>
              <a:t>(by itself) that </a:t>
            </a:r>
            <a:r>
              <a:rPr lang="en-US" sz="2800" dirty="0"/>
              <a:t>a candidate workflow net will not </a:t>
            </a:r>
            <a:r>
              <a:rPr lang="en-US" sz="2800" dirty="0" smtClean="0"/>
              <a:t>potentially be </a:t>
            </a:r>
            <a:r>
              <a:rPr lang="en-US" sz="2800" dirty="0"/>
              <a:t>subject to </a:t>
            </a:r>
            <a:r>
              <a:rPr lang="en-US" sz="2800" i="1" dirty="0"/>
              <a:t>deadlock</a:t>
            </a:r>
            <a:r>
              <a:rPr lang="en-US" sz="2800" dirty="0"/>
              <a:t> or </a:t>
            </a:r>
            <a:r>
              <a:rPr lang="en-US" sz="2800" i="1" dirty="0" err="1"/>
              <a:t>livelock</a:t>
            </a:r>
            <a:r>
              <a:rPr lang="en-US" sz="2800" dirty="0" smtClean="0"/>
              <a:t>.</a:t>
            </a:r>
          </a:p>
          <a:p>
            <a:pPr eaLnBrk="1" hangingPunct="1">
              <a:lnSpc>
                <a:spcPct val="90000"/>
              </a:lnSpc>
            </a:pPr>
            <a:endParaRPr lang="en-US" sz="2800" dirty="0" smtClean="0"/>
          </a:p>
          <a:p>
            <a:pPr eaLnBrk="1" hangingPunct="1">
              <a:lnSpc>
                <a:spcPct val="90000"/>
              </a:lnSpc>
            </a:pPr>
            <a:r>
              <a:rPr lang="en-US" sz="2800" dirty="0" smtClean="0"/>
              <a:t>To ensure that any given process instance behaves in a predictable way, </a:t>
            </a:r>
            <a:r>
              <a:rPr lang="en-AU" sz="2800" dirty="0" smtClean="0"/>
              <a:t>in </a:t>
            </a:r>
            <a:r>
              <a:rPr lang="en-AU" sz="2800" dirty="0"/>
              <a:t>[AH02] a number of so-called </a:t>
            </a:r>
            <a:r>
              <a:rPr lang="en-AU" sz="2800" b="1" dirty="0"/>
              <a:t>soundness criteria</a:t>
            </a:r>
            <a:r>
              <a:rPr lang="en-AU" sz="2800" dirty="0"/>
              <a:t> are formulated. </a:t>
            </a:r>
            <a:endParaRPr lang="en-AU" sz="2800" dirty="0" smtClean="0"/>
          </a:p>
        </p:txBody>
      </p:sp>
    </p:spTree>
    <p:extLst>
      <p:ext uri="{BB962C8B-B14F-4D97-AF65-F5344CB8AC3E}">
        <p14:creationId xmlns:p14="http://schemas.microsoft.com/office/powerpoint/2010/main" val="26363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animEffect transition="in" filter="wipe(up)">
                                      <p:cBhvr>
                                        <p:cTn id="7"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6088" y="1295400"/>
            <a:ext cx="8240712" cy="4930775"/>
          </a:xfrm>
        </p:spPr>
        <p:txBody>
          <a:bodyPr/>
          <a:lstStyle/>
          <a:p>
            <a:r>
              <a:rPr lang="en-US" dirty="0"/>
              <a:t>Petri nets have proven to be a particularly effective mechanism for modeling </a:t>
            </a:r>
            <a:r>
              <a:rPr lang="en-US" dirty="0" smtClean="0"/>
              <a:t>the </a:t>
            </a:r>
            <a:r>
              <a:rPr lang="en-US" b="1" dirty="0" smtClean="0"/>
              <a:t>dynamic </a:t>
            </a:r>
            <a:r>
              <a:rPr lang="en-US" b="1" dirty="0"/>
              <a:t>aspects of processes</a:t>
            </a:r>
            <a:r>
              <a:rPr lang="en-US" dirty="0"/>
              <a:t>. </a:t>
            </a:r>
            <a:endParaRPr lang="en-US" dirty="0" smtClean="0"/>
          </a:p>
          <a:p>
            <a:r>
              <a:rPr lang="en-US" dirty="0" smtClean="0"/>
              <a:t>Petri Nets </a:t>
            </a:r>
            <a:r>
              <a:rPr lang="en-US" dirty="0"/>
              <a:t>they have three </a:t>
            </a:r>
            <a:r>
              <a:rPr lang="en-US" dirty="0" smtClean="0"/>
              <a:t>specific advantages</a:t>
            </a:r>
            <a:r>
              <a:rPr lang="en-US" dirty="0"/>
              <a:t>:</a:t>
            </a:r>
          </a:p>
          <a:p>
            <a:pPr lvl="1"/>
            <a:r>
              <a:rPr lang="en-US" dirty="0" smtClean="0"/>
              <a:t>Formal </a:t>
            </a:r>
            <a:r>
              <a:rPr lang="en-US" dirty="0"/>
              <a:t>semantics despite the graphical nature.</a:t>
            </a:r>
          </a:p>
          <a:p>
            <a:pPr lvl="1"/>
            <a:r>
              <a:rPr lang="en-US" dirty="0" smtClean="0"/>
              <a:t>State-based </a:t>
            </a:r>
            <a:r>
              <a:rPr lang="en-US" dirty="0"/>
              <a:t>instead of event-based.</a:t>
            </a:r>
          </a:p>
          <a:p>
            <a:pPr lvl="1"/>
            <a:r>
              <a:rPr lang="en-US" dirty="0" smtClean="0"/>
              <a:t>Abundance </a:t>
            </a:r>
            <a:r>
              <a:rPr lang="en-US" dirty="0"/>
              <a:t>of analysis techniques.</a:t>
            </a:r>
          </a:p>
          <a:p>
            <a:r>
              <a:rPr lang="en-US" dirty="0" smtClean="0"/>
              <a:t>Many variant exist: we will analyze </a:t>
            </a:r>
            <a:r>
              <a:rPr lang="en-US" b="1" i="1" dirty="0" smtClean="0"/>
              <a:t>workflow </a:t>
            </a:r>
            <a:r>
              <a:rPr lang="en-US" b="1" i="1" dirty="0"/>
              <a:t>nets</a:t>
            </a:r>
            <a:r>
              <a:rPr lang="en-US" dirty="0"/>
              <a:t> and </a:t>
            </a:r>
            <a:r>
              <a:rPr lang="en-US" b="1" i="1" dirty="0" smtClean="0"/>
              <a:t>reset nets</a:t>
            </a:r>
            <a:r>
              <a:rPr lang="en-US" dirty="0" smtClean="0"/>
              <a:t>.</a:t>
            </a:r>
          </a:p>
          <a:p>
            <a:r>
              <a:rPr lang="en-US" dirty="0" smtClean="0"/>
              <a:t>Petri Nets have </a:t>
            </a:r>
            <a:r>
              <a:rPr lang="en-US" dirty="0"/>
              <a:t>been chosen as the </a:t>
            </a:r>
            <a:r>
              <a:rPr lang="en-US" dirty="0" smtClean="0"/>
              <a:t>formal underpinning </a:t>
            </a:r>
            <a:r>
              <a:rPr lang="en-US" dirty="0"/>
              <a:t>for the </a:t>
            </a:r>
            <a:r>
              <a:rPr lang="en-US" b="1" dirty="0"/>
              <a:t>YAWL</a:t>
            </a:r>
            <a:r>
              <a:rPr lang="en-US" dirty="0"/>
              <a:t> </a:t>
            </a:r>
            <a:r>
              <a:rPr lang="en-US" dirty="0" smtClean="0"/>
              <a:t>language</a:t>
            </a:r>
            <a:r>
              <a:rPr lang="en-US" dirty="0"/>
              <a:t> </a:t>
            </a:r>
            <a:r>
              <a:rPr lang="en-US" dirty="0" smtClean="0"/>
              <a:t>(it will be discussed in an upcoming lecture).</a:t>
            </a:r>
            <a:endParaRPr lang="it-IT" dirty="0"/>
          </a:p>
        </p:txBody>
      </p:sp>
      <p:sp>
        <p:nvSpPr>
          <p:cNvPr id="5" name="Rectangle 2"/>
          <p:cNvSpPr>
            <a:spLocks noGrp="1" noChangeArrowheads="1"/>
          </p:cNvSpPr>
          <p:nvPr>
            <p:ph type="title" idx="4294967295"/>
          </p:nvPr>
        </p:nvSpPr>
        <p:spPr>
          <a:xfrm>
            <a:off x="0" y="0"/>
            <a:ext cx="9144000" cy="765175"/>
          </a:xfrm>
        </p:spPr>
        <p:txBody>
          <a:bodyPr/>
          <a:lstStyle/>
          <a:p>
            <a:pPr indent="0" eaLnBrk="1" hangingPunct="1"/>
            <a:r>
              <a:rPr lang="en-US" dirty="0" smtClean="0"/>
              <a:t>Petri Nets</a:t>
            </a:r>
          </a:p>
        </p:txBody>
      </p:sp>
    </p:spTree>
    <p:extLst>
      <p:ext uri="{BB962C8B-B14F-4D97-AF65-F5344CB8AC3E}">
        <p14:creationId xmlns:p14="http://schemas.microsoft.com/office/powerpoint/2010/main" val="6673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95400" y="-106363"/>
            <a:ext cx="7239000" cy="1020763"/>
          </a:xfrm>
        </p:spPr>
        <p:txBody>
          <a:bodyPr/>
          <a:lstStyle/>
          <a:p>
            <a:pPr indent="0" eaLnBrk="1" hangingPunct="1"/>
            <a:r>
              <a:rPr lang="en-AU" smtClean="0"/>
              <a:t>Workflow nets: Soundness</a:t>
            </a:r>
          </a:p>
        </p:txBody>
      </p:sp>
      <p:sp>
        <p:nvSpPr>
          <p:cNvPr id="72707" name="Rectangle 3"/>
          <p:cNvSpPr>
            <a:spLocks noGrp="1" noChangeArrowheads="1"/>
          </p:cNvSpPr>
          <p:nvPr>
            <p:ph type="body" idx="1"/>
          </p:nvPr>
        </p:nvSpPr>
        <p:spPr>
          <a:xfrm>
            <a:off x="-76200" y="838200"/>
            <a:ext cx="9220200" cy="5410200"/>
          </a:xfrm>
        </p:spPr>
        <p:txBody>
          <a:bodyPr/>
          <a:lstStyle/>
          <a:p>
            <a:pPr eaLnBrk="1" hangingPunct="1">
              <a:buFontTx/>
              <a:buNone/>
            </a:pPr>
            <a:r>
              <a:rPr lang="en-AU" sz="2000" b="1" dirty="0" smtClean="0"/>
              <a:t>Definition [soundness]: </a:t>
            </a:r>
            <a:r>
              <a:rPr lang="en-US" sz="2000" dirty="0" smtClean="0"/>
              <a:t>A procedure modeled in the form of a WF-net </a:t>
            </a:r>
            <a:r>
              <a:rPr lang="en-AU" sz="2000" i="1" dirty="0" smtClean="0"/>
              <a:t>PN = (P, T, F) </a:t>
            </a:r>
            <a:r>
              <a:rPr lang="en-US" sz="2000" dirty="0" smtClean="0"/>
              <a:t>is </a:t>
            </a:r>
            <a:r>
              <a:rPr lang="en-US" sz="2000" b="1" dirty="0" smtClean="0"/>
              <a:t>sound</a:t>
            </a:r>
            <a:r>
              <a:rPr lang="en-US" sz="2000" dirty="0" smtClean="0"/>
              <a:t> if and only if:</a:t>
            </a:r>
            <a:endParaRPr lang="en-AU" sz="2000" dirty="0" smtClean="0"/>
          </a:p>
          <a:p>
            <a:pPr lvl="1" eaLnBrk="1" hangingPunct="1"/>
            <a:r>
              <a:rPr lang="en-AU" sz="1800" b="1" dirty="0" smtClean="0"/>
              <a:t>[Option to Complete]</a:t>
            </a:r>
            <a:r>
              <a:rPr lang="en-AU" sz="1800" dirty="0" smtClean="0"/>
              <a:t> Given an initial marking </a:t>
            </a:r>
            <a:r>
              <a:rPr lang="en-AU" sz="1800" i="1" dirty="0" err="1" smtClean="0"/>
              <a:t>i</a:t>
            </a:r>
            <a:r>
              <a:rPr lang="en-AU" sz="1800" dirty="0" smtClean="0"/>
              <a:t>, from every marking M reachable from </a:t>
            </a:r>
            <a:r>
              <a:rPr lang="en-AU" sz="1800" i="1" dirty="0" err="1" smtClean="0"/>
              <a:t>i</a:t>
            </a:r>
            <a:r>
              <a:rPr lang="en-AU" sz="1800" dirty="0" smtClean="0"/>
              <a:t>, </a:t>
            </a:r>
            <a:r>
              <a:rPr lang="en-US" sz="1800" dirty="0"/>
              <a:t>there exists a firing sequence </a:t>
            </a:r>
            <a:r>
              <a:rPr lang="en-US" sz="1800" dirty="0" smtClean="0"/>
              <a:t>leading from </a:t>
            </a:r>
            <a:r>
              <a:rPr lang="en-US" sz="1800" dirty="0"/>
              <a:t>state M to state o</a:t>
            </a:r>
            <a:r>
              <a:rPr lang="en-US" sz="1800" dirty="0" smtClean="0"/>
              <a:t>.</a:t>
            </a:r>
            <a:r>
              <a:rPr lang="en-AU" sz="1800" dirty="0"/>
              <a:t> </a:t>
            </a:r>
            <a:r>
              <a:rPr lang="en-AU" sz="1800" dirty="0" smtClean="0"/>
              <a:t>        Formally:</a:t>
            </a:r>
          </a:p>
          <a:p>
            <a:pPr lvl="1" eaLnBrk="1" hangingPunct="1"/>
            <a:endParaRPr lang="en-AU" sz="1800" dirty="0" smtClean="0"/>
          </a:p>
          <a:p>
            <a:pPr lvl="2" eaLnBrk="1" hangingPunct="1"/>
            <a:r>
              <a:rPr lang="en-AU" i="1" dirty="0" smtClean="0"/>
              <a:t>Basically, this means that the any executing instance of the workflow net must eventually terminate, i.e., net is free of deadlock and infinite loops.</a:t>
            </a:r>
          </a:p>
          <a:p>
            <a:pPr lvl="1" eaLnBrk="1" hangingPunct="1"/>
            <a:r>
              <a:rPr lang="en-AU" sz="1800" b="1" dirty="0" smtClean="0"/>
              <a:t>[Proper Completion]</a:t>
            </a:r>
            <a:r>
              <a:rPr lang="en-AU" sz="1800" dirty="0" smtClean="0"/>
              <a:t> </a:t>
            </a:r>
            <a:r>
              <a:rPr lang="en-US" sz="1800" dirty="0"/>
              <a:t>State o is the only state reachable from state </a:t>
            </a:r>
            <a:r>
              <a:rPr lang="en-US" sz="1800" dirty="0" err="1"/>
              <a:t>i</a:t>
            </a:r>
            <a:r>
              <a:rPr lang="en-US" sz="1800" dirty="0"/>
              <a:t> with at least one token in place </a:t>
            </a:r>
            <a:r>
              <a:rPr lang="en-US" sz="1800" dirty="0" smtClean="0"/>
              <a:t>o. Formally</a:t>
            </a:r>
            <a:r>
              <a:rPr lang="en-US" sz="1800" dirty="0"/>
              <a:t>:</a:t>
            </a:r>
            <a:endParaRPr lang="en-AU" sz="1800" dirty="0" smtClean="0"/>
          </a:p>
          <a:p>
            <a:pPr lvl="1" eaLnBrk="1" hangingPunct="1"/>
            <a:endParaRPr lang="en-AU" sz="1800" dirty="0"/>
          </a:p>
          <a:p>
            <a:pPr lvl="2" eaLnBrk="1" hangingPunct="1"/>
            <a:r>
              <a:rPr lang="en-AU" i="1" dirty="0" smtClean="0"/>
              <a:t>When the workflow terminates no other tasks are still running and termination is </a:t>
            </a:r>
            <a:r>
              <a:rPr lang="en-AU" i="1" u="sng" dirty="0" smtClean="0"/>
              <a:t>signalled only once</a:t>
            </a:r>
            <a:r>
              <a:rPr lang="en-AU" i="1" dirty="0" smtClean="0"/>
              <a:t>. </a:t>
            </a:r>
            <a:r>
              <a:rPr lang="it-IT" i="1" dirty="0" smtClean="0"/>
              <a:t>A</a:t>
            </a:r>
            <a:r>
              <a:rPr lang="en-US" i="1" dirty="0" smtClean="0"/>
              <a:t>t the moment </a:t>
            </a:r>
            <a:r>
              <a:rPr lang="en-US" i="1" dirty="0"/>
              <a:t>of </a:t>
            </a:r>
            <a:r>
              <a:rPr lang="en-US" i="1" dirty="0" smtClean="0"/>
              <a:t>termination, </a:t>
            </a:r>
            <a:r>
              <a:rPr lang="en-US" i="1" dirty="0"/>
              <a:t>there must be </a:t>
            </a:r>
            <a:r>
              <a:rPr lang="en-US" b="1" i="1" dirty="0" smtClean="0"/>
              <a:t>one </a:t>
            </a:r>
            <a:r>
              <a:rPr lang="en-US" b="1" i="1" dirty="0"/>
              <a:t>token </a:t>
            </a:r>
            <a:r>
              <a:rPr lang="en-US" i="1" dirty="0"/>
              <a:t>in the end place o </a:t>
            </a:r>
            <a:r>
              <a:rPr lang="en-US" i="1" dirty="0" smtClean="0"/>
              <a:t>and all </a:t>
            </a:r>
            <a:r>
              <a:rPr lang="en-US" i="1" dirty="0"/>
              <a:t>other places in the </a:t>
            </a:r>
            <a:r>
              <a:rPr lang="en-US" i="1" dirty="0" smtClean="0"/>
              <a:t>WF-net </a:t>
            </a:r>
            <a:r>
              <a:rPr lang="en-US" b="1" i="1" dirty="0"/>
              <a:t>must be empty</a:t>
            </a:r>
            <a:r>
              <a:rPr lang="en-US" i="1" dirty="0"/>
              <a:t>.</a:t>
            </a:r>
            <a:endParaRPr lang="en-AU" i="1" dirty="0" smtClean="0"/>
          </a:p>
          <a:p>
            <a:pPr lvl="1" eaLnBrk="1" hangingPunct="1"/>
            <a:r>
              <a:rPr lang="en-AU" sz="1800" b="1" dirty="0" smtClean="0"/>
              <a:t>[No Dead Tasks]</a:t>
            </a:r>
            <a:r>
              <a:rPr lang="en-AU" sz="1800" dirty="0" smtClean="0"/>
              <a:t> For every transition t, a marking M reachable from </a:t>
            </a:r>
            <a:r>
              <a:rPr lang="en-AU" sz="1800" dirty="0" err="1" smtClean="0"/>
              <a:t>i</a:t>
            </a:r>
            <a:r>
              <a:rPr lang="en-AU" sz="1800" dirty="0" smtClean="0"/>
              <a:t> (</a:t>
            </a:r>
            <a:r>
              <a:rPr lang="en-AU" sz="1800" i="1" dirty="0" err="1" smtClean="0"/>
              <a:t>i</a:t>
            </a:r>
            <a:r>
              <a:rPr lang="en-AU" sz="1800" i="1" dirty="0" smtClean="0"/>
              <a:t> </a:t>
            </a:r>
            <a:r>
              <a:rPr lang="en-AU" sz="1800" dirty="0" smtClean="0">
                <a:sym typeface="Symbol" panose="05050102010706020507" pitchFamily="18" charset="2"/>
              </a:rPr>
              <a:t></a:t>
            </a:r>
            <a:r>
              <a:rPr lang="en-AU" sz="1800" baseline="30000" dirty="0" smtClean="0">
                <a:sym typeface="Symbol" panose="05050102010706020507" pitchFamily="18" charset="2"/>
              </a:rPr>
              <a:t>*</a:t>
            </a:r>
            <a:r>
              <a:rPr lang="en-AU" sz="1800" dirty="0" smtClean="0"/>
              <a:t> M) can be found that enables t.</a:t>
            </a:r>
          </a:p>
          <a:p>
            <a:pPr lvl="2" eaLnBrk="1" hangingPunct="1"/>
            <a:r>
              <a:rPr lang="en-AU" i="1" dirty="0" smtClean="0"/>
              <a:t>The workflow does not contain any superfluous parts that can never be activated. In a nutshell, dead transitions are not allowed.</a:t>
            </a:r>
          </a:p>
          <a:p>
            <a:pPr lvl="2" eaLnBrk="1" hangingPunct="1"/>
            <a:endParaRPr lang="en-AU" i="1" dirty="0" smtClean="0"/>
          </a:p>
          <a:p>
            <a:pPr eaLnBrk="1" hangingPunct="1"/>
            <a:endParaRPr lang="en-AU" sz="1400" dirty="0" smtClean="0"/>
          </a:p>
          <a:p>
            <a:pPr eaLnBrk="1" hangingPunct="1"/>
            <a:endParaRPr lang="en-AU" sz="1000" i="1" dirty="0" smtClean="0"/>
          </a:p>
          <a:p>
            <a:pPr lvl="1" eaLnBrk="1" hangingPunct="1"/>
            <a:endParaRPr lang="en-AU" sz="1400" i="1" dirty="0" smtClean="0"/>
          </a:p>
          <a:p>
            <a:pPr lvl="1" eaLnBrk="1" hangingPunct="1"/>
            <a:endParaRPr lang="en-AU" sz="1400" dirty="0" smtClean="0"/>
          </a:p>
        </p:txBody>
      </p:sp>
      <p:pic>
        <p:nvPicPr>
          <p:cNvPr id="2" name="Immagine 1"/>
          <p:cNvPicPr>
            <a:picLocks noChangeAspect="1"/>
          </p:cNvPicPr>
          <p:nvPr/>
        </p:nvPicPr>
        <p:blipFill>
          <a:blip r:embed="rId3"/>
          <a:stretch>
            <a:fillRect/>
          </a:stretch>
        </p:blipFill>
        <p:spPr>
          <a:xfrm>
            <a:off x="4089799" y="3671391"/>
            <a:ext cx="4901801" cy="663756"/>
          </a:xfrm>
          <a:prstGeom prst="rect">
            <a:avLst/>
          </a:prstGeom>
        </p:spPr>
      </p:pic>
      <p:pic>
        <p:nvPicPr>
          <p:cNvPr id="3" name="Immagine 2"/>
          <p:cNvPicPr>
            <a:picLocks noChangeAspect="1"/>
          </p:cNvPicPr>
          <p:nvPr/>
        </p:nvPicPr>
        <p:blipFill>
          <a:blip r:embed="rId4"/>
          <a:stretch>
            <a:fillRect/>
          </a:stretch>
        </p:blipFill>
        <p:spPr>
          <a:xfrm>
            <a:off x="1805392" y="2133600"/>
            <a:ext cx="3757208" cy="635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wipe(up)">
                                      <p:cBhvr>
                                        <p:cTn id="7" dur="500"/>
                                        <p:tgtEl>
                                          <p:spTgt spid="72707">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animEffect transition="in" filter="wipe(up)">
                                      <p:cBhvr>
                                        <p:cTn id="15" dur="500"/>
                                        <p:tgtEl>
                                          <p:spTgt spid="72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2707">
                                            <p:txEl>
                                              <p:pRg st="4" end="4"/>
                                            </p:txEl>
                                          </p:spTgt>
                                        </p:tgtEl>
                                        <p:attrNameLst>
                                          <p:attrName>style.visibility</p:attrName>
                                        </p:attrNameLst>
                                      </p:cBhvr>
                                      <p:to>
                                        <p:strVal val="visible"/>
                                      </p:to>
                                    </p:set>
                                    <p:animEffect transition="in" filter="wipe(up)">
                                      <p:cBhvr>
                                        <p:cTn id="20" dur="500"/>
                                        <p:tgtEl>
                                          <p:spTgt spid="72707">
                                            <p:txEl>
                                              <p:pRg st="4" end="4"/>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72707">
                                            <p:txEl>
                                              <p:pRg st="6" end="6"/>
                                            </p:txEl>
                                          </p:spTgt>
                                        </p:tgtEl>
                                        <p:attrNameLst>
                                          <p:attrName>style.visibility</p:attrName>
                                        </p:attrNameLst>
                                      </p:cBhvr>
                                      <p:to>
                                        <p:strVal val="visible"/>
                                      </p:to>
                                    </p:set>
                                    <p:animEffect transition="in" filter="wipe(up)">
                                      <p:cBhvr>
                                        <p:cTn id="28" dur="500"/>
                                        <p:tgtEl>
                                          <p:spTgt spid="7270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2707">
                                            <p:txEl>
                                              <p:pRg st="7" end="7"/>
                                            </p:txEl>
                                          </p:spTgt>
                                        </p:tgtEl>
                                        <p:attrNameLst>
                                          <p:attrName>style.visibility</p:attrName>
                                        </p:attrNameLst>
                                      </p:cBhvr>
                                      <p:to>
                                        <p:strVal val="visible"/>
                                      </p:to>
                                    </p:set>
                                    <p:animEffect transition="in" filter="wipe(up)">
                                      <p:cBhvr>
                                        <p:cTn id="33" dur="500"/>
                                        <p:tgtEl>
                                          <p:spTgt spid="72707">
                                            <p:txEl>
                                              <p:pRg st="7" end="7"/>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72707">
                                            <p:txEl>
                                              <p:pRg st="8" end="8"/>
                                            </p:txEl>
                                          </p:spTgt>
                                        </p:tgtEl>
                                        <p:attrNameLst>
                                          <p:attrName>style.visibility</p:attrName>
                                        </p:attrNameLst>
                                      </p:cBhvr>
                                      <p:to>
                                        <p:strVal val="visible"/>
                                      </p:to>
                                    </p:set>
                                    <p:animEffect transition="in" filter="wipe(up)">
                                      <p:cBhvr>
                                        <p:cTn id="37" dur="500"/>
                                        <p:tgtEl>
                                          <p:spTgt spid="727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04800" y="-228600"/>
            <a:ext cx="7543800" cy="1295400"/>
          </a:xfrm>
        </p:spPr>
        <p:txBody>
          <a:bodyPr/>
          <a:lstStyle/>
          <a:p>
            <a:pPr indent="0" algn="ctr" eaLnBrk="1" hangingPunct="1"/>
            <a:r>
              <a:rPr lang="en-AU" sz="2800" smtClean="0"/>
              <a:t>Workflow Net Constructs</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 y="1981200"/>
            <a:ext cx="825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metto 2 4"/>
          <p:cNvSpPr/>
          <p:nvPr/>
        </p:nvSpPr>
        <p:spPr bwMode="auto">
          <a:xfrm>
            <a:off x="275573" y="1009388"/>
            <a:ext cx="1934227" cy="819411"/>
          </a:xfrm>
          <a:prstGeom prst="wedgeRoundRectCallout">
            <a:avLst>
              <a:gd name="adj1" fmla="val 56468"/>
              <a:gd name="adj2" fmla="val 100206"/>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i="1" dirty="0" smtClean="0">
                <a:latin typeface="Arial" charset="0"/>
                <a:ea typeface="MS PGothic" pitchFamily="34" charset="-128"/>
              </a:rPr>
              <a:t>Automatic </a:t>
            </a:r>
            <a:r>
              <a:rPr lang="en-US" sz="1400" b="1" i="1" dirty="0">
                <a:latin typeface="Arial" charset="0"/>
                <a:ea typeface="MS PGothic" pitchFamily="34" charset="-128"/>
              </a:rPr>
              <a:t>tasks</a:t>
            </a:r>
            <a:r>
              <a:rPr lang="en-US" sz="1400" dirty="0">
                <a:latin typeface="Arial" charset="0"/>
                <a:ea typeface="MS PGothic" pitchFamily="34" charset="-128"/>
              </a:rPr>
              <a:t> execute </a:t>
            </a:r>
            <a:r>
              <a:rPr lang="en-US" sz="1400" dirty="0" smtClean="0">
                <a:latin typeface="Arial" charset="0"/>
                <a:ea typeface="MS PGothic" pitchFamily="34" charset="-128"/>
              </a:rPr>
              <a:t>as soon </a:t>
            </a:r>
            <a:r>
              <a:rPr lang="en-US" sz="1400" dirty="0">
                <a:latin typeface="Arial" charset="0"/>
                <a:ea typeface="MS PGothic" pitchFamily="34" charset="-128"/>
              </a:rPr>
              <a:t>as they are enabled</a:t>
            </a:r>
            <a:r>
              <a:rPr kumimoji="0" lang="it-IT" sz="1400" i="0" u="none" strike="noStrike" cap="none" normalizeH="0" baseline="0" dirty="0" smtClean="0">
                <a:ln>
                  <a:noFill/>
                </a:ln>
                <a:solidFill>
                  <a:schemeClr val="tx1"/>
                </a:solidFill>
                <a:effectLst/>
                <a:latin typeface="Arial" charset="0"/>
                <a:ea typeface="MS PGothic" pitchFamily="34" charset="-128"/>
              </a:rPr>
              <a:t>.</a:t>
            </a:r>
          </a:p>
        </p:txBody>
      </p:sp>
      <p:sp>
        <p:nvSpPr>
          <p:cNvPr id="6" name="Fumetto 2 5"/>
          <p:cNvSpPr/>
          <p:nvPr/>
        </p:nvSpPr>
        <p:spPr bwMode="auto">
          <a:xfrm>
            <a:off x="2645078" y="847595"/>
            <a:ext cx="2460321" cy="819411"/>
          </a:xfrm>
          <a:prstGeom prst="wedgeRoundRectCallout">
            <a:avLst>
              <a:gd name="adj1" fmla="val 16241"/>
              <a:gd name="adj2" fmla="val 69633"/>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i="1" dirty="0"/>
              <a:t>U</a:t>
            </a:r>
            <a:r>
              <a:rPr lang="en-US" sz="1400" b="1" i="1" dirty="0" smtClean="0"/>
              <a:t>ser </a:t>
            </a:r>
            <a:r>
              <a:rPr lang="en-US" sz="1400" b="1" i="1" dirty="0"/>
              <a:t>tasks </a:t>
            </a:r>
            <a:r>
              <a:rPr lang="en-US" sz="1400" dirty="0"/>
              <a:t>are passed to human resources for </a:t>
            </a:r>
            <a:r>
              <a:rPr lang="en-US" sz="1400" dirty="0" smtClean="0"/>
              <a:t>execution </a:t>
            </a:r>
            <a:r>
              <a:rPr lang="it-IT" sz="1400" dirty="0" smtClean="0"/>
              <a:t>once enabled.</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7" name="Fumetto 2 6"/>
          <p:cNvSpPr/>
          <p:nvPr/>
        </p:nvSpPr>
        <p:spPr bwMode="auto">
          <a:xfrm>
            <a:off x="152400" y="4886194"/>
            <a:ext cx="2770188" cy="1209806"/>
          </a:xfrm>
          <a:prstGeom prst="wedgeRoundRectCallout">
            <a:avLst>
              <a:gd name="adj1" fmla="val 26004"/>
              <a:gd name="adj2" fmla="val -72436"/>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i="1" dirty="0"/>
              <a:t>E</a:t>
            </a:r>
            <a:r>
              <a:rPr lang="en-US" sz="1400" b="1" i="1" dirty="0" smtClean="0"/>
              <a:t>xternal </a:t>
            </a:r>
            <a:r>
              <a:rPr lang="en-US" sz="1400" b="1" i="1" dirty="0"/>
              <a:t>tasks </a:t>
            </a:r>
            <a:r>
              <a:rPr lang="en-US" sz="1400" dirty="0"/>
              <a:t>only proceed once they are enabled and a </a:t>
            </a:r>
            <a:r>
              <a:rPr lang="en-US" sz="1400" dirty="0" smtClean="0"/>
              <a:t>required message </a:t>
            </a:r>
            <a:r>
              <a:rPr lang="en-US" sz="1400" dirty="0"/>
              <a:t>or signal is received from the operating </a:t>
            </a:r>
            <a:r>
              <a:rPr lang="en-US" sz="1400" dirty="0" smtClean="0"/>
              <a:t>environment.</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8" name="Fumetto 2 7"/>
          <p:cNvSpPr/>
          <p:nvPr/>
        </p:nvSpPr>
        <p:spPr bwMode="auto">
          <a:xfrm>
            <a:off x="3124200" y="4918553"/>
            <a:ext cx="2895600" cy="872647"/>
          </a:xfrm>
          <a:prstGeom prst="wedgeRoundRectCallout">
            <a:avLst>
              <a:gd name="adj1" fmla="val -8420"/>
              <a:gd name="adj2" fmla="val -8197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it-IT" sz="1400" b="1" i="1" dirty="0" smtClean="0"/>
              <a:t>Time </a:t>
            </a:r>
            <a:r>
              <a:rPr lang="it-IT" sz="1400" b="1" i="1" dirty="0" err="1" smtClean="0"/>
              <a:t>tasks</a:t>
            </a:r>
            <a:r>
              <a:rPr lang="it-IT" sz="1400" dirty="0" smtClean="0"/>
              <a:t> </a:t>
            </a:r>
            <a:r>
              <a:rPr lang="en-US" sz="1400" dirty="0" smtClean="0"/>
              <a:t>only </a:t>
            </a:r>
            <a:r>
              <a:rPr lang="en-US" sz="1400" dirty="0"/>
              <a:t>proceed once they are enabled and </a:t>
            </a:r>
            <a:r>
              <a:rPr lang="en-US" sz="1400" dirty="0" smtClean="0"/>
              <a:t>a specified </a:t>
            </a:r>
            <a:r>
              <a:rPr lang="en-US" sz="1400" dirty="0"/>
              <a:t>(</a:t>
            </a:r>
            <a:r>
              <a:rPr lang="en-US" sz="1400" dirty="0" smtClean="0"/>
              <a:t>time-based) deadline </a:t>
            </a:r>
            <a:r>
              <a:rPr lang="en-US" sz="1400" dirty="0"/>
              <a:t>occurs.</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10" name="Fumetto 2 9"/>
          <p:cNvSpPr/>
          <p:nvPr/>
        </p:nvSpPr>
        <p:spPr bwMode="auto">
          <a:xfrm>
            <a:off x="5334001" y="809495"/>
            <a:ext cx="3657600" cy="1171705"/>
          </a:xfrm>
          <a:prstGeom prst="wedgeRoundRectCallout">
            <a:avLst>
              <a:gd name="adj1" fmla="val -3595"/>
              <a:gd name="adj2" fmla="val 6768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latin typeface="Times-Roman"/>
              </a:rPr>
              <a:t>In WF-net there are </a:t>
            </a:r>
            <a:r>
              <a:rPr lang="en-US" sz="1400" dirty="0">
                <a:latin typeface="Times-Roman"/>
              </a:rPr>
              <a:t>some notational </a:t>
            </a:r>
            <a:r>
              <a:rPr lang="en-US" sz="1400" dirty="0" smtClean="0">
                <a:latin typeface="Times-Roman"/>
              </a:rPr>
              <a:t>enhancements </a:t>
            </a:r>
            <a:r>
              <a:rPr lang="en-US" sz="1400" dirty="0">
                <a:latin typeface="Times-Roman"/>
              </a:rPr>
              <a:t>(often termed “syntactic sugar”) for </a:t>
            </a:r>
            <a:r>
              <a:rPr lang="en-US" sz="1400" b="1" dirty="0">
                <a:latin typeface="Times-Roman"/>
              </a:rPr>
              <a:t>split </a:t>
            </a:r>
            <a:r>
              <a:rPr lang="en-US" sz="1400" dirty="0">
                <a:latin typeface="Times-Roman"/>
              </a:rPr>
              <a:t>and </a:t>
            </a:r>
            <a:r>
              <a:rPr lang="en-US" sz="1400" b="1" dirty="0" smtClean="0">
                <a:latin typeface="Times-Roman"/>
              </a:rPr>
              <a:t>join</a:t>
            </a:r>
            <a:r>
              <a:rPr lang="en-US" sz="1400" dirty="0" smtClean="0">
                <a:latin typeface="Times-Roman"/>
              </a:rPr>
              <a:t> constructs </a:t>
            </a:r>
            <a:r>
              <a:rPr lang="en-US" sz="1400" dirty="0">
                <a:latin typeface="Times-Roman"/>
              </a:rPr>
              <a:t>that simplify the specification of a workflow net.</a:t>
            </a:r>
            <a:endParaRPr lang="it-IT" sz="1400" dirty="0"/>
          </a:p>
        </p:txBody>
      </p:sp>
      <p:sp>
        <p:nvSpPr>
          <p:cNvPr id="9" name="Fumetto 2 8"/>
          <p:cNvSpPr/>
          <p:nvPr/>
        </p:nvSpPr>
        <p:spPr bwMode="auto">
          <a:xfrm>
            <a:off x="6195316" y="5205347"/>
            <a:ext cx="2796285" cy="1171705"/>
          </a:xfrm>
          <a:prstGeom prst="wedgeRoundRectCallout">
            <a:avLst>
              <a:gd name="adj1" fmla="val -1406"/>
              <a:gd name="adj2" fmla="val -86257"/>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The basics of Petri nets can be used </a:t>
            </a:r>
            <a:r>
              <a:rPr lang="en-US" sz="1400" dirty="0" smtClean="0"/>
              <a:t>to </a:t>
            </a:r>
            <a:r>
              <a:rPr lang="en-US" sz="1400" dirty="0"/>
              <a:t>understand </a:t>
            </a:r>
            <a:r>
              <a:rPr lang="en-US" sz="1400" dirty="0" smtClean="0"/>
              <a:t>the semantics </a:t>
            </a:r>
            <a:r>
              <a:rPr lang="en-US" sz="1400" dirty="0"/>
              <a:t>of some elementary modeling </a:t>
            </a:r>
            <a:r>
              <a:rPr lang="en-US" sz="1400" dirty="0" smtClean="0"/>
              <a:t>concepts in WF-nets.</a:t>
            </a:r>
            <a:endParaRPr lang="it-IT" sz="1400" dirty="0"/>
          </a:p>
        </p:txBody>
      </p:sp>
      <p:pic>
        <p:nvPicPr>
          <p:cNvPr id="11" name="Immagine 10"/>
          <p:cNvPicPr>
            <a:picLocks noChangeAspect="1"/>
          </p:cNvPicPr>
          <p:nvPr/>
        </p:nvPicPr>
        <p:blipFill>
          <a:blip r:embed="rId4"/>
          <a:stretch>
            <a:fillRect/>
          </a:stretch>
        </p:blipFill>
        <p:spPr>
          <a:xfrm>
            <a:off x="5759238" y="3632548"/>
            <a:ext cx="571227" cy="571227"/>
          </a:xfrm>
          <a:prstGeom prst="rect">
            <a:avLst/>
          </a:prstGeom>
        </p:spPr>
      </p:pic>
      <p:pic>
        <p:nvPicPr>
          <p:cNvPr id="12" name="Immagine 11"/>
          <p:cNvPicPr>
            <a:picLocks noChangeAspect="1"/>
          </p:cNvPicPr>
          <p:nvPr/>
        </p:nvPicPr>
        <p:blipFill>
          <a:blip r:embed="rId5"/>
          <a:stretch>
            <a:fillRect/>
          </a:stretch>
        </p:blipFill>
        <p:spPr>
          <a:xfrm>
            <a:off x="7607028" y="3645074"/>
            <a:ext cx="583921" cy="57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t>Parallelism</a:t>
            </a:r>
            <a:r>
              <a:rPr lang="it-IT" dirty="0"/>
              <a:t>: </a:t>
            </a:r>
            <a:r>
              <a:rPr lang="it-IT" dirty="0" smtClean="0"/>
              <a:t>AND-split</a:t>
            </a:r>
            <a:endParaRPr lang="it-IT" dirty="0"/>
          </a:p>
        </p:txBody>
      </p:sp>
      <p:sp>
        <p:nvSpPr>
          <p:cNvPr id="7" name="Line 5"/>
          <p:cNvSpPr>
            <a:spLocks noChangeShapeType="1"/>
          </p:cNvSpPr>
          <p:nvPr/>
        </p:nvSpPr>
        <p:spPr bwMode="auto">
          <a:xfrm flipV="1">
            <a:off x="609600" y="2326617"/>
            <a:ext cx="609600" cy="57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Oval 3"/>
          <p:cNvSpPr>
            <a:spLocks noChangeArrowheads="1"/>
          </p:cNvSpPr>
          <p:nvPr/>
        </p:nvSpPr>
        <p:spPr bwMode="auto">
          <a:xfrm>
            <a:off x="228600" y="2136117"/>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ttangolo 10"/>
          <p:cNvSpPr/>
          <p:nvPr/>
        </p:nvSpPr>
        <p:spPr bwMode="auto">
          <a:xfrm>
            <a:off x="1219200" y="2136117"/>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A</a:t>
            </a:r>
          </a:p>
        </p:txBody>
      </p:sp>
      <p:sp>
        <p:nvSpPr>
          <p:cNvPr id="12" name="Oval 3"/>
          <p:cNvSpPr>
            <a:spLocks noChangeArrowheads="1"/>
          </p:cNvSpPr>
          <p:nvPr/>
        </p:nvSpPr>
        <p:spPr bwMode="auto">
          <a:xfrm>
            <a:off x="2057400" y="1564617"/>
            <a:ext cx="381000" cy="34968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Oval 3"/>
          <p:cNvSpPr>
            <a:spLocks noChangeArrowheads="1"/>
          </p:cNvSpPr>
          <p:nvPr/>
        </p:nvSpPr>
        <p:spPr bwMode="auto">
          <a:xfrm>
            <a:off x="2057400" y="2555217"/>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 name="Line 5"/>
          <p:cNvSpPr>
            <a:spLocks noChangeShapeType="1"/>
          </p:cNvSpPr>
          <p:nvPr/>
        </p:nvSpPr>
        <p:spPr bwMode="auto">
          <a:xfrm flipV="1">
            <a:off x="1600200" y="1793217"/>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Oval 3"/>
          <p:cNvSpPr>
            <a:spLocks noChangeArrowheads="1"/>
          </p:cNvSpPr>
          <p:nvPr/>
        </p:nvSpPr>
        <p:spPr bwMode="auto">
          <a:xfrm>
            <a:off x="2199884" y="42672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Line 5"/>
          <p:cNvSpPr>
            <a:spLocks noChangeShapeType="1"/>
          </p:cNvSpPr>
          <p:nvPr/>
        </p:nvSpPr>
        <p:spPr bwMode="auto">
          <a:xfrm flipV="1">
            <a:off x="1780511" y="4486782"/>
            <a:ext cx="419373" cy="3884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Oval 3"/>
          <p:cNvSpPr>
            <a:spLocks noChangeArrowheads="1"/>
          </p:cNvSpPr>
          <p:nvPr/>
        </p:nvSpPr>
        <p:spPr bwMode="auto">
          <a:xfrm>
            <a:off x="2199884" y="5305522"/>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Line 5"/>
          <p:cNvSpPr>
            <a:spLocks noChangeShapeType="1"/>
          </p:cNvSpPr>
          <p:nvPr/>
        </p:nvSpPr>
        <p:spPr bwMode="auto">
          <a:xfrm>
            <a:off x="1780510" y="5059275"/>
            <a:ext cx="419373" cy="4732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9" name="Immagine 18"/>
          <p:cNvPicPr>
            <a:picLocks noChangeAspect="1"/>
          </p:cNvPicPr>
          <p:nvPr/>
        </p:nvPicPr>
        <p:blipFill>
          <a:blip r:embed="rId2"/>
          <a:stretch>
            <a:fillRect/>
          </a:stretch>
        </p:blipFill>
        <p:spPr>
          <a:xfrm>
            <a:off x="1209284" y="4670869"/>
            <a:ext cx="571227" cy="571227"/>
          </a:xfrm>
          <a:prstGeom prst="rect">
            <a:avLst/>
          </a:prstGeom>
        </p:spPr>
      </p:pic>
      <p:sp>
        <p:nvSpPr>
          <p:cNvPr id="20" name="Line 5"/>
          <p:cNvSpPr>
            <a:spLocks noChangeShapeType="1"/>
          </p:cNvSpPr>
          <p:nvPr/>
        </p:nvSpPr>
        <p:spPr bwMode="auto">
          <a:xfrm flipV="1">
            <a:off x="609600" y="4920640"/>
            <a:ext cx="5996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Oval 3"/>
          <p:cNvSpPr>
            <a:spLocks noChangeArrowheads="1"/>
          </p:cNvSpPr>
          <p:nvPr/>
        </p:nvSpPr>
        <p:spPr bwMode="auto">
          <a:xfrm>
            <a:off x="228600" y="47244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 name="Line 5"/>
          <p:cNvSpPr>
            <a:spLocks noChangeShapeType="1"/>
          </p:cNvSpPr>
          <p:nvPr/>
        </p:nvSpPr>
        <p:spPr bwMode="auto">
          <a:xfrm>
            <a:off x="1600199" y="2356691"/>
            <a:ext cx="457201" cy="389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Line 5"/>
          <p:cNvSpPr>
            <a:spLocks noChangeShapeType="1"/>
          </p:cNvSpPr>
          <p:nvPr/>
        </p:nvSpPr>
        <p:spPr bwMode="auto">
          <a:xfrm flipV="1">
            <a:off x="2438400" y="1723802"/>
            <a:ext cx="609600" cy="57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 name="Rettangolo 23"/>
          <p:cNvSpPr/>
          <p:nvPr/>
        </p:nvSpPr>
        <p:spPr bwMode="auto">
          <a:xfrm>
            <a:off x="3048000" y="1533302"/>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25" name="Line 5"/>
          <p:cNvSpPr>
            <a:spLocks noChangeShapeType="1"/>
          </p:cNvSpPr>
          <p:nvPr/>
        </p:nvSpPr>
        <p:spPr bwMode="auto">
          <a:xfrm flipV="1">
            <a:off x="2438400" y="2768648"/>
            <a:ext cx="609600" cy="57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ttangolo 25"/>
          <p:cNvSpPr/>
          <p:nvPr/>
        </p:nvSpPr>
        <p:spPr bwMode="auto">
          <a:xfrm>
            <a:off x="3048000" y="2578148"/>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27" name="Line 5"/>
          <p:cNvSpPr>
            <a:spLocks noChangeShapeType="1"/>
          </p:cNvSpPr>
          <p:nvPr/>
        </p:nvSpPr>
        <p:spPr bwMode="auto">
          <a:xfrm flipV="1">
            <a:off x="2580884" y="4456915"/>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 name="Rettangolo 27"/>
          <p:cNvSpPr/>
          <p:nvPr/>
        </p:nvSpPr>
        <p:spPr bwMode="auto">
          <a:xfrm>
            <a:off x="3048000" y="4267200"/>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29" name="Line 5"/>
          <p:cNvSpPr>
            <a:spLocks noChangeShapeType="1"/>
          </p:cNvSpPr>
          <p:nvPr/>
        </p:nvSpPr>
        <p:spPr bwMode="auto">
          <a:xfrm flipV="1">
            <a:off x="2580884" y="5501762"/>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ttangolo 29"/>
          <p:cNvSpPr/>
          <p:nvPr/>
        </p:nvSpPr>
        <p:spPr bwMode="auto">
          <a:xfrm>
            <a:off x="3048000" y="5312046"/>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31" name="Rectangle 3"/>
          <p:cNvSpPr txBox="1">
            <a:spLocks noChangeArrowheads="1"/>
          </p:cNvSpPr>
          <p:nvPr/>
        </p:nvSpPr>
        <p:spPr bwMode="auto">
          <a:xfrm>
            <a:off x="3674300" y="838200"/>
            <a:ext cx="5469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a:lstStyle>
          <a:p>
            <a:r>
              <a:rPr lang="en-US" sz="2000" dirty="0"/>
              <a:t>According to the </a:t>
            </a:r>
            <a:r>
              <a:rPr lang="en-US" sz="2000" dirty="0" err="1"/>
              <a:t>WfMC</a:t>
            </a:r>
            <a:r>
              <a:rPr lang="en-US" sz="2000" dirty="0"/>
              <a:t> [</a:t>
            </a:r>
            <a:r>
              <a:rPr lang="en-US" sz="2000" dirty="0" err="1"/>
              <a:t>WfMC</a:t>
            </a:r>
            <a:r>
              <a:rPr lang="en-US" sz="2000" dirty="0"/>
              <a:t>], an </a:t>
            </a:r>
            <a:r>
              <a:rPr lang="en-US" sz="2000" b="1" i="1" dirty="0" smtClean="0"/>
              <a:t>AND-split</a:t>
            </a:r>
            <a:r>
              <a:rPr lang="en-US" sz="2000" dirty="0" smtClean="0"/>
              <a:t> </a:t>
            </a:r>
            <a:r>
              <a:rPr lang="en-US" sz="2000" dirty="0"/>
              <a:t>is </a:t>
            </a:r>
            <a:r>
              <a:rPr lang="en-US" sz="2000" dirty="0" smtClean="0"/>
              <a:t>“</a:t>
            </a:r>
            <a:r>
              <a:rPr lang="en-US" sz="2000" i="1" dirty="0" smtClean="0"/>
              <a:t>a </a:t>
            </a:r>
            <a:r>
              <a:rPr lang="en-US" sz="2000" i="1" dirty="0"/>
              <a:t>point within the workflow where a single thread of control splits into two or more threads which are executed in parallel within the workflow, allowing multiple activities to be executed </a:t>
            </a:r>
            <a:r>
              <a:rPr lang="en-US" sz="2000" i="1" dirty="0" smtClean="0"/>
              <a:t>simultaneously.</a:t>
            </a:r>
            <a:r>
              <a:rPr lang="en-US" sz="2000" dirty="0" smtClean="0"/>
              <a:t>”</a:t>
            </a:r>
          </a:p>
          <a:p>
            <a:r>
              <a:rPr lang="en-US" sz="2000" dirty="0" smtClean="0"/>
              <a:t>The </a:t>
            </a:r>
            <a:r>
              <a:rPr lang="en-US" sz="2000" dirty="0"/>
              <a:t>execution of </a:t>
            </a:r>
            <a:r>
              <a:rPr lang="en-US" sz="2000" dirty="0" smtClean="0"/>
              <a:t>A enables both </a:t>
            </a:r>
            <a:r>
              <a:rPr lang="en-US" sz="2000" dirty="0"/>
              <a:t>task B and task </a:t>
            </a:r>
            <a:r>
              <a:rPr lang="en-US" sz="2000" dirty="0" smtClean="0"/>
              <a:t>C. </a:t>
            </a:r>
            <a:r>
              <a:rPr lang="en-US" sz="2000" kern="0" dirty="0" smtClean="0"/>
              <a:t>As </a:t>
            </a:r>
            <a:r>
              <a:rPr lang="en-US" sz="2000" kern="0" dirty="0"/>
              <a:t>a result, task B and task C are executed </a:t>
            </a:r>
            <a:r>
              <a:rPr lang="en-US" sz="2000" b="1" kern="0" dirty="0" smtClean="0"/>
              <a:t>in parallel </a:t>
            </a:r>
            <a:r>
              <a:rPr lang="en-US" sz="2000" kern="0" dirty="0" smtClean="0"/>
              <a:t>(in an arbitrary order). </a:t>
            </a:r>
          </a:p>
          <a:p>
            <a:endParaRPr lang="en-US" sz="2000" kern="0" dirty="0" smtClean="0"/>
          </a:p>
          <a:p>
            <a:endParaRPr lang="en-US" sz="2000" kern="0" dirty="0"/>
          </a:p>
          <a:p>
            <a:r>
              <a:rPr lang="en-US" sz="2000" kern="0" dirty="0" smtClean="0"/>
              <a:t>In WF-nets, a special construct for AND-split is introduced.</a:t>
            </a:r>
            <a:endParaRPr lang="en-AU" sz="2000" kern="0" dirty="0" smtClean="0"/>
          </a:p>
        </p:txBody>
      </p:sp>
      <p:sp>
        <p:nvSpPr>
          <p:cNvPr id="32" name="Rettangolo 31"/>
          <p:cNvSpPr/>
          <p:nvPr/>
        </p:nvSpPr>
        <p:spPr>
          <a:xfrm>
            <a:off x="852908" y="5263594"/>
            <a:ext cx="1236236" cy="369332"/>
          </a:xfrm>
          <a:prstGeom prst="rect">
            <a:avLst/>
          </a:prstGeom>
        </p:spPr>
        <p:txBody>
          <a:bodyPr wrap="none">
            <a:spAutoFit/>
          </a:bodyPr>
          <a:lstStyle/>
          <a:p>
            <a:r>
              <a:rPr lang="en-US" sz="1800" b="1" kern="0" dirty="0" smtClean="0"/>
              <a:t>AND-split</a:t>
            </a:r>
            <a:endParaRPr lang="en-AU" sz="1800" b="1" kern="0" dirty="0"/>
          </a:p>
        </p:txBody>
      </p:sp>
      <p:sp>
        <p:nvSpPr>
          <p:cNvPr id="3" name="Rettangolo 2"/>
          <p:cNvSpPr/>
          <p:nvPr/>
        </p:nvSpPr>
        <p:spPr>
          <a:xfrm>
            <a:off x="1243492" y="4690180"/>
            <a:ext cx="389850" cy="461665"/>
          </a:xfrm>
          <a:prstGeom prst="rect">
            <a:avLst/>
          </a:prstGeom>
        </p:spPr>
        <p:txBody>
          <a:bodyPr wrap="none">
            <a:spAutoFit/>
          </a:bodyPr>
          <a:lstStyle/>
          <a:p>
            <a:r>
              <a:rPr lang="it-IT" dirty="0">
                <a:latin typeface="Arial" charset="0"/>
                <a:ea typeface="MS PGothic" pitchFamily="34" charset="-128"/>
              </a:rPr>
              <a:t>A</a:t>
            </a:r>
          </a:p>
        </p:txBody>
      </p:sp>
    </p:spTree>
    <p:extLst>
      <p:ext uri="{BB962C8B-B14F-4D97-AF65-F5344CB8AC3E}">
        <p14:creationId xmlns:p14="http://schemas.microsoft.com/office/powerpoint/2010/main" val="374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wipe(up)">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31">
                                            <p:txEl>
                                              <p:pRg st="4" end="4"/>
                                            </p:txEl>
                                          </p:spTgt>
                                        </p:tgtEl>
                                        <p:attrNameLst>
                                          <p:attrName>style.visibility</p:attrName>
                                        </p:attrNameLst>
                                      </p:cBhvr>
                                      <p:to>
                                        <p:strVal val="visible"/>
                                      </p:to>
                                    </p:set>
                                    <p:animEffect transition="in" filter="wipe(up)">
                                      <p:cBhvr>
                                        <p:cTn id="52"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P spid="21" grpId="0" animBg="1"/>
      <p:bldP spid="27" grpId="0" animBg="1"/>
      <p:bldP spid="28" grpId="0" animBg="1"/>
      <p:bldP spid="29" grpId="0" animBg="1"/>
      <p:bldP spid="30" grpId="0" animBg="1"/>
      <p:bldP spid="3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Parallelism</a:t>
            </a:r>
            <a:r>
              <a:rPr lang="it-IT" dirty="0" smtClean="0"/>
              <a:t>: AND-join</a:t>
            </a:r>
            <a:endParaRPr lang="it-IT" dirty="0"/>
          </a:p>
        </p:txBody>
      </p:sp>
      <p:pic>
        <p:nvPicPr>
          <p:cNvPr id="10" name="Immagine 9"/>
          <p:cNvPicPr>
            <a:picLocks noChangeAspect="1"/>
          </p:cNvPicPr>
          <p:nvPr/>
        </p:nvPicPr>
        <p:blipFill>
          <a:blip r:embed="rId2"/>
          <a:stretch>
            <a:fillRect/>
          </a:stretch>
        </p:blipFill>
        <p:spPr>
          <a:xfrm>
            <a:off x="2296956" y="4212672"/>
            <a:ext cx="583921" cy="571227"/>
          </a:xfrm>
          <a:prstGeom prst="rect">
            <a:avLst/>
          </a:prstGeom>
        </p:spPr>
      </p:pic>
      <p:sp>
        <p:nvSpPr>
          <p:cNvPr id="11" name="Oval 3"/>
          <p:cNvSpPr>
            <a:spLocks noChangeArrowheads="1"/>
          </p:cNvSpPr>
          <p:nvPr/>
        </p:nvSpPr>
        <p:spPr bwMode="auto">
          <a:xfrm>
            <a:off x="3149772" y="2054861"/>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Oval 3"/>
          <p:cNvSpPr>
            <a:spLocks noChangeArrowheads="1"/>
          </p:cNvSpPr>
          <p:nvPr/>
        </p:nvSpPr>
        <p:spPr bwMode="auto">
          <a:xfrm>
            <a:off x="1384123" y="1497938"/>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Line 5"/>
          <p:cNvSpPr>
            <a:spLocks noChangeShapeType="1"/>
          </p:cNvSpPr>
          <p:nvPr/>
        </p:nvSpPr>
        <p:spPr bwMode="auto">
          <a:xfrm flipV="1">
            <a:off x="1759384" y="2253327"/>
            <a:ext cx="542272" cy="4914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Line 5"/>
          <p:cNvSpPr>
            <a:spLocks noChangeShapeType="1"/>
          </p:cNvSpPr>
          <p:nvPr/>
        </p:nvSpPr>
        <p:spPr bwMode="auto">
          <a:xfrm>
            <a:off x="1770863" y="1734726"/>
            <a:ext cx="530794" cy="4525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 name="Rettangolo 28"/>
          <p:cNvSpPr/>
          <p:nvPr/>
        </p:nvSpPr>
        <p:spPr bwMode="auto">
          <a:xfrm>
            <a:off x="387784" y="1484368"/>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31" name="Rettangolo 30"/>
          <p:cNvSpPr/>
          <p:nvPr/>
        </p:nvSpPr>
        <p:spPr bwMode="auto">
          <a:xfrm>
            <a:off x="387784" y="2529214"/>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32" name="Line 5"/>
          <p:cNvSpPr>
            <a:spLocks noChangeShapeType="1"/>
          </p:cNvSpPr>
          <p:nvPr/>
        </p:nvSpPr>
        <p:spPr bwMode="auto">
          <a:xfrm flipV="1">
            <a:off x="2682656" y="2239757"/>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ttangolo 32"/>
          <p:cNvSpPr/>
          <p:nvPr/>
        </p:nvSpPr>
        <p:spPr bwMode="auto">
          <a:xfrm>
            <a:off x="2301656" y="2049257"/>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D</a:t>
            </a:r>
          </a:p>
        </p:txBody>
      </p:sp>
      <p:sp>
        <p:nvSpPr>
          <p:cNvPr id="36" name="Line 5"/>
          <p:cNvSpPr>
            <a:spLocks noChangeShapeType="1"/>
          </p:cNvSpPr>
          <p:nvPr/>
        </p:nvSpPr>
        <p:spPr bwMode="auto">
          <a:xfrm flipV="1">
            <a:off x="768784" y="1720596"/>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 name="Line 5"/>
          <p:cNvSpPr>
            <a:spLocks noChangeShapeType="1"/>
          </p:cNvSpPr>
          <p:nvPr/>
        </p:nvSpPr>
        <p:spPr bwMode="auto">
          <a:xfrm flipV="1">
            <a:off x="768784" y="2743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8" name="Oval 3"/>
          <p:cNvSpPr>
            <a:spLocks noChangeArrowheads="1"/>
          </p:cNvSpPr>
          <p:nvPr/>
        </p:nvSpPr>
        <p:spPr bwMode="auto">
          <a:xfrm>
            <a:off x="1384123" y="253291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 name="Oval 3"/>
          <p:cNvSpPr>
            <a:spLocks noChangeArrowheads="1"/>
          </p:cNvSpPr>
          <p:nvPr/>
        </p:nvSpPr>
        <p:spPr bwMode="auto">
          <a:xfrm>
            <a:off x="1380991" y="3772732"/>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2" name="Line 5"/>
          <p:cNvSpPr>
            <a:spLocks noChangeShapeType="1"/>
          </p:cNvSpPr>
          <p:nvPr/>
        </p:nvSpPr>
        <p:spPr bwMode="auto">
          <a:xfrm flipV="1">
            <a:off x="1756252" y="4528121"/>
            <a:ext cx="542272" cy="4914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 name="Line 5"/>
          <p:cNvSpPr>
            <a:spLocks noChangeShapeType="1"/>
          </p:cNvSpPr>
          <p:nvPr/>
        </p:nvSpPr>
        <p:spPr bwMode="auto">
          <a:xfrm>
            <a:off x="1767731" y="4009520"/>
            <a:ext cx="530794" cy="4525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 name="Rettangolo 43"/>
          <p:cNvSpPr/>
          <p:nvPr/>
        </p:nvSpPr>
        <p:spPr bwMode="auto">
          <a:xfrm>
            <a:off x="384652" y="3759162"/>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45" name="Rettangolo 44"/>
          <p:cNvSpPr/>
          <p:nvPr/>
        </p:nvSpPr>
        <p:spPr bwMode="auto">
          <a:xfrm>
            <a:off x="384652" y="4804008"/>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48" name="Line 5"/>
          <p:cNvSpPr>
            <a:spLocks noChangeShapeType="1"/>
          </p:cNvSpPr>
          <p:nvPr/>
        </p:nvSpPr>
        <p:spPr bwMode="auto">
          <a:xfrm flipV="1">
            <a:off x="765652" y="399539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9" name="Line 5"/>
          <p:cNvSpPr>
            <a:spLocks noChangeShapeType="1"/>
          </p:cNvSpPr>
          <p:nvPr/>
        </p:nvSpPr>
        <p:spPr bwMode="auto">
          <a:xfrm flipV="1">
            <a:off x="765652" y="5017994"/>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 name="Oval 3"/>
          <p:cNvSpPr>
            <a:spLocks noChangeArrowheads="1"/>
          </p:cNvSpPr>
          <p:nvPr/>
        </p:nvSpPr>
        <p:spPr bwMode="auto">
          <a:xfrm>
            <a:off x="1380991" y="4807704"/>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 name="Oval 3"/>
          <p:cNvSpPr>
            <a:spLocks noChangeArrowheads="1"/>
          </p:cNvSpPr>
          <p:nvPr/>
        </p:nvSpPr>
        <p:spPr bwMode="auto">
          <a:xfrm>
            <a:off x="3340272" y="4271551"/>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 name="Line 5"/>
          <p:cNvSpPr>
            <a:spLocks noChangeShapeType="1"/>
          </p:cNvSpPr>
          <p:nvPr/>
        </p:nvSpPr>
        <p:spPr bwMode="auto">
          <a:xfrm flipV="1">
            <a:off x="2873156" y="4456447"/>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 name="Rectangle 3"/>
          <p:cNvSpPr txBox="1">
            <a:spLocks noChangeArrowheads="1"/>
          </p:cNvSpPr>
          <p:nvPr/>
        </p:nvSpPr>
        <p:spPr bwMode="auto">
          <a:xfrm>
            <a:off x="3674300" y="838200"/>
            <a:ext cx="5469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a:lstStyle>
          <a:p>
            <a:r>
              <a:rPr lang="en-US" sz="2000" dirty="0"/>
              <a:t>According to the </a:t>
            </a:r>
            <a:r>
              <a:rPr lang="en-US" sz="2000" dirty="0" err="1"/>
              <a:t>WfMC</a:t>
            </a:r>
            <a:r>
              <a:rPr lang="en-US" sz="2000" dirty="0"/>
              <a:t> [</a:t>
            </a:r>
            <a:r>
              <a:rPr lang="en-US" sz="2000" dirty="0" err="1"/>
              <a:t>WfMC</a:t>
            </a:r>
            <a:r>
              <a:rPr lang="en-US" sz="2000" dirty="0"/>
              <a:t>], an </a:t>
            </a:r>
            <a:r>
              <a:rPr lang="en-US" sz="2000" b="1" i="1" dirty="0" smtClean="0"/>
              <a:t>AND-join</a:t>
            </a:r>
            <a:r>
              <a:rPr lang="en-US" sz="2000" dirty="0" smtClean="0"/>
              <a:t> is “</a:t>
            </a:r>
            <a:r>
              <a:rPr lang="en-US" sz="2000" i="1" dirty="0" smtClean="0"/>
              <a:t>a </a:t>
            </a:r>
            <a:r>
              <a:rPr lang="en-US" sz="2000" i="1" dirty="0"/>
              <a:t>point in the workflow where two or more parallel executing </a:t>
            </a:r>
            <a:r>
              <a:rPr lang="en-US" sz="2000" i="1" dirty="0" smtClean="0"/>
              <a:t>activities converge </a:t>
            </a:r>
            <a:r>
              <a:rPr lang="en-US" sz="2000" i="1" dirty="0"/>
              <a:t>into a single common thread of control</a:t>
            </a:r>
            <a:r>
              <a:rPr lang="en-US" sz="2000" dirty="0"/>
              <a:t>.”</a:t>
            </a:r>
          </a:p>
          <a:p>
            <a:endParaRPr lang="en-US" sz="2000" dirty="0" smtClean="0"/>
          </a:p>
          <a:p>
            <a:r>
              <a:rPr lang="en-US" sz="2000" dirty="0" smtClean="0"/>
              <a:t>Task D</a:t>
            </a:r>
            <a:r>
              <a:rPr lang="en-US" sz="2000" i="1" dirty="0" smtClean="0"/>
              <a:t> </a:t>
            </a:r>
            <a:r>
              <a:rPr lang="en-US" sz="2000" dirty="0"/>
              <a:t>is enabled after execution both </a:t>
            </a:r>
            <a:r>
              <a:rPr lang="en-US" sz="2000" i="1" dirty="0"/>
              <a:t>B </a:t>
            </a:r>
            <a:r>
              <a:rPr lang="en-US" sz="2000" dirty="0"/>
              <a:t>and C, i.e., </a:t>
            </a:r>
            <a:r>
              <a:rPr lang="en-US" sz="2000" dirty="0" smtClean="0"/>
              <a:t>D is </a:t>
            </a:r>
            <a:r>
              <a:rPr lang="en-US" sz="2000" dirty="0"/>
              <a:t>used to synchronize two </a:t>
            </a:r>
            <a:r>
              <a:rPr lang="en-US" sz="2000" dirty="0" err="1"/>
              <a:t>subflows</a:t>
            </a:r>
            <a:r>
              <a:rPr lang="en-US" sz="2000" dirty="0"/>
              <a:t>.</a:t>
            </a:r>
            <a:endParaRPr lang="en-US" sz="2000" kern="0" dirty="0" smtClean="0"/>
          </a:p>
          <a:p>
            <a:endParaRPr lang="en-US" sz="2000" kern="0" dirty="0"/>
          </a:p>
          <a:p>
            <a:r>
              <a:rPr lang="en-US" sz="2000" kern="0" dirty="0" smtClean="0"/>
              <a:t>In WF-nets, a special construct for AND-JOIN is introduced.</a:t>
            </a:r>
            <a:endParaRPr lang="en-AU" sz="2000" kern="0" dirty="0" smtClean="0"/>
          </a:p>
        </p:txBody>
      </p:sp>
      <p:sp>
        <p:nvSpPr>
          <p:cNvPr id="54" name="Rettangolo 53"/>
          <p:cNvSpPr/>
          <p:nvPr/>
        </p:nvSpPr>
        <p:spPr>
          <a:xfrm>
            <a:off x="2014434" y="4820399"/>
            <a:ext cx="1172116" cy="369332"/>
          </a:xfrm>
          <a:prstGeom prst="rect">
            <a:avLst/>
          </a:prstGeom>
        </p:spPr>
        <p:txBody>
          <a:bodyPr wrap="none">
            <a:spAutoFit/>
          </a:bodyPr>
          <a:lstStyle/>
          <a:p>
            <a:r>
              <a:rPr lang="en-US" sz="1800" b="1" kern="0" dirty="0" smtClean="0"/>
              <a:t>AND-join</a:t>
            </a:r>
            <a:endParaRPr lang="en-AU" sz="1800" b="1" kern="0" dirty="0"/>
          </a:p>
        </p:txBody>
      </p:sp>
      <p:sp>
        <p:nvSpPr>
          <p:cNvPr id="3" name="Rettangolo 2"/>
          <p:cNvSpPr/>
          <p:nvPr/>
        </p:nvSpPr>
        <p:spPr>
          <a:xfrm>
            <a:off x="2477153" y="4259025"/>
            <a:ext cx="407484" cy="461665"/>
          </a:xfrm>
          <a:prstGeom prst="rect">
            <a:avLst/>
          </a:prstGeom>
        </p:spPr>
        <p:txBody>
          <a:bodyPr wrap="none">
            <a:spAutoFit/>
          </a:bodyPr>
          <a:lstStyle/>
          <a:p>
            <a:r>
              <a:rPr lang="it-IT" dirty="0">
                <a:latin typeface="Arial" charset="0"/>
                <a:ea typeface="MS PGothic" pitchFamily="34" charset="-128"/>
              </a:rPr>
              <a:t>D</a:t>
            </a:r>
          </a:p>
        </p:txBody>
      </p:sp>
    </p:spTree>
    <p:extLst>
      <p:ext uri="{BB962C8B-B14F-4D97-AF65-F5344CB8AC3E}">
        <p14:creationId xmlns:p14="http://schemas.microsoft.com/office/powerpoint/2010/main" val="23918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
                                            <p:txEl>
                                              <p:pRg st="2" end="2"/>
                                            </p:txEl>
                                          </p:spTgt>
                                        </p:tgtEl>
                                        <p:attrNameLst>
                                          <p:attrName>style.visibility</p:attrName>
                                        </p:attrNameLst>
                                      </p:cBhvr>
                                      <p:to>
                                        <p:strVal val="visible"/>
                                      </p:to>
                                    </p:set>
                                    <p:animEffect transition="in" filter="wipe(up)">
                                      <p:cBhvr>
                                        <p:cTn id="7" dur="500"/>
                                        <p:tgtEl>
                                          <p:spTgt spid="5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53">
                                            <p:txEl>
                                              <p:pRg st="4" end="4"/>
                                            </p:txEl>
                                          </p:spTgt>
                                        </p:tgtEl>
                                        <p:attrNameLst>
                                          <p:attrName>style.visibility</p:attrName>
                                        </p:attrNameLst>
                                      </p:cBhvr>
                                      <p:to>
                                        <p:strVal val="visible"/>
                                      </p:to>
                                    </p:set>
                                    <p:animEffect transition="in" filter="wipe(up)">
                                      <p:cBhvr>
                                        <p:cTn id="52"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54"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Conditional</a:t>
            </a:r>
            <a:r>
              <a:rPr lang="it-IT" dirty="0" smtClean="0"/>
              <a:t> Routing: XOR-split</a:t>
            </a:r>
            <a:endParaRPr lang="it-IT" dirty="0"/>
          </a:p>
        </p:txBody>
      </p:sp>
      <p:pic>
        <p:nvPicPr>
          <p:cNvPr id="4" name="Immagine 3"/>
          <p:cNvPicPr>
            <a:picLocks noChangeAspect="1"/>
          </p:cNvPicPr>
          <p:nvPr/>
        </p:nvPicPr>
        <p:blipFill>
          <a:blip r:embed="rId2"/>
          <a:stretch>
            <a:fillRect/>
          </a:stretch>
        </p:blipFill>
        <p:spPr>
          <a:xfrm>
            <a:off x="1209282" y="4648200"/>
            <a:ext cx="571227" cy="571227"/>
          </a:xfrm>
          <a:prstGeom prst="rect">
            <a:avLst/>
          </a:prstGeom>
        </p:spPr>
      </p:pic>
      <p:sp>
        <p:nvSpPr>
          <p:cNvPr id="6" name="Line 5"/>
          <p:cNvSpPr>
            <a:spLocks noChangeShapeType="1"/>
          </p:cNvSpPr>
          <p:nvPr/>
        </p:nvSpPr>
        <p:spPr bwMode="auto">
          <a:xfrm flipV="1">
            <a:off x="609600" y="2326617"/>
            <a:ext cx="609600" cy="57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Oval 3"/>
          <p:cNvSpPr>
            <a:spLocks noChangeArrowheads="1"/>
          </p:cNvSpPr>
          <p:nvPr/>
        </p:nvSpPr>
        <p:spPr bwMode="auto">
          <a:xfrm>
            <a:off x="228600" y="2136117"/>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Rettangolo 7"/>
          <p:cNvSpPr/>
          <p:nvPr/>
        </p:nvSpPr>
        <p:spPr bwMode="auto">
          <a:xfrm>
            <a:off x="1219200" y="2136117"/>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A</a:t>
            </a:r>
          </a:p>
        </p:txBody>
      </p:sp>
      <p:sp>
        <p:nvSpPr>
          <p:cNvPr id="10" name="Oval 3"/>
          <p:cNvSpPr>
            <a:spLocks noChangeArrowheads="1"/>
          </p:cNvSpPr>
          <p:nvPr/>
        </p:nvSpPr>
        <p:spPr bwMode="auto">
          <a:xfrm>
            <a:off x="2044350" y="2175412"/>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Oval 3"/>
          <p:cNvSpPr>
            <a:spLocks noChangeArrowheads="1"/>
          </p:cNvSpPr>
          <p:nvPr/>
        </p:nvSpPr>
        <p:spPr bwMode="auto">
          <a:xfrm>
            <a:off x="2199884" y="42672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Line 5"/>
          <p:cNvSpPr>
            <a:spLocks noChangeShapeType="1"/>
          </p:cNvSpPr>
          <p:nvPr/>
        </p:nvSpPr>
        <p:spPr bwMode="auto">
          <a:xfrm flipV="1">
            <a:off x="1780511" y="4486782"/>
            <a:ext cx="419373" cy="3884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 name="Oval 3"/>
          <p:cNvSpPr>
            <a:spLocks noChangeArrowheads="1"/>
          </p:cNvSpPr>
          <p:nvPr/>
        </p:nvSpPr>
        <p:spPr bwMode="auto">
          <a:xfrm>
            <a:off x="2199884" y="5305522"/>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Line 5"/>
          <p:cNvSpPr>
            <a:spLocks noChangeShapeType="1"/>
          </p:cNvSpPr>
          <p:nvPr/>
        </p:nvSpPr>
        <p:spPr bwMode="auto">
          <a:xfrm>
            <a:off x="1780510" y="5059275"/>
            <a:ext cx="419373" cy="4732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Line 5"/>
          <p:cNvSpPr>
            <a:spLocks noChangeShapeType="1"/>
          </p:cNvSpPr>
          <p:nvPr/>
        </p:nvSpPr>
        <p:spPr bwMode="auto">
          <a:xfrm flipV="1">
            <a:off x="609600" y="4920640"/>
            <a:ext cx="5996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Oval 3"/>
          <p:cNvSpPr>
            <a:spLocks noChangeArrowheads="1"/>
          </p:cNvSpPr>
          <p:nvPr/>
        </p:nvSpPr>
        <p:spPr bwMode="auto">
          <a:xfrm>
            <a:off x="228600" y="47244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Line 5"/>
          <p:cNvSpPr>
            <a:spLocks noChangeShapeType="1"/>
          </p:cNvSpPr>
          <p:nvPr/>
        </p:nvSpPr>
        <p:spPr bwMode="auto">
          <a:xfrm>
            <a:off x="1600199" y="2356691"/>
            <a:ext cx="457201" cy="27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Line 5"/>
          <p:cNvSpPr>
            <a:spLocks noChangeShapeType="1"/>
          </p:cNvSpPr>
          <p:nvPr/>
        </p:nvSpPr>
        <p:spPr bwMode="auto">
          <a:xfrm flipV="1">
            <a:off x="2425350" y="1723800"/>
            <a:ext cx="622650" cy="5663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Rettangolo 20"/>
          <p:cNvSpPr/>
          <p:nvPr/>
        </p:nvSpPr>
        <p:spPr bwMode="auto">
          <a:xfrm>
            <a:off x="3048000" y="1533302"/>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22" name="Line 5"/>
          <p:cNvSpPr>
            <a:spLocks noChangeShapeType="1"/>
          </p:cNvSpPr>
          <p:nvPr/>
        </p:nvSpPr>
        <p:spPr bwMode="auto">
          <a:xfrm>
            <a:off x="2425350" y="2475964"/>
            <a:ext cx="622650" cy="2926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ttangolo 22"/>
          <p:cNvSpPr/>
          <p:nvPr/>
        </p:nvSpPr>
        <p:spPr bwMode="auto">
          <a:xfrm>
            <a:off x="3048000" y="2667000"/>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24" name="Line 5"/>
          <p:cNvSpPr>
            <a:spLocks noChangeShapeType="1"/>
          </p:cNvSpPr>
          <p:nvPr/>
        </p:nvSpPr>
        <p:spPr bwMode="auto">
          <a:xfrm flipV="1">
            <a:off x="2580884" y="4456915"/>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 name="Rettangolo 24"/>
          <p:cNvSpPr/>
          <p:nvPr/>
        </p:nvSpPr>
        <p:spPr bwMode="auto">
          <a:xfrm>
            <a:off x="3048000" y="4267200"/>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26" name="Line 5"/>
          <p:cNvSpPr>
            <a:spLocks noChangeShapeType="1"/>
          </p:cNvSpPr>
          <p:nvPr/>
        </p:nvSpPr>
        <p:spPr bwMode="auto">
          <a:xfrm flipV="1">
            <a:off x="2580884" y="5501762"/>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 name="Rettangolo 26"/>
          <p:cNvSpPr/>
          <p:nvPr/>
        </p:nvSpPr>
        <p:spPr bwMode="auto">
          <a:xfrm>
            <a:off x="3048000" y="5312046"/>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28" name="Rectangle 3"/>
          <p:cNvSpPr txBox="1">
            <a:spLocks noChangeArrowheads="1"/>
          </p:cNvSpPr>
          <p:nvPr/>
        </p:nvSpPr>
        <p:spPr bwMode="auto">
          <a:xfrm>
            <a:off x="3674300" y="838200"/>
            <a:ext cx="5469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a:lstStyle>
          <a:p>
            <a:r>
              <a:rPr lang="en-US" sz="2000" dirty="0"/>
              <a:t>According to the </a:t>
            </a:r>
            <a:r>
              <a:rPr lang="en-US" sz="2000" dirty="0" err="1"/>
              <a:t>WfMC</a:t>
            </a:r>
            <a:r>
              <a:rPr lang="en-US" sz="2000" dirty="0"/>
              <a:t> [</a:t>
            </a:r>
            <a:r>
              <a:rPr lang="en-US" sz="2000" dirty="0" err="1"/>
              <a:t>WfMC</a:t>
            </a:r>
            <a:r>
              <a:rPr lang="en-US" sz="2000" dirty="0"/>
              <a:t>], </a:t>
            </a:r>
            <a:r>
              <a:rPr lang="en-US" sz="2000" dirty="0" smtClean="0"/>
              <a:t>a </a:t>
            </a:r>
            <a:r>
              <a:rPr lang="en-US" sz="2000" b="1" i="1" dirty="0" smtClean="0"/>
              <a:t>XOR-split</a:t>
            </a:r>
            <a:r>
              <a:rPr lang="en-US" sz="2000" dirty="0" smtClean="0"/>
              <a:t> </a:t>
            </a:r>
            <a:r>
              <a:rPr lang="en-US" sz="2000" dirty="0"/>
              <a:t>is </a:t>
            </a:r>
            <a:r>
              <a:rPr lang="en-US" sz="2000" dirty="0" smtClean="0"/>
              <a:t>“</a:t>
            </a:r>
            <a:r>
              <a:rPr lang="en-US" sz="2000" i="1" dirty="0" smtClean="0"/>
              <a:t>a </a:t>
            </a:r>
            <a:r>
              <a:rPr lang="en-US" sz="2000" i="1" dirty="0"/>
              <a:t>point within the workflow where a single thread of control makes a decision upon which branch to take when encountered with multiple alternative workflow branches</a:t>
            </a:r>
            <a:r>
              <a:rPr lang="en-US" sz="2000" dirty="0"/>
              <a:t>.”</a:t>
            </a:r>
          </a:p>
          <a:p>
            <a:r>
              <a:rPr lang="en-US" sz="2000" dirty="0"/>
              <a:t>Note that the exclusive nature of the choice, i.e. only one of the outgoing branches can be </a:t>
            </a:r>
            <a:r>
              <a:rPr lang="en-US" sz="2000" dirty="0" smtClean="0"/>
              <a:t>chosen (i.e., either task B or C can be executed).</a:t>
            </a:r>
          </a:p>
          <a:p>
            <a:endParaRPr lang="en-US" sz="2000" b="1" dirty="0"/>
          </a:p>
          <a:p>
            <a:r>
              <a:rPr lang="en-US" sz="2000" kern="0" dirty="0" smtClean="0"/>
              <a:t>In WF-nets, a special construct for XOR-spit is introduced.</a:t>
            </a:r>
            <a:endParaRPr lang="en-AU" sz="2000" kern="0" dirty="0" smtClean="0"/>
          </a:p>
        </p:txBody>
      </p:sp>
      <p:sp>
        <p:nvSpPr>
          <p:cNvPr id="29" name="Rettangolo 28"/>
          <p:cNvSpPr/>
          <p:nvPr/>
        </p:nvSpPr>
        <p:spPr>
          <a:xfrm>
            <a:off x="877922" y="5240184"/>
            <a:ext cx="1236236" cy="369332"/>
          </a:xfrm>
          <a:prstGeom prst="rect">
            <a:avLst/>
          </a:prstGeom>
        </p:spPr>
        <p:txBody>
          <a:bodyPr wrap="none">
            <a:spAutoFit/>
          </a:bodyPr>
          <a:lstStyle/>
          <a:p>
            <a:r>
              <a:rPr lang="en-US" sz="1800" b="1" kern="0" dirty="0" smtClean="0"/>
              <a:t>XOR-split</a:t>
            </a:r>
            <a:endParaRPr lang="en-AU" sz="1800" b="1" kern="0" dirty="0"/>
          </a:p>
        </p:txBody>
      </p:sp>
      <p:sp>
        <p:nvSpPr>
          <p:cNvPr id="3" name="Rettangolo 2"/>
          <p:cNvSpPr/>
          <p:nvPr/>
        </p:nvSpPr>
        <p:spPr>
          <a:xfrm>
            <a:off x="1243492" y="4680985"/>
            <a:ext cx="389850" cy="461665"/>
          </a:xfrm>
          <a:prstGeom prst="rect">
            <a:avLst/>
          </a:prstGeom>
        </p:spPr>
        <p:txBody>
          <a:bodyPr wrap="none">
            <a:spAutoFit/>
          </a:bodyPr>
          <a:lstStyle/>
          <a:p>
            <a:r>
              <a:rPr lang="it-IT" dirty="0">
                <a:latin typeface="Arial" charset="0"/>
                <a:ea typeface="MS PGothic" pitchFamily="34" charset="-128"/>
              </a:rPr>
              <a:t>A</a:t>
            </a:r>
          </a:p>
        </p:txBody>
      </p:sp>
    </p:spTree>
    <p:extLst>
      <p:ext uri="{BB962C8B-B14F-4D97-AF65-F5344CB8AC3E}">
        <p14:creationId xmlns:p14="http://schemas.microsoft.com/office/powerpoint/2010/main" val="24667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wipe(up)">
                                      <p:cBhvr>
                                        <p:cTn id="7" dur="500"/>
                                        <p:tgtEl>
                                          <p:spTgt spid="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8">
                                            <p:txEl>
                                              <p:pRg st="3" end="3"/>
                                            </p:txEl>
                                          </p:spTgt>
                                        </p:tgtEl>
                                        <p:attrNameLst>
                                          <p:attrName>style.visibility</p:attrName>
                                        </p:attrNameLst>
                                      </p:cBhvr>
                                      <p:to>
                                        <p:strVal val="visible"/>
                                      </p:to>
                                    </p:set>
                                    <p:animEffect transition="in" filter="wipe(up)">
                                      <p:cBhvr>
                                        <p:cTn id="5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24" grpId="0" animBg="1"/>
      <p:bldP spid="25" grpId="0" animBg="1"/>
      <p:bldP spid="26" grpId="0" animBg="1"/>
      <p:bldP spid="27" grpId="0" animBg="1"/>
      <p:bldP spid="29"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t>Conditional</a:t>
            </a:r>
            <a:r>
              <a:rPr lang="it-IT" dirty="0"/>
              <a:t> Routing: </a:t>
            </a:r>
            <a:r>
              <a:rPr lang="it-IT" dirty="0" smtClean="0"/>
              <a:t>XOR-join</a:t>
            </a:r>
            <a:endParaRPr lang="it-IT" dirty="0"/>
          </a:p>
        </p:txBody>
      </p:sp>
      <p:sp>
        <p:nvSpPr>
          <p:cNvPr id="6" name="Oval 3"/>
          <p:cNvSpPr>
            <a:spLocks noChangeArrowheads="1"/>
          </p:cNvSpPr>
          <p:nvPr/>
        </p:nvSpPr>
        <p:spPr bwMode="auto">
          <a:xfrm>
            <a:off x="3149772" y="2054861"/>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Oval 3"/>
          <p:cNvSpPr>
            <a:spLocks noChangeArrowheads="1"/>
          </p:cNvSpPr>
          <p:nvPr/>
        </p:nvSpPr>
        <p:spPr bwMode="auto">
          <a:xfrm>
            <a:off x="1345502" y="1998446"/>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 name="Line 5"/>
          <p:cNvSpPr>
            <a:spLocks noChangeShapeType="1"/>
          </p:cNvSpPr>
          <p:nvPr/>
        </p:nvSpPr>
        <p:spPr bwMode="auto">
          <a:xfrm flipV="1">
            <a:off x="1726502" y="2239757"/>
            <a:ext cx="5682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Rettangolo 9"/>
          <p:cNvSpPr/>
          <p:nvPr/>
        </p:nvSpPr>
        <p:spPr bwMode="auto">
          <a:xfrm>
            <a:off x="387784" y="1484368"/>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11" name="Rettangolo 10"/>
          <p:cNvSpPr/>
          <p:nvPr/>
        </p:nvSpPr>
        <p:spPr bwMode="auto">
          <a:xfrm>
            <a:off x="387784" y="2529214"/>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12" name="Line 5"/>
          <p:cNvSpPr>
            <a:spLocks noChangeShapeType="1"/>
          </p:cNvSpPr>
          <p:nvPr/>
        </p:nvSpPr>
        <p:spPr bwMode="auto">
          <a:xfrm flipV="1">
            <a:off x="2682656" y="2239757"/>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Rettangolo 12"/>
          <p:cNvSpPr/>
          <p:nvPr/>
        </p:nvSpPr>
        <p:spPr bwMode="auto">
          <a:xfrm>
            <a:off x="2301656" y="2049257"/>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D</a:t>
            </a:r>
          </a:p>
        </p:txBody>
      </p:sp>
      <p:sp>
        <p:nvSpPr>
          <p:cNvPr id="14" name="Line 5"/>
          <p:cNvSpPr>
            <a:spLocks noChangeShapeType="1"/>
          </p:cNvSpPr>
          <p:nvPr/>
        </p:nvSpPr>
        <p:spPr bwMode="auto">
          <a:xfrm>
            <a:off x="768784" y="1720596"/>
            <a:ext cx="606468" cy="328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Line 5"/>
          <p:cNvSpPr>
            <a:spLocks noChangeShapeType="1"/>
          </p:cNvSpPr>
          <p:nvPr/>
        </p:nvSpPr>
        <p:spPr bwMode="auto">
          <a:xfrm flipV="1">
            <a:off x="768784" y="2330537"/>
            <a:ext cx="606468" cy="3691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Oval 3"/>
          <p:cNvSpPr>
            <a:spLocks noChangeArrowheads="1"/>
          </p:cNvSpPr>
          <p:nvPr/>
        </p:nvSpPr>
        <p:spPr bwMode="auto">
          <a:xfrm>
            <a:off x="1380991" y="3772732"/>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Line 5"/>
          <p:cNvSpPr>
            <a:spLocks noChangeShapeType="1"/>
          </p:cNvSpPr>
          <p:nvPr/>
        </p:nvSpPr>
        <p:spPr bwMode="auto">
          <a:xfrm flipV="1">
            <a:off x="1756252" y="4530209"/>
            <a:ext cx="556668" cy="489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Line 5"/>
          <p:cNvSpPr>
            <a:spLocks noChangeShapeType="1"/>
          </p:cNvSpPr>
          <p:nvPr/>
        </p:nvSpPr>
        <p:spPr bwMode="auto">
          <a:xfrm>
            <a:off x="1767730" y="4009520"/>
            <a:ext cx="545189" cy="4459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ttangolo 19"/>
          <p:cNvSpPr/>
          <p:nvPr/>
        </p:nvSpPr>
        <p:spPr bwMode="auto">
          <a:xfrm>
            <a:off x="384652" y="3759162"/>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B</a:t>
            </a:r>
          </a:p>
        </p:txBody>
      </p:sp>
      <p:sp>
        <p:nvSpPr>
          <p:cNvPr id="21" name="Rettangolo 20"/>
          <p:cNvSpPr/>
          <p:nvPr/>
        </p:nvSpPr>
        <p:spPr bwMode="auto">
          <a:xfrm>
            <a:off x="384652" y="4804008"/>
            <a:ext cx="38100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MS PGothic" pitchFamily="34" charset="-128"/>
              </a:rPr>
              <a:t>C</a:t>
            </a:r>
          </a:p>
        </p:txBody>
      </p:sp>
      <p:sp>
        <p:nvSpPr>
          <p:cNvPr id="22" name="Line 5"/>
          <p:cNvSpPr>
            <a:spLocks noChangeShapeType="1"/>
          </p:cNvSpPr>
          <p:nvPr/>
        </p:nvSpPr>
        <p:spPr bwMode="auto">
          <a:xfrm flipV="1">
            <a:off x="765652" y="399539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Line 5"/>
          <p:cNvSpPr>
            <a:spLocks noChangeShapeType="1"/>
          </p:cNvSpPr>
          <p:nvPr/>
        </p:nvSpPr>
        <p:spPr bwMode="auto">
          <a:xfrm flipV="1">
            <a:off x="765652" y="5017994"/>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 name="Oval 3"/>
          <p:cNvSpPr>
            <a:spLocks noChangeArrowheads="1"/>
          </p:cNvSpPr>
          <p:nvPr/>
        </p:nvSpPr>
        <p:spPr bwMode="auto">
          <a:xfrm>
            <a:off x="1380991" y="4807704"/>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 name="Oval 3"/>
          <p:cNvSpPr>
            <a:spLocks noChangeArrowheads="1"/>
          </p:cNvSpPr>
          <p:nvPr/>
        </p:nvSpPr>
        <p:spPr bwMode="auto">
          <a:xfrm>
            <a:off x="3340272" y="4271551"/>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Line 5"/>
          <p:cNvSpPr>
            <a:spLocks noChangeShapeType="1"/>
          </p:cNvSpPr>
          <p:nvPr/>
        </p:nvSpPr>
        <p:spPr bwMode="auto">
          <a:xfrm flipV="1">
            <a:off x="2873156" y="4456447"/>
            <a:ext cx="467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 name="Rectangle 3"/>
          <p:cNvSpPr txBox="1">
            <a:spLocks noChangeArrowheads="1"/>
          </p:cNvSpPr>
          <p:nvPr/>
        </p:nvSpPr>
        <p:spPr bwMode="auto">
          <a:xfrm>
            <a:off x="3674300" y="838200"/>
            <a:ext cx="5469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a:lstStyle>
          <a:p>
            <a:r>
              <a:rPr lang="en-US" sz="2000" dirty="0"/>
              <a:t>According to the </a:t>
            </a:r>
            <a:r>
              <a:rPr lang="en-US" sz="2000" dirty="0" err="1"/>
              <a:t>WfMC</a:t>
            </a:r>
            <a:r>
              <a:rPr lang="en-US" sz="2000" dirty="0"/>
              <a:t> [</a:t>
            </a:r>
            <a:r>
              <a:rPr lang="en-US" sz="2000" dirty="0" err="1"/>
              <a:t>WfMC</a:t>
            </a:r>
            <a:r>
              <a:rPr lang="en-US" sz="2000" dirty="0"/>
              <a:t>], </a:t>
            </a:r>
            <a:r>
              <a:rPr lang="en-US" sz="2000" dirty="0" smtClean="0"/>
              <a:t>a </a:t>
            </a:r>
            <a:r>
              <a:rPr lang="en-US" sz="2000" b="1" i="1" dirty="0" smtClean="0"/>
              <a:t>XOR-join</a:t>
            </a:r>
            <a:r>
              <a:rPr lang="en-US" sz="2000" dirty="0" smtClean="0"/>
              <a:t> is “</a:t>
            </a:r>
            <a:r>
              <a:rPr lang="en-US" sz="2000" i="1" dirty="0" smtClean="0"/>
              <a:t>a </a:t>
            </a:r>
            <a:r>
              <a:rPr lang="en-US" sz="2000" i="1" dirty="0"/>
              <a:t>point within the workflow where two or more alternative activity(s) workflow branches re-converge to a single common activity as the next step within the </a:t>
            </a:r>
            <a:r>
              <a:rPr lang="en-US" sz="2000" i="1" dirty="0" smtClean="0"/>
              <a:t>workflow</a:t>
            </a:r>
            <a:r>
              <a:rPr lang="en-US" sz="2000" dirty="0" smtClean="0"/>
              <a:t>.</a:t>
            </a:r>
          </a:p>
          <a:p>
            <a:r>
              <a:rPr lang="en-US" sz="2000" dirty="0" smtClean="0"/>
              <a:t>As </a:t>
            </a:r>
            <a:r>
              <a:rPr lang="en-US" sz="2000" dirty="0"/>
              <a:t>no parallel activity execution has occurred at the join point, no </a:t>
            </a:r>
            <a:r>
              <a:rPr lang="en-US" sz="2000" dirty="0" smtClean="0"/>
              <a:t>synchronization </a:t>
            </a:r>
            <a:r>
              <a:rPr lang="en-US" sz="2000" dirty="0"/>
              <a:t>is </a:t>
            </a:r>
            <a:r>
              <a:rPr lang="en-US" sz="2000" dirty="0" smtClean="0"/>
              <a:t>required. </a:t>
            </a:r>
          </a:p>
          <a:p>
            <a:r>
              <a:rPr lang="en-US" sz="2000" dirty="0" smtClean="0"/>
              <a:t>Therefore, D is enabled when B or C complete.</a:t>
            </a:r>
            <a:endParaRPr lang="en-US" sz="2000" dirty="0"/>
          </a:p>
          <a:p>
            <a:endParaRPr lang="en-US" sz="2000" kern="0" dirty="0" smtClean="0"/>
          </a:p>
          <a:p>
            <a:r>
              <a:rPr lang="en-US" sz="2000" kern="0" dirty="0" smtClean="0"/>
              <a:t>In WF-nets, a special construct for XOR-JOIN is introduced.</a:t>
            </a:r>
            <a:endParaRPr lang="en-AU" sz="2000" kern="0" dirty="0" smtClean="0"/>
          </a:p>
        </p:txBody>
      </p:sp>
      <p:pic>
        <p:nvPicPr>
          <p:cNvPr id="3" name="Immagine 2"/>
          <p:cNvPicPr>
            <a:picLocks noChangeAspect="1"/>
          </p:cNvPicPr>
          <p:nvPr/>
        </p:nvPicPr>
        <p:blipFill>
          <a:blip r:embed="rId2"/>
          <a:stretch>
            <a:fillRect/>
          </a:stretch>
        </p:blipFill>
        <p:spPr>
          <a:xfrm>
            <a:off x="2312920" y="4170433"/>
            <a:ext cx="545839" cy="583921"/>
          </a:xfrm>
          <a:prstGeom prst="rect">
            <a:avLst/>
          </a:prstGeom>
        </p:spPr>
      </p:pic>
      <p:sp>
        <p:nvSpPr>
          <p:cNvPr id="28" name="Rettangolo 27"/>
          <p:cNvSpPr/>
          <p:nvPr/>
        </p:nvSpPr>
        <p:spPr>
          <a:xfrm>
            <a:off x="2085054" y="4720708"/>
            <a:ext cx="1172116" cy="369332"/>
          </a:xfrm>
          <a:prstGeom prst="rect">
            <a:avLst/>
          </a:prstGeom>
        </p:spPr>
        <p:txBody>
          <a:bodyPr wrap="none">
            <a:spAutoFit/>
          </a:bodyPr>
          <a:lstStyle/>
          <a:p>
            <a:r>
              <a:rPr lang="en-US" sz="1800" b="1" kern="0" dirty="0" smtClean="0"/>
              <a:t>XOR-join</a:t>
            </a:r>
            <a:endParaRPr lang="en-AU" sz="1800" b="1" kern="0" dirty="0"/>
          </a:p>
        </p:txBody>
      </p:sp>
      <p:sp>
        <p:nvSpPr>
          <p:cNvPr id="5" name="Rettangolo 4"/>
          <p:cNvSpPr/>
          <p:nvPr/>
        </p:nvSpPr>
        <p:spPr>
          <a:xfrm>
            <a:off x="2478914" y="4225614"/>
            <a:ext cx="407484" cy="461665"/>
          </a:xfrm>
          <a:prstGeom prst="rect">
            <a:avLst/>
          </a:prstGeom>
        </p:spPr>
        <p:txBody>
          <a:bodyPr wrap="none">
            <a:spAutoFit/>
          </a:bodyPr>
          <a:lstStyle/>
          <a:p>
            <a:r>
              <a:rPr lang="it-IT" dirty="0">
                <a:latin typeface="Arial" charset="0"/>
                <a:ea typeface="MS PGothic" pitchFamily="34" charset="-128"/>
              </a:rPr>
              <a:t>D</a:t>
            </a:r>
          </a:p>
        </p:txBody>
      </p:sp>
    </p:spTree>
    <p:extLst>
      <p:ext uri="{BB962C8B-B14F-4D97-AF65-F5344CB8AC3E}">
        <p14:creationId xmlns:p14="http://schemas.microsoft.com/office/powerpoint/2010/main" val="31988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Effect transition="in" filter="wipe(up)">
                                      <p:cBhvr>
                                        <p:cTn id="7" dur="500"/>
                                        <p:tgtEl>
                                          <p:spTgt spid="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7">
                                            <p:txEl>
                                              <p:pRg st="4" end="4"/>
                                            </p:txEl>
                                          </p:spTgt>
                                        </p:tgtEl>
                                        <p:attrNameLst>
                                          <p:attrName>style.visibility</p:attrName>
                                        </p:attrNameLst>
                                      </p:cBhvr>
                                      <p:to>
                                        <p:strVal val="visible"/>
                                      </p:to>
                                    </p:set>
                                    <p:animEffect transition="in" filter="wipe(up)">
                                      <p:cBhvr>
                                        <p:cTn id="52"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indent="0" algn="ctr" eaLnBrk="1" hangingPunct="1"/>
            <a:r>
              <a:rPr lang="en-US" sz="2800" dirty="0" smtClean="0"/>
              <a:t>Workflow net Example – </a:t>
            </a:r>
            <a:br>
              <a:rPr lang="en-US" sz="2800" dirty="0" smtClean="0"/>
            </a:br>
            <a:r>
              <a:rPr lang="en-US" sz="2800" dirty="0" smtClean="0"/>
              <a:t>order </a:t>
            </a:r>
            <a:r>
              <a:rPr lang="en-US" sz="2800" dirty="0"/>
              <a:t>fulfillment process</a:t>
            </a:r>
            <a:endParaRPr lang="en-US" sz="2800" dirty="0" smtClean="0"/>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423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metto 2 3"/>
          <p:cNvSpPr/>
          <p:nvPr/>
        </p:nvSpPr>
        <p:spPr bwMode="auto">
          <a:xfrm>
            <a:off x="275573" y="1009388"/>
            <a:ext cx="2848627" cy="819411"/>
          </a:xfrm>
          <a:prstGeom prst="wedgeRoundRectCallout">
            <a:avLst>
              <a:gd name="adj1" fmla="val -13292"/>
              <a:gd name="adj2" fmla="val 132308"/>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T</a:t>
            </a:r>
            <a:r>
              <a:rPr lang="en-US" sz="1400" dirty="0" smtClean="0"/>
              <a:t>he </a:t>
            </a:r>
            <a:r>
              <a:rPr lang="en-US" sz="1400" b="1" i="1" dirty="0"/>
              <a:t>t</a:t>
            </a:r>
            <a:r>
              <a:rPr lang="en-US" sz="1400" b="1" i="1" dirty="0" smtClean="0"/>
              <a:t>ake </a:t>
            </a:r>
            <a:r>
              <a:rPr lang="en-US" sz="1400" b="1" i="1" dirty="0"/>
              <a:t>order</a:t>
            </a:r>
            <a:r>
              <a:rPr lang="en-US" sz="1400" i="1" dirty="0"/>
              <a:t> </a:t>
            </a:r>
            <a:r>
              <a:rPr lang="en-US" sz="1400" dirty="0"/>
              <a:t>task is externally </a:t>
            </a:r>
            <a:r>
              <a:rPr lang="en-US" sz="1400" dirty="0" smtClean="0"/>
              <a:t>triggered when </a:t>
            </a:r>
            <a:r>
              <a:rPr lang="en-US" sz="1400" dirty="0"/>
              <a:t>an order request is </a:t>
            </a:r>
            <a:r>
              <a:rPr lang="en-US" sz="1400" dirty="0" smtClean="0"/>
              <a:t>received.</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5" name="Fumetto 2 4"/>
          <p:cNvSpPr/>
          <p:nvPr/>
        </p:nvSpPr>
        <p:spPr bwMode="auto">
          <a:xfrm>
            <a:off x="2057401" y="5105400"/>
            <a:ext cx="2362200" cy="838200"/>
          </a:xfrm>
          <a:prstGeom prst="wedgeRoundRectCallout">
            <a:avLst>
              <a:gd name="adj1" fmla="val -19008"/>
              <a:gd name="adj2" fmla="val -11992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it-IT" sz="1400" dirty="0" err="1"/>
              <a:t>Most</a:t>
            </a:r>
            <a:r>
              <a:rPr lang="it-IT" sz="1400" dirty="0"/>
              <a:t> </a:t>
            </a:r>
            <a:r>
              <a:rPr lang="it-IT" sz="1400" dirty="0" err="1" smtClean="0"/>
              <a:t>tasks</a:t>
            </a:r>
            <a:r>
              <a:rPr lang="it-IT" sz="1400" dirty="0" smtClean="0"/>
              <a:t> are </a:t>
            </a:r>
            <a:r>
              <a:rPr lang="it-IT" sz="1400" dirty="0" err="1"/>
              <a:t>undertaken</a:t>
            </a:r>
            <a:r>
              <a:rPr lang="it-IT" sz="1400" dirty="0"/>
              <a:t> </a:t>
            </a:r>
            <a:r>
              <a:rPr lang="it-IT" sz="1400" dirty="0" smtClean="0"/>
              <a:t>by human </a:t>
            </a:r>
            <a:r>
              <a:rPr lang="it-IT" sz="1400" dirty="0" err="1"/>
              <a:t>resources</a:t>
            </a:r>
            <a:r>
              <a:rPr lang="it-IT" sz="1400" dirty="0"/>
              <a:t> (i.e., staff</a:t>
            </a:r>
            <a:r>
              <a:rPr lang="it-IT" sz="1400" dirty="0" smtClean="0"/>
              <a:t>).</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
        <p:nvSpPr>
          <p:cNvPr id="6" name="Fumetto 2 5"/>
          <p:cNvSpPr/>
          <p:nvPr/>
        </p:nvSpPr>
        <p:spPr bwMode="auto">
          <a:xfrm>
            <a:off x="4397680" y="971289"/>
            <a:ext cx="3527120" cy="819411"/>
          </a:xfrm>
          <a:prstGeom prst="wedgeRoundRectCallout">
            <a:avLst>
              <a:gd name="adj1" fmla="val -4935"/>
              <a:gd name="adj2" fmla="val 101734"/>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t>The </a:t>
            </a:r>
            <a:r>
              <a:rPr lang="en-US" sz="1400" b="1" i="1" dirty="0"/>
              <a:t>decline order</a:t>
            </a:r>
            <a:r>
              <a:rPr lang="en-US" sz="1400" dirty="0"/>
              <a:t> task </a:t>
            </a:r>
            <a:r>
              <a:rPr lang="en-US" sz="1400" dirty="0" smtClean="0"/>
              <a:t>runs automatically with </a:t>
            </a:r>
            <a:r>
              <a:rPr lang="en-US" sz="1400" dirty="0"/>
              <a:t>the customer receiving a notification either by email or fax.</a:t>
            </a:r>
            <a:endParaRPr kumimoji="0" lang="it-IT" sz="1400" i="0" u="none" strike="noStrike" cap="none" normalizeH="0" baseline="0" dirty="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28600"/>
            <a:ext cx="7543800" cy="1295400"/>
          </a:xfrm>
        </p:spPr>
        <p:txBody>
          <a:bodyPr/>
          <a:lstStyle/>
          <a:p>
            <a:pPr indent="0" algn="ctr" eaLnBrk="1" hangingPunct="1"/>
            <a:r>
              <a:rPr lang="en-AU" sz="2400" smtClean="0"/>
              <a:t>Workflow nets: How to decide soundness?</a:t>
            </a:r>
            <a:br>
              <a:rPr lang="en-AU" sz="2400" smtClean="0"/>
            </a:br>
            <a:r>
              <a:rPr lang="en-AU" sz="2400" smtClean="0"/>
              <a:t>(see [AH02] p276)</a:t>
            </a:r>
          </a:p>
        </p:txBody>
      </p:sp>
      <p:sp>
        <p:nvSpPr>
          <p:cNvPr id="73731" name="Rectangle 3"/>
          <p:cNvSpPr>
            <a:spLocks noGrp="1" noChangeArrowheads="1"/>
          </p:cNvSpPr>
          <p:nvPr>
            <p:ph type="body" idx="1"/>
          </p:nvPr>
        </p:nvSpPr>
        <p:spPr>
          <a:xfrm>
            <a:off x="381000" y="914400"/>
            <a:ext cx="8086725" cy="4449763"/>
          </a:xfrm>
        </p:spPr>
        <p:txBody>
          <a:bodyPr/>
          <a:lstStyle/>
          <a:p>
            <a:pPr eaLnBrk="1" hangingPunct="1">
              <a:lnSpc>
                <a:spcPct val="90000"/>
              </a:lnSpc>
            </a:pPr>
            <a:r>
              <a:rPr lang="en-AU" smtClean="0"/>
              <a:t>In [Aalst97] it was shown that soundness for a WF-net could be determined in terms of liveness and boundedness. In [AH02] p.276 this is explained as determining that a workflow net PN is sound is equivalent to determining to whether the net PN’ which is constructed through the addition of an extra transition t, where •t = {o} and t• = {i},</a:t>
            </a:r>
            <a:r>
              <a:rPr lang="en-AU" smtClean="0">
                <a:latin typeface="Times New Roman" panose="02020603050405020304" pitchFamily="18" charset="0"/>
              </a:rPr>
              <a:t> </a:t>
            </a:r>
            <a:r>
              <a:rPr lang="en-AU" smtClean="0"/>
              <a:t>is live and bounded.</a:t>
            </a:r>
          </a:p>
          <a:p>
            <a:pPr eaLnBrk="1" hangingPunct="1">
              <a:lnSpc>
                <a:spcPct val="90000"/>
              </a:lnSpc>
            </a:pPr>
            <a:r>
              <a:rPr lang="en-AU" smtClean="0"/>
              <a:t>As pointed out in [AH02] p.277, the computational complexity of determining whether a WF-net is sound may be quite high. Restrictions (e.g. requiring the net to be free choice) can be imposed to make this more tractable, see the discussion in [AH02] p277-286.</a:t>
            </a:r>
          </a:p>
          <a:p>
            <a:pPr eaLnBrk="1" hangingPunct="1">
              <a:lnSpc>
                <a:spcPct val="90000"/>
              </a:lnSpc>
            </a:pPr>
            <a:r>
              <a:rPr lang="en-AU" smtClean="0"/>
              <a:t>At Eindhoven University of Technology the Workflow Analyzer (WOFLAN) was developed which is freely available for download.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228600"/>
            <a:ext cx="8686800" cy="715963"/>
          </a:xfrm>
        </p:spPr>
        <p:txBody>
          <a:bodyPr/>
          <a:lstStyle/>
          <a:p>
            <a:pPr indent="0" eaLnBrk="1" hangingPunct="1"/>
            <a:r>
              <a:rPr lang="en-AU" sz="2800" smtClean="0"/>
              <a:t>Workflow Animation – Erroneous WF</a:t>
            </a:r>
          </a:p>
        </p:txBody>
      </p:sp>
      <p:sp>
        <p:nvSpPr>
          <p:cNvPr id="24581" name="Rectangle 5"/>
          <p:cNvSpPr>
            <a:spLocks noChangeArrowheads="1"/>
          </p:cNvSpPr>
          <p:nvPr/>
        </p:nvSpPr>
        <p:spPr bwMode="auto">
          <a:xfrm>
            <a:off x="762000" y="59436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Tree>
    <p:controls>
      <mc:AlternateContent xmlns:mc="http://schemas.openxmlformats.org/markup-compatibility/2006">
        <mc:Choice xmlns:v="urn:schemas-microsoft-com:vml" Requires="v">
          <p:control spid="24614" name="ShockwaveFlash2" r:id="rId2" imgW="7848720" imgH="5029200"/>
        </mc:Choice>
        <mc:Fallback>
          <p:control name="ShockwaveFlash2" r:id="rId2" imgW="7848720" imgH="5029200">
            <p:pic>
              <p:nvPicPr>
                <p:cNvPr id="24584" name="ShockwaveFlash2"/>
                <p:cNvPicPr preferRelativeResize="0">
                  <a:picLocks noChangeArrowheads="1" noChangeShapeType="1"/>
                </p:cNvPicPr>
                <p:nvPr/>
              </p:nvPicPr>
              <p:blipFill>
                <a:blip r:embed="rId5"/>
                <a:srcRect/>
                <a:stretch>
                  <a:fillRect/>
                </a:stretch>
              </p:blipFill>
              <p:spPr bwMode="auto">
                <a:xfrm>
                  <a:off x="381000" y="914400"/>
                  <a:ext cx="7848600" cy="502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0"/>
            <a:ext cx="8610600" cy="609600"/>
          </a:xfrm>
        </p:spPr>
        <p:txBody>
          <a:bodyPr/>
          <a:lstStyle/>
          <a:p>
            <a:pPr indent="0" eaLnBrk="1" hangingPunct="1"/>
            <a:r>
              <a:rPr lang="en-AU" sz="2200" smtClean="0"/>
              <a:t>Workflow Animation – Another Erroneous WF</a:t>
            </a:r>
          </a:p>
        </p:txBody>
      </p:sp>
      <p:sp>
        <p:nvSpPr>
          <p:cNvPr id="25604" name="Rectangle 5"/>
          <p:cNvSpPr>
            <a:spLocks noChangeArrowheads="1"/>
          </p:cNvSpPr>
          <p:nvPr/>
        </p:nvSpPr>
        <p:spPr bwMode="auto">
          <a:xfrm>
            <a:off x="908050" y="60198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Tree>
    <p:controls>
      <mc:AlternateContent xmlns:mc="http://schemas.openxmlformats.org/markup-compatibility/2006">
        <mc:Choice xmlns:v="urn:schemas-microsoft-com:vml" Requires="v">
          <p:control spid="25637" name="ShockwaveFlash2" r:id="rId2" imgW="8534520" imgH="5257800"/>
        </mc:Choice>
        <mc:Fallback>
          <p:control name="ShockwaveFlash2" r:id="rId2" imgW="8534520" imgH="5257800">
            <p:pic>
              <p:nvPicPr>
                <p:cNvPr id="25607" name="ShockwaveFlash2"/>
                <p:cNvPicPr preferRelativeResize="0">
                  <a:picLocks noChangeArrowheads="1" noChangeShapeType="1"/>
                </p:cNvPicPr>
                <p:nvPr/>
              </p:nvPicPr>
              <p:blipFill>
                <a:blip r:embed="rId5"/>
                <a:srcRect/>
                <a:stretch>
                  <a:fillRect/>
                </a:stretch>
              </p:blipFill>
              <p:spPr bwMode="auto">
                <a:xfrm>
                  <a:off x="381000" y="838200"/>
                  <a:ext cx="8534400" cy="5257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p:txBody>
          <a:bodyPr/>
          <a:lstStyle/>
          <a:p>
            <a:pPr indent="0" eaLnBrk="1" hangingPunct="1"/>
            <a:r>
              <a:rPr lang="en-US" dirty="0" smtClean="0"/>
              <a:t>Overview</a:t>
            </a:r>
          </a:p>
        </p:txBody>
      </p:sp>
      <p:sp>
        <p:nvSpPr>
          <p:cNvPr id="225283" name="Rectangle 3"/>
          <p:cNvSpPr>
            <a:spLocks noGrp="1" noChangeArrowheads="1"/>
          </p:cNvSpPr>
          <p:nvPr>
            <p:ph type="body" idx="4294967295"/>
          </p:nvPr>
        </p:nvSpPr>
        <p:spPr>
          <a:xfrm>
            <a:off x="446088" y="1143000"/>
            <a:ext cx="8316912" cy="5083175"/>
          </a:xfrm>
        </p:spPr>
        <p:txBody>
          <a:bodyPr/>
          <a:lstStyle/>
          <a:p>
            <a:pPr eaLnBrk="1" hangingPunct="1"/>
            <a:r>
              <a:rPr lang="en-US" sz="3200" b="1" dirty="0" smtClean="0">
                <a:latin typeface="+mj-lt"/>
                <a:cs typeface="Times New Roman" panose="02020603050405020304" pitchFamily="18" charset="0"/>
              </a:rPr>
              <a:t>Formal foundations for modeling languages in BPM</a:t>
            </a:r>
          </a:p>
          <a:p>
            <a:pPr lvl="1" eaLnBrk="1" hangingPunct="1"/>
            <a:r>
              <a:rPr lang="en-US" sz="2800" dirty="0">
                <a:latin typeface="+mj-lt"/>
                <a:cs typeface="Times New Roman" panose="02020603050405020304" pitchFamily="18" charset="0"/>
              </a:rPr>
              <a:t>Petri nets</a:t>
            </a:r>
          </a:p>
          <a:p>
            <a:pPr lvl="1" eaLnBrk="1" hangingPunct="1"/>
            <a:r>
              <a:rPr lang="en-US" sz="2800" dirty="0" smtClean="0">
                <a:latin typeface="+mj-lt"/>
                <a:cs typeface="Times New Roman" panose="02020603050405020304" pitchFamily="18" charset="0"/>
              </a:rPr>
              <a:t>Some </a:t>
            </a:r>
            <a:r>
              <a:rPr lang="en-US" sz="2800" dirty="0">
                <a:latin typeface="+mj-lt"/>
                <a:cs typeface="Times New Roman" panose="02020603050405020304" pitchFamily="18" charset="0"/>
              </a:rPr>
              <a:t>fundamental results</a:t>
            </a:r>
          </a:p>
          <a:p>
            <a:pPr lvl="1" eaLnBrk="1" hangingPunct="1"/>
            <a:r>
              <a:rPr lang="en-US" sz="2800" dirty="0" smtClean="0">
                <a:latin typeface="+mj-lt"/>
                <a:cs typeface="Times New Roman" panose="02020603050405020304" pitchFamily="18" charset="0"/>
              </a:rPr>
              <a:t>Workflow nets</a:t>
            </a:r>
          </a:p>
          <a:p>
            <a:pPr lvl="1" eaLnBrk="1" hangingPunct="1"/>
            <a:r>
              <a:rPr lang="en-US" sz="2800" dirty="0" smtClean="0">
                <a:cs typeface="Times New Roman" panose="02020603050405020304" pitchFamily="18" charset="0"/>
              </a:rPr>
              <a:t>Mapping </a:t>
            </a:r>
            <a:r>
              <a:rPr lang="en-US" sz="2800" dirty="0">
                <a:cs typeface="Times New Roman" panose="02020603050405020304" pitchFamily="18" charset="0"/>
              </a:rPr>
              <a:t>workflow concepts to Petri </a:t>
            </a:r>
            <a:r>
              <a:rPr lang="en-US" sz="2800" dirty="0" smtClean="0">
                <a:cs typeface="Times New Roman" panose="02020603050405020304" pitchFamily="18" charset="0"/>
              </a:rPr>
              <a:t>nets</a:t>
            </a:r>
          </a:p>
          <a:p>
            <a:pPr lvl="1" eaLnBrk="1" hangingPunct="1"/>
            <a:r>
              <a:rPr lang="en-US" sz="2800" dirty="0" smtClean="0">
                <a:latin typeface="+mj-lt"/>
                <a:cs typeface="Times New Roman" panose="02020603050405020304" pitchFamily="18" charset="0"/>
              </a:rPr>
              <a:t>Reset </a:t>
            </a:r>
            <a:r>
              <a:rPr lang="en-US" sz="2800" dirty="0">
                <a:latin typeface="+mj-lt"/>
                <a:cs typeface="Times New Roman" panose="02020603050405020304" pitchFamily="18" charset="0"/>
              </a:rPr>
              <a:t>nets</a:t>
            </a:r>
          </a:p>
          <a:p>
            <a:pPr lvl="1" eaLnBrk="1" hangingPunct="1"/>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a:xfrm>
            <a:off x="457200" y="122238"/>
            <a:ext cx="7696200" cy="639762"/>
          </a:xfrm>
        </p:spPr>
        <p:txBody>
          <a:bodyPr/>
          <a:lstStyle/>
          <a:p>
            <a:pPr indent="0" eaLnBrk="1" hangingPunct="1"/>
            <a:r>
              <a:rPr lang="en-AU" sz="2800" smtClean="0"/>
              <a:t>Workflow Animation – Correct WF</a:t>
            </a:r>
          </a:p>
        </p:txBody>
      </p:sp>
      <p:sp>
        <p:nvSpPr>
          <p:cNvPr id="26628" name="Rectangle 7"/>
          <p:cNvSpPr>
            <a:spLocks noChangeArrowheads="1"/>
          </p:cNvSpPr>
          <p:nvPr/>
        </p:nvSpPr>
        <p:spPr bwMode="auto">
          <a:xfrm>
            <a:off x="685800" y="60198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sz="1800"/>
              <a:t>Animation by Wil van der Aalst, Vincent Almering and Herman</a:t>
            </a:r>
            <a:r>
              <a:rPr lang="en-AU" sz="1800">
                <a:solidFill>
                  <a:schemeClr val="bg1"/>
                </a:solidFill>
              </a:rPr>
              <a:t> </a:t>
            </a:r>
            <a:r>
              <a:rPr lang="en-AU" sz="1800"/>
              <a:t>Wijbenga</a:t>
            </a:r>
          </a:p>
        </p:txBody>
      </p:sp>
    </p:spTree>
    <p:controls>
      <mc:AlternateContent xmlns:mc="http://schemas.openxmlformats.org/markup-compatibility/2006">
        <mc:Choice xmlns:v="urn:schemas-microsoft-com:vml" Requires="v">
          <p:control spid="26659" name="ShockwaveFlash2" r:id="rId2" imgW="7620120" imgH="5181480"/>
        </mc:Choice>
        <mc:Fallback>
          <p:control name="ShockwaveFlash2" r:id="rId2" imgW="7620120" imgH="5181480">
            <p:pic>
              <p:nvPicPr>
                <p:cNvPr id="26630" name="ShockwaveFlash2"/>
                <p:cNvPicPr preferRelativeResize="0">
                  <a:picLocks noChangeArrowheads="1" noChangeShapeType="1"/>
                </p:cNvPicPr>
                <p:nvPr/>
              </p:nvPicPr>
              <p:blipFill>
                <a:blip r:embed="rId5"/>
                <a:srcRect/>
                <a:stretch>
                  <a:fillRect/>
                </a:stretch>
              </p:blipFill>
              <p:spPr bwMode="auto">
                <a:xfrm>
                  <a:off x="457200" y="838200"/>
                  <a:ext cx="7620000" cy="5181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a:r>
              <a:rPr lang="en-US" dirty="0" smtClean="0"/>
              <a:t>Reset nets</a:t>
            </a:r>
          </a:p>
        </p:txBody>
      </p:sp>
      <p:sp>
        <p:nvSpPr>
          <p:cNvPr id="208899" name="Rectangle 3"/>
          <p:cNvSpPr>
            <a:spLocks noGrp="1" noChangeArrowheads="1"/>
          </p:cNvSpPr>
          <p:nvPr>
            <p:ph type="body" idx="1"/>
          </p:nvPr>
        </p:nvSpPr>
        <p:spPr/>
        <p:txBody>
          <a:bodyPr/>
          <a:lstStyle/>
          <a:p>
            <a:r>
              <a:rPr lang="en-US" sz="2200" dirty="0"/>
              <a:t>While Petri nets and </a:t>
            </a:r>
            <a:r>
              <a:rPr lang="en-US" sz="2200" dirty="0" smtClean="0"/>
              <a:t>Workflow </a:t>
            </a:r>
            <a:r>
              <a:rPr lang="en-US" sz="2200" dirty="0"/>
              <a:t>nets provide an effective means of modeling </a:t>
            </a:r>
            <a:r>
              <a:rPr lang="en-US" sz="2200" dirty="0" smtClean="0"/>
              <a:t>a business </a:t>
            </a:r>
            <a:r>
              <a:rPr lang="en-US" sz="2200" dirty="0"/>
              <a:t>process, </a:t>
            </a:r>
            <a:r>
              <a:rPr lang="en-US" sz="2200" b="1" u="sng" dirty="0"/>
              <a:t>they are not able to capture the notion of cancelation</a:t>
            </a:r>
            <a:r>
              <a:rPr lang="en-US" sz="2200" dirty="0" smtClean="0"/>
              <a:t>.</a:t>
            </a:r>
          </a:p>
          <a:p>
            <a:pPr lvl="1"/>
            <a:r>
              <a:rPr lang="en-US" sz="1800" dirty="0" smtClean="0"/>
              <a:t>This is a significant </a:t>
            </a:r>
            <a:r>
              <a:rPr lang="en-US" sz="1800" dirty="0"/>
              <a:t>omission, given the relative frequency of cancelation in real-life processes.</a:t>
            </a:r>
          </a:p>
          <a:p>
            <a:r>
              <a:rPr lang="en-US" sz="2000" b="1" dirty="0" smtClean="0"/>
              <a:t>Reset nets</a:t>
            </a:r>
            <a:r>
              <a:rPr lang="en-US" sz="2000" dirty="0" smtClean="0"/>
              <a:t> extend Petri nets with a special type of arc, the </a:t>
            </a:r>
            <a:r>
              <a:rPr lang="en-US" sz="2000" b="1" i="1" dirty="0" smtClean="0"/>
              <a:t>reset arc</a:t>
            </a:r>
            <a:r>
              <a:rPr lang="en-US" sz="2000" dirty="0" smtClean="0"/>
              <a:t>, to capture the notion of cancelation.</a:t>
            </a:r>
          </a:p>
          <a:p>
            <a:r>
              <a:rPr lang="en-US" sz="2000" dirty="0" smtClean="0"/>
              <a:t>Like normal input arcs, reset arcs </a:t>
            </a:r>
            <a:r>
              <a:rPr lang="en-US" sz="2000" b="1" u="sng" dirty="0" smtClean="0"/>
              <a:t>connect places to transitions</a:t>
            </a:r>
            <a:r>
              <a:rPr lang="en-US" sz="2000" dirty="0" smtClean="0"/>
              <a:t>.</a:t>
            </a:r>
          </a:p>
          <a:p>
            <a:r>
              <a:rPr lang="en-US" sz="2000" dirty="0" smtClean="0"/>
              <a:t>However, they operate in a different way: when a transition to which a reset arc is connected </a:t>
            </a:r>
            <a:r>
              <a:rPr lang="en-US" sz="2000" dirty="0"/>
              <a:t>fires, </a:t>
            </a:r>
            <a:r>
              <a:rPr lang="en-US" sz="2000" b="1" u="sng" dirty="0"/>
              <a:t>any </a:t>
            </a:r>
            <a:r>
              <a:rPr lang="en-US" sz="2000" b="1" u="sng" dirty="0" smtClean="0"/>
              <a:t>place connected </a:t>
            </a:r>
            <a:r>
              <a:rPr lang="en-US" sz="2000" b="1" u="sng" dirty="0"/>
              <a:t>to the transition by reset arcs </a:t>
            </a:r>
            <a:r>
              <a:rPr lang="en-US" sz="2000" b="1" u="sng" dirty="0" smtClean="0"/>
              <a:t>is </a:t>
            </a:r>
            <a:r>
              <a:rPr lang="en-US" sz="2000" b="1" u="sng" dirty="0"/>
              <a:t>emptied of any tokens that </a:t>
            </a:r>
            <a:r>
              <a:rPr lang="en-US" sz="2000" b="1" u="sng" dirty="0" smtClean="0"/>
              <a:t>it may </a:t>
            </a:r>
            <a:r>
              <a:rPr lang="en-US" sz="2000" b="1" u="sng" dirty="0"/>
              <a:t>contain</a:t>
            </a:r>
            <a:r>
              <a:rPr lang="en-US" sz="2000" dirty="0" smtClean="0"/>
              <a:t>.</a:t>
            </a:r>
          </a:p>
          <a:p>
            <a:r>
              <a:rPr lang="en-US" sz="2000" dirty="0"/>
              <a:t>Note that </a:t>
            </a:r>
            <a:r>
              <a:rPr lang="en-US" sz="2000" dirty="0" smtClean="0"/>
              <a:t>the tokens </a:t>
            </a:r>
            <a:r>
              <a:rPr lang="en-US" sz="2000" dirty="0"/>
              <a:t>in places attached to a transition by reset arcs </a:t>
            </a:r>
            <a:r>
              <a:rPr lang="en-US" sz="2000" b="1" dirty="0"/>
              <a:t>play no part</a:t>
            </a:r>
            <a:r>
              <a:rPr lang="en-US" sz="2000" dirty="0"/>
              <a:t> </a:t>
            </a:r>
            <a:r>
              <a:rPr lang="en-US" sz="2000" b="1" dirty="0"/>
              <a:t>in the </a:t>
            </a:r>
            <a:r>
              <a:rPr lang="en-US" sz="2000" b="1" dirty="0" smtClean="0"/>
              <a:t>enablement of </a:t>
            </a:r>
            <a:r>
              <a:rPr lang="en-US" sz="2000" b="1" dirty="0"/>
              <a:t>the </a:t>
            </a:r>
            <a:r>
              <a:rPr lang="en-US" sz="2000" b="1" dirty="0" smtClean="0"/>
              <a:t>transition</a:t>
            </a:r>
            <a:r>
              <a:rPr lang="en-US" sz="2000" dirty="0" smtClean="0"/>
              <a:t>.</a:t>
            </a:r>
          </a:p>
          <a:p>
            <a:pPr lvl="1"/>
            <a:r>
              <a:rPr lang="en-US" sz="1600" dirty="0" smtClean="0"/>
              <a:t>This </a:t>
            </a:r>
            <a:r>
              <a:rPr lang="en-US" sz="1600" dirty="0"/>
              <a:t>makes reachability </a:t>
            </a:r>
            <a:r>
              <a:rPr lang="en-US" sz="1600" b="1" dirty="0" smtClean="0"/>
              <a:t>undecidable</a:t>
            </a:r>
            <a:r>
              <a:rPr lang="en-US" sz="1600" dirty="0" smtClean="0"/>
              <a:t>.</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8899">
                                            <p:txEl>
                                              <p:pRg st="2" end="2"/>
                                            </p:txEl>
                                          </p:spTgt>
                                        </p:tgtEl>
                                        <p:attrNameLst>
                                          <p:attrName>style.visibility</p:attrName>
                                        </p:attrNameLst>
                                      </p:cBhvr>
                                      <p:to>
                                        <p:strVal val="visible"/>
                                      </p:to>
                                    </p:set>
                                    <p:animEffect transition="in" filter="wipe(up)">
                                      <p:cBhvr>
                                        <p:cTn id="7" dur="500"/>
                                        <p:tgtEl>
                                          <p:spTgt spid="2088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8899">
                                            <p:txEl>
                                              <p:pRg st="3" end="3"/>
                                            </p:txEl>
                                          </p:spTgt>
                                        </p:tgtEl>
                                        <p:attrNameLst>
                                          <p:attrName>style.visibility</p:attrName>
                                        </p:attrNameLst>
                                      </p:cBhvr>
                                      <p:to>
                                        <p:strVal val="visible"/>
                                      </p:to>
                                    </p:set>
                                    <p:animEffect transition="in" filter="wipe(up)">
                                      <p:cBhvr>
                                        <p:cTn id="12" dur="500"/>
                                        <p:tgtEl>
                                          <p:spTgt spid="208899">
                                            <p:txEl>
                                              <p:pRg st="3" end="3"/>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8899">
                                            <p:txEl>
                                              <p:pRg st="4" end="4"/>
                                            </p:txEl>
                                          </p:spTgt>
                                        </p:tgtEl>
                                        <p:attrNameLst>
                                          <p:attrName>style.visibility</p:attrName>
                                        </p:attrNameLst>
                                      </p:cBhvr>
                                      <p:to>
                                        <p:strVal val="visible"/>
                                      </p:to>
                                    </p:set>
                                    <p:animEffect transition="in" filter="wipe(up)">
                                      <p:cBhvr>
                                        <p:cTn id="16" dur="500"/>
                                        <p:tgtEl>
                                          <p:spTgt spid="20889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8899">
                                            <p:txEl>
                                              <p:pRg st="5" end="5"/>
                                            </p:txEl>
                                          </p:spTgt>
                                        </p:tgtEl>
                                        <p:attrNameLst>
                                          <p:attrName>style.visibility</p:attrName>
                                        </p:attrNameLst>
                                      </p:cBhvr>
                                      <p:to>
                                        <p:strVal val="visible"/>
                                      </p:to>
                                    </p:set>
                                    <p:animEffect transition="in" filter="wipe(up)">
                                      <p:cBhvr>
                                        <p:cTn id="21" dur="500"/>
                                        <p:tgtEl>
                                          <p:spTgt spid="208899">
                                            <p:txEl>
                                              <p:pRg st="5" end="5"/>
                                            </p:txEl>
                                          </p:spTgt>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08899">
                                            <p:txEl>
                                              <p:pRg st="6" end="6"/>
                                            </p:txEl>
                                          </p:spTgt>
                                        </p:tgtEl>
                                        <p:attrNameLst>
                                          <p:attrName>style.visibility</p:attrName>
                                        </p:attrNameLst>
                                      </p:cBhvr>
                                      <p:to>
                                        <p:strVal val="visible"/>
                                      </p:to>
                                    </p:set>
                                    <p:animEffect transition="in" filter="wipe(up)">
                                      <p:cBhvr>
                                        <p:cTn id="25" dur="500"/>
                                        <p:tgtEl>
                                          <p:spTgt spid="208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indent="0" algn="ctr" eaLnBrk="1" hangingPunct="1"/>
            <a:r>
              <a:rPr lang="en-US" dirty="0" smtClean="0"/>
              <a:t>Reset nets</a:t>
            </a:r>
          </a:p>
        </p:txBody>
      </p:sp>
      <p:sp>
        <p:nvSpPr>
          <p:cNvPr id="74757" name="Oval 5"/>
          <p:cNvSpPr>
            <a:spLocks noChangeArrowheads="1"/>
          </p:cNvSpPr>
          <p:nvPr/>
        </p:nvSpPr>
        <p:spPr bwMode="auto">
          <a:xfrm>
            <a:off x="381000" y="2209800"/>
            <a:ext cx="1600200" cy="16002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4758" name="Rectangle 6"/>
          <p:cNvSpPr>
            <a:spLocks noChangeArrowheads="1"/>
          </p:cNvSpPr>
          <p:nvPr/>
        </p:nvSpPr>
        <p:spPr bwMode="auto">
          <a:xfrm>
            <a:off x="2590800" y="2286000"/>
            <a:ext cx="1219200" cy="1295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4759" name="Line 7"/>
          <p:cNvSpPr>
            <a:spLocks noChangeShapeType="1"/>
          </p:cNvSpPr>
          <p:nvPr/>
        </p:nvSpPr>
        <p:spPr bwMode="auto">
          <a:xfrm>
            <a:off x="4343400" y="2895600"/>
            <a:ext cx="16002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4760" name="Text Box 8"/>
          <p:cNvSpPr txBox="1">
            <a:spLocks noChangeArrowheads="1"/>
          </p:cNvSpPr>
          <p:nvPr/>
        </p:nvSpPr>
        <p:spPr bwMode="auto">
          <a:xfrm>
            <a:off x="685800" y="4243388"/>
            <a:ext cx="1154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place</a:t>
            </a:r>
          </a:p>
        </p:txBody>
      </p:sp>
      <p:sp>
        <p:nvSpPr>
          <p:cNvPr id="74761" name="Text Box 9"/>
          <p:cNvSpPr txBox="1">
            <a:spLocks noChangeArrowheads="1"/>
          </p:cNvSpPr>
          <p:nvPr/>
        </p:nvSpPr>
        <p:spPr bwMode="auto">
          <a:xfrm>
            <a:off x="2362200" y="4221163"/>
            <a:ext cx="1830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transition</a:t>
            </a:r>
          </a:p>
        </p:txBody>
      </p:sp>
      <p:sp>
        <p:nvSpPr>
          <p:cNvPr id="74762" name="Text Box 10"/>
          <p:cNvSpPr txBox="1">
            <a:spLocks noChangeArrowheads="1"/>
          </p:cNvSpPr>
          <p:nvPr/>
        </p:nvSpPr>
        <p:spPr bwMode="auto">
          <a:xfrm>
            <a:off x="4800600" y="4221163"/>
            <a:ext cx="74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arc</a:t>
            </a:r>
          </a:p>
        </p:txBody>
      </p:sp>
      <p:sp>
        <p:nvSpPr>
          <p:cNvPr id="74763" name="Line 11"/>
          <p:cNvSpPr>
            <a:spLocks noChangeShapeType="1"/>
          </p:cNvSpPr>
          <p:nvPr/>
        </p:nvSpPr>
        <p:spPr bwMode="auto">
          <a:xfrm>
            <a:off x="6248400" y="2895600"/>
            <a:ext cx="16002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4764" name="Text Box 12"/>
          <p:cNvSpPr txBox="1">
            <a:spLocks noChangeArrowheads="1"/>
          </p:cNvSpPr>
          <p:nvPr/>
        </p:nvSpPr>
        <p:spPr bwMode="auto">
          <a:xfrm>
            <a:off x="6248400" y="4221163"/>
            <a:ext cx="1762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reset arc</a:t>
            </a:r>
          </a:p>
        </p:txBody>
      </p:sp>
      <p:sp>
        <p:nvSpPr>
          <p:cNvPr id="74765" name="Line 13"/>
          <p:cNvSpPr>
            <a:spLocks noChangeShapeType="1"/>
          </p:cNvSpPr>
          <p:nvPr/>
        </p:nvSpPr>
        <p:spPr bwMode="auto">
          <a:xfrm>
            <a:off x="7848600" y="2895600"/>
            <a:ext cx="1524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en-US" smtClean="0"/>
              <a:t>Reset nets: formal definition</a:t>
            </a:r>
          </a:p>
        </p:txBody>
      </p:sp>
      <p:sp>
        <p:nvSpPr>
          <p:cNvPr id="210947" name="Rectangle 3"/>
          <p:cNvSpPr>
            <a:spLocks noGrp="1" noChangeArrowheads="1"/>
          </p:cNvSpPr>
          <p:nvPr>
            <p:ph type="body" idx="1"/>
          </p:nvPr>
        </p:nvSpPr>
        <p:spPr>
          <a:xfrm>
            <a:off x="446088" y="908050"/>
            <a:ext cx="8545512" cy="5318125"/>
          </a:xfrm>
        </p:spPr>
        <p:txBody>
          <a:bodyPr/>
          <a:lstStyle/>
          <a:p>
            <a:r>
              <a:rPr lang="en-US" sz="2200" dirty="0"/>
              <a:t>Formal definitions are based on [DFS98, FRSB02, FS01].</a:t>
            </a:r>
          </a:p>
          <a:p>
            <a:r>
              <a:rPr lang="en-US" sz="2200" dirty="0" smtClean="0"/>
              <a:t>Syntactically a </a:t>
            </a:r>
            <a:r>
              <a:rPr lang="en-US" sz="2200" b="1" dirty="0" smtClean="0"/>
              <a:t>Reset net</a:t>
            </a:r>
            <a:r>
              <a:rPr lang="en-US" sz="2200" dirty="0" smtClean="0"/>
              <a:t> is a tuple (P, T, F, R) where</a:t>
            </a:r>
          </a:p>
          <a:p>
            <a:pPr lvl="1"/>
            <a:r>
              <a:rPr lang="en-US" sz="1800" dirty="0"/>
              <a:t>(P, T, F) is a Petri net with a finite set of places P, a finite set </a:t>
            </a:r>
            <a:r>
              <a:rPr lang="en-US" sz="1800" dirty="0" smtClean="0"/>
              <a:t>of transitions </a:t>
            </a:r>
            <a:r>
              <a:rPr lang="en-US" sz="1800" dirty="0"/>
              <a:t>T , and a flow </a:t>
            </a:r>
            <a:r>
              <a:rPr lang="en-US" sz="1800" dirty="0" smtClean="0"/>
              <a:t>relation </a:t>
            </a:r>
            <a:r>
              <a:rPr lang="en-AU" sz="1800" dirty="0"/>
              <a:t>F </a:t>
            </a:r>
            <a:r>
              <a:rPr lang="en-AU" sz="1800" dirty="0">
                <a:sym typeface="Symbol" panose="05050102010706020507" pitchFamily="18" charset="2"/>
              </a:rPr>
              <a:t> </a:t>
            </a:r>
            <a:r>
              <a:rPr lang="en-AU" sz="1800" dirty="0"/>
              <a:t> (P x T </a:t>
            </a:r>
            <a:r>
              <a:rPr lang="en-AU" sz="1800" dirty="0">
                <a:sym typeface="Symbol" panose="05050102010706020507" pitchFamily="18" charset="2"/>
              </a:rPr>
              <a:t> T x P)</a:t>
            </a:r>
            <a:r>
              <a:rPr lang="en-US" sz="1800" dirty="0" smtClean="0"/>
              <a:t>;</a:t>
            </a:r>
            <a:endParaRPr lang="en-US" sz="1800" dirty="0"/>
          </a:p>
          <a:p>
            <a:pPr lvl="1"/>
            <a:r>
              <a:rPr lang="en-US" sz="1800" dirty="0" smtClean="0"/>
              <a:t>R: T </a:t>
            </a:r>
            <a:r>
              <a:rPr lang="en-AU" sz="1800" dirty="0" smtClean="0">
                <a:sym typeface="Symbol" panose="05050102010706020507" pitchFamily="18" charset="2"/>
              </a:rPr>
              <a:t></a:t>
            </a:r>
            <a:r>
              <a:rPr lang="en-US" sz="1800" dirty="0" smtClean="0"/>
              <a:t> 2</a:t>
            </a:r>
            <a:r>
              <a:rPr lang="en-US" sz="1800" baseline="30000" dirty="0" smtClean="0"/>
              <a:t>P</a:t>
            </a:r>
            <a:r>
              <a:rPr lang="en-US" sz="1800" dirty="0" smtClean="0"/>
              <a:t> is a function associating reset places with transitions.</a:t>
            </a:r>
          </a:p>
          <a:p>
            <a:r>
              <a:rPr lang="en-US" sz="2200" dirty="0"/>
              <a:t>A reachable marking </a:t>
            </a:r>
            <a:r>
              <a:rPr lang="en-US" sz="2200" dirty="0" smtClean="0"/>
              <a:t>M’ </a:t>
            </a:r>
            <a:r>
              <a:rPr lang="en-US" sz="2200" dirty="0"/>
              <a:t>is defined </a:t>
            </a:r>
            <a:r>
              <a:rPr lang="en-US" sz="2200" dirty="0" smtClean="0"/>
              <a:t>by:</a:t>
            </a:r>
          </a:p>
          <a:p>
            <a:pPr lvl="1"/>
            <a:r>
              <a:rPr lang="en-US" sz="1800" dirty="0" smtClean="0"/>
              <a:t>first </a:t>
            </a:r>
            <a:r>
              <a:rPr lang="en-US" sz="1800" dirty="0"/>
              <a:t>removing the tokens needed to enable </a:t>
            </a:r>
            <a:r>
              <a:rPr lang="en-US" sz="1800" dirty="0" smtClean="0"/>
              <a:t>t from </a:t>
            </a:r>
            <a:r>
              <a:rPr lang="en-US" sz="1800" dirty="0"/>
              <a:t>its input places </a:t>
            </a:r>
            <a:r>
              <a:rPr lang="en-AU" sz="1800" dirty="0" smtClean="0">
                <a:sym typeface="Symbol" panose="05050102010706020507" pitchFamily="18" charset="2"/>
              </a:rPr>
              <a:t>t</a:t>
            </a:r>
            <a:r>
              <a:rPr lang="en-US" sz="1800" dirty="0">
                <a:sym typeface="Symbol" panose="05050102010706020507" pitchFamily="18" charset="2"/>
              </a:rPr>
              <a:t>;</a:t>
            </a:r>
            <a:r>
              <a:rPr lang="en-US" sz="1800" dirty="0" smtClean="0"/>
              <a:t> </a:t>
            </a:r>
          </a:p>
          <a:p>
            <a:pPr lvl="1"/>
            <a:r>
              <a:rPr lang="en-US" sz="1800" dirty="0" smtClean="0"/>
              <a:t>then </a:t>
            </a:r>
            <a:r>
              <a:rPr lang="en-US" sz="1800" dirty="0"/>
              <a:t>removing all tokens from reset places associated </a:t>
            </a:r>
            <a:r>
              <a:rPr lang="en-US" sz="1800" dirty="0" smtClean="0"/>
              <a:t>with t </a:t>
            </a:r>
            <a:r>
              <a:rPr lang="en-US" sz="1800" dirty="0"/>
              <a:t>(i.e., </a:t>
            </a:r>
            <a:r>
              <a:rPr lang="en-US" sz="1800" dirty="0" smtClean="0"/>
              <a:t>R(t));</a:t>
            </a:r>
          </a:p>
          <a:p>
            <a:pPr lvl="1"/>
            <a:r>
              <a:rPr lang="en-US" sz="1800" dirty="0" smtClean="0"/>
              <a:t>and </a:t>
            </a:r>
            <a:r>
              <a:rPr lang="en-US" sz="1800" dirty="0"/>
              <a:t>finally by adding tokens to its output places </a:t>
            </a:r>
            <a:r>
              <a:rPr lang="en-AU" sz="1800" dirty="0" smtClean="0">
                <a:sym typeface="Symbol" panose="05050102010706020507" pitchFamily="18" charset="2"/>
              </a:rPr>
              <a:t>t.</a:t>
            </a:r>
            <a:endParaRPr lang="en-US" sz="1800" dirty="0"/>
          </a:p>
          <a:p>
            <a:r>
              <a:rPr lang="en-US" dirty="0" smtClean="0"/>
              <a:t>Let N = (P, T, F, R) be a Reset net and M a marking. </a:t>
            </a:r>
          </a:p>
          <a:p>
            <a:pPr lvl="1"/>
            <a:r>
              <a:rPr lang="en-US" sz="1800" dirty="0" smtClean="0"/>
              <a:t>A transition t </a:t>
            </a:r>
            <a:r>
              <a:rPr lang="en-AU" sz="1800" dirty="0" smtClean="0">
                <a:latin typeface="Times New Roman" panose="02020603050405020304" pitchFamily="18" charset="0"/>
                <a:sym typeface="Symbol" panose="05050102010706020507" pitchFamily="18" charset="2"/>
              </a:rPr>
              <a:t></a:t>
            </a:r>
            <a:r>
              <a:rPr lang="en-US" sz="1800" dirty="0" smtClean="0"/>
              <a:t> T is enabled </a:t>
            </a:r>
            <a:r>
              <a:rPr lang="en-US" sz="1800" dirty="0" err="1" smtClean="0"/>
              <a:t>iff</a:t>
            </a:r>
            <a:r>
              <a:rPr lang="en-US" sz="1800" dirty="0" smtClean="0"/>
              <a:t> •t ≤ M.</a:t>
            </a:r>
          </a:p>
          <a:p>
            <a:pPr lvl="1"/>
            <a:r>
              <a:rPr lang="en-US" sz="1800" dirty="0" smtClean="0"/>
              <a:t>An enabled transition t can fire thus changing the state to M’, denoted </a:t>
            </a:r>
            <a:r>
              <a:rPr lang="en-AU" sz="1800" dirty="0" smtClean="0">
                <a:sym typeface="Symbol" panose="05050102010706020507" pitchFamily="18" charset="2"/>
              </a:rPr>
              <a:t>M </a:t>
            </a:r>
            <a:r>
              <a:rPr lang="en-US" sz="1800" dirty="0" smtClean="0">
                <a:sym typeface="Symbol" panose="05050102010706020507" pitchFamily="18" charset="2"/>
              </a:rPr>
              <a:t></a:t>
            </a:r>
            <a:r>
              <a:rPr lang="en-US" sz="1800" baseline="30000" dirty="0" smtClean="0">
                <a:sym typeface="Symbol" panose="05050102010706020507" pitchFamily="18" charset="2"/>
              </a:rPr>
              <a:t>t</a:t>
            </a:r>
            <a:r>
              <a:rPr lang="en-AU" sz="1800" dirty="0" smtClean="0">
                <a:sym typeface="Symbol" panose="05050102010706020507" pitchFamily="18" charset="2"/>
              </a:rPr>
              <a:t> M’</a:t>
            </a:r>
            <a:r>
              <a:rPr lang="en-US" sz="1800" dirty="0" smtClean="0"/>
              <a:t>, with M’ = (M − •t)[P\R(t)] +t•. </a:t>
            </a:r>
          </a:p>
          <a:p>
            <a:r>
              <a:rPr lang="en-US" dirty="0" smtClean="0"/>
              <a:t>The definition of occurrence sequence extends naturally from Petri nets.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0947">
                                            <p:txEl>
                                              <p:pRg st="4" end="4"/>
                                            </p:txEl>
                                          </p:spTgt>
                                        </p:tgtEl>
                                        <p:attrNameLst>
                                          <p:attrName>style.visibility</p:attrName>
                                        </p:attrNameLst>
                                      </p:cBhvr>
                                      <p:to>
                                        <p:strVal val="visible"/>
                                      </p:to>
                                    </p:set>
                                    <p:animEffect transition="in" filter="wipe(up)">
                                      <p:cBhvr>
                                        <p:cTn id="7" dur="500"/>
                                        <p:tgtEl>
                                          <p:spTgt spid="210947">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947">
                                            <p:txEl>
                                              <p:pRg st="5" end="5"/>
                                            </p:txEl>
                                          </p:spTgt>
                                        </p:tgtEl>
                                        <p:attrNameLst>
                                          <p:attrName>style.visibility</p:attrName>
                                        </p:attrNameLst>
                                      </p:cBhvr>
                                      <p:to>
                                        <p:strVal val="visible"/>
                                      </p:to>
                                    </p:set>
                                    <p:animEffect transition="in" filter="wipe(up)">
                                      <p:cBhvr>
                                        <p:cTn id="11" dur="500"/>
                                        <p:tgtEl>
                                          <p:spTgt spid="210947">
                                            <p:txEl>
                                              <p:pRg st="5" end="5"/>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0947">
                                            <p:txEl>
                                              <p:pRg st="6" end="6"/>
                                            </p:txEl>
                                          </p:spTgt>
                                        </p:tgtEl>
                                        <p:attrNameLst>
                                          <p:attrName>style.visibility</p:attrName>
                                        </p:attrNameLst>
                                      </p:cBhvr>
                                      <p:to>
                                        <p:strVal val="visible"/>
                                      </p:to>
                                    </p:set>
                                    <p:animEffect transition="in" filter="wipe(up)">
                                      <p:cBhvr>
                                        <p:cTn id="15" dur="500"/>
                                        <p:tgtEl>
                                          <p:spTgt spid="210947">
                                            <p:txEl>
                                              <p:pRg st="6" end="6"/>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0947">
                                            <p:txEl>
                                              <p:pRg st="7" end="7"/>
                                            </p:txEl>
                                          </p:spTgt>
                                        </p:tgtEl>
                                        <p:attrNameLst>
                                          <p:attrName>style.visibility</p:attrName>
                                        </p:attrNameLst>
                                      </p:cBhvr>
                                      <p:to>
                                        <p:strVal val="visible"/>
                                      </p:to>
                                    </p:set>
                                    <p:animEffect transition="in" filter="wipe(up)">
                                      <p:cBhvr>
                                        <p:cTn id="19" dur="500"/>
                                        <p:tgtEl>
                                          <p:spTgt spid="210947">
                                            <p:txEl>
                                              <p:pRg st="7" end="7"/>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10947">
                                            <p:txEl>
                                              <p:pRg st="8" end="8"/>
                                            </p:txEl>
                                          </p:spTgt>
                                        </p:tgtEl>
                                        <p:attrNameLst>
                                          <p:attrName>style.visibility</p:attrName>
                                        </p:attrNameLst>
                                      </p:cBhvr>
                                      <p:to>
                                        <p:strVal val="visible"/>
                                      </p:to>
                                    </p:set>
                                    <p:animEffect transition="in" filter="wipe(up)">
                                      <p:cBhvr>
                                        <p:cTn id="23" dur="500"/>
                                        <p:tgtEl>
                                          <p:spTgt spid="210947">
                                            <p:txEl>
                                              <p:pRg st="8" end="8"/>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0947">
                                            <p:txEl>
                                              <p:pRg st="9" end="9"/>
                                            </p:txEl>
                                          </p:spTgt>
                                        </p:tgtEl>
                                        <p:attrNameLst>
                                          <p:attrName>style.visibility</p:attrName>
                                        </p:attrNameLst>
                                      </p:cBhvr>
                                      <p:to>
                                        <p:strVal val="visible"/>
                                      </p:to>
                                    </p:set>
                                    <p:animEffect transition="in" filter="wipe(up)">
                                      <p:cBhvr>
                                        <p:cTn id="27" dur="500"/>
                                        <p:tgtEl>
                                          <p:spTgt spid="210947">
                                            <p:txEl>
                                              <p:pRg st="9" end="9"/>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10947">
                                            <p:txEl>
                                              <p:pRg st="10" end="10"/>
                                            </p:txEl>
                                          </p:spTgt>
                                        </p:tgtEl>
                                        <p:attrNameLst>
                                          <p:attrName>style.visibility</p:attrName>
                                        </p:attrNameLst>
                                      </p:cBhvr>
                                      <p:to>
                                        <p:strVal val="visible"/>
                                      </p:to>
                                    </p:set>
                                    <p:animEffect transition="in" filter="wipe(up)">
                                      <p:cBhvr>
                                        <p:cTn id="31" dur="500"/>
                                        <p:tgtEl>
                                          <p:spTgt spid="210947">
                                            <p:txEl>
                                              <p:pRg st="10" end="1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0947">
                                            <p:txEl>
                                              <p:pRg st="11" end="11"/>
                                            </p:txEl>
                                          </p:spTgt>
                                        </p:tgtEl>
                                        <p:attrNameLst>
                                          <p:attrName>style.visibility</p:attrName>
                                        </p:attrNameLst>
                                      </p:cBhvr>
                                      <p:to>
                                        <p:strVal val="visible"/>
                                      </p:to>
                                    </p:set>
                                    <p:animEffect transition="in" filter="wipe(up)">
                                      <p:cBhvr>
                                        <p:cTn id="35" dur="500"/>
                                        <p:tgtEl>
                                          <p:spTgt spid="2109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indent="0" algn="ctr" eaLnBrk="1" hangingPunct="1"/>
            <a:r>
              <a:rPr lang="en-US" dirty="0" smtClean="0"/>
              <a:t>Reset nets</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8839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indent="0" algn="ctr" eaLnBrk="1" hangingPunct="1"/>
            <a:r>
              <a:rPr lang="en-US" dirty="0" smtClean="0"/>
              <a:t>Reset </a:t>
            </a:r>
            <a:r>
              <a:rPr lang="en-US" dirty="0"/>
              <a:t>nets: </a:t>
            </a:r>
            <a:r>
              <a:rPr lang="en-US" dirty="0" smtClean="0"/>
              <a:t>the </a:t>
            </a:r>
            <a:r>
              <a:rPr lang="en-US" dirty="0"/>
              <a:t>order fulfillment process</a:t>
            </a:r>
            <a:endParaRPr lang="en-US" dirty="0" smtClean="0"/>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9" y="2514600"/>
            <a:ext cx="84375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54038" y="304800"/>
            <a:ext cx="7851775" cy="269875"/>
          </a:xfrm>
        </p:spPr>
        <p:txBody>
          <a:bodyPr/>
          <a:lstStyle/>
          <a:p>
            <a:pPr indent="0" algn="ctr" eaLnBrk="1" hangingPunct="1"/>
            <a:r>
              <a:rPr lang="en-AU" sz="2000" smtClean="0"/>
              <a:t>Sources and References</a:t>
            </a:r>
            <a:endParaRPr lang="en-AU" smtClean="0"/>
          </a:p>
        </p:txBody>
      </p:sp>
      <p:sp>
        <p:nvSpPr>
          <p:cNvPr id="79875" name="Rectangle 3"/>
          <p:cNvSpPr>
            <a:spLocks noGrp="1" noChangeArrowheads="1"/>
          </p:cNvSpPr>
          <p:nvPr>
            <p:ph type="body" idx="1"/>
          </p:nvPr>
        </p:nvSpPr>
        <p:spPr>
          <a:xfrm>
            <a:off x="0" y="762000"/>
            <a:ext cx="9144000" cy="5867400"/>
          </a:xfrm>
        </p:spPr>
        <p:txBody>
          <a:bodyPr/>
          <a:lstStyle/>
          <a:p>
            <a:pPr lvl="1" eaLnBrk="1" hangingPunct="1">
              <a:lnSpc>
                <a:spcPct val="80000"/>
              </a:lnSpc>
              <a:buFontTx/>
              <a:buNone/>
            </a:pPr>
            <a:endParaRPr lang="en-AU" sz="900" dirty="0" smtClean="0">
              <a:latin typeface="Times New Roman" panose="02020603050405020304" pitchFamily="18" charset="0"/>
            </a:endParaRPr>
          </a:p>
          <a:p>
            <a:pPr eaLnBrk="1" hangingPunct="1">
              <a:lnSpc>
                <a:spcPct val="80000"/>
              </a:lnSpc>
            </a:pPr>
            <a:r>
              <a:rPr lang="en-AU" sz="1200" dirty="0" smtClean="0">
                <a:latin typeface="+mj-lt"/>
              </a:rPr>
              <a:t>[Aalst96] </a:t>
            </a:r>
            <a:r>
              <a:rPr lang="en-AU" sz="1200" dirty="0" err="1" smtClean="0">
                <a:latin typeface="+mj-lt"/>
              </a:rPr>
              <a:t>Wil</a:t>
            </a:r>
            <a:r>
              <a:rPr lang="en-AU" sz="1200" dirty="0" smtClean="0">
                <a:latin typeface="+mj-lt"/>
              </a:rPr>
              <a:t> M. P. van der Aalst. Three Good Reasons for Using a Petri-net-based Workflow Management System. In S. </a:t>
            </a:r>
            <a:r>
              <a:rPr lang="en-AU" sz="1200" dirty="0" err="1" smtClean="0">
                <a:latin typeface="+mj-lt"/>
              </a:rPr>
              <a:t>Navathe</a:t>
            </a:r>
            <a:r>
              <a:rPr lang="en-AU" sz="1200" dirty="0" smtClean="0">
                <a:latin typeface="+mj-lt"/>
              </a:rPr>
              <a:t> and T. Wakayama, editors, Proceedings of the International Working Conference on Information and Process Integration in Enterprises (IPIC’96), pages 179-201, Cambridge, Massachusetts, November 1996.</a:t>
            </a:r>
          </a:p>
          <a:p>
            <a:pPr eaLnBrk="1" hangingPunct="1">
              <a:lnSpc>
                <a:spcPct val="80000"/>
              </a:lnSpc>
            </a:pPr>
            <a:r>
              <a:rPr lang="en-AU" sz="1200" dirty="0" smtClean="0">
                <a:latin typeface="+mj-lt"/>
              </a:rPr>
              <a:t>[Aalst97] </a:t>
            </a:r>
            <a:r>
              <a:rPr lang="en-AU" sz="1200" dirty="0" err="1" smtClean="0">
                <a:latin typeface="+mj-lt"/>
              </a:rPr>
              <a:t>Wil</a:t>
            </a:r>
            <a:r>
              <a:rPr lang="en-AU" sz="1200" dirty="0" smtClean="0">
                <a:latin typeface="+mj-lt"/>
              </a:rPr>
              <a:t> M.P. van der Aalst. Verification of Workflow Nets. In P. </a:t>
            </a:r>
            <a:r>
              <a:rPr lang="en-AU" sz="1200" dirty="0" err="1" smtClean="0">
                <a:latin typeface="+mj-lt"/>
              </a:rPr>
              <a:t>Az</a:t>
            </a:r>
            <a:r>
              <a:rPr lang="en-US" sz="1200" dirty="0" smtClean="0">
                <a:latin typeface="+mj-lt"/>
                <a:cs typeface="Times New Roman" panose="02020603050405020304" pitchFamily="18" charset="0"/>
              </a:rPr>
              <a:t>é</a:t>
            </a:r>
            <a:r>
              <a:rPr lang="en-AU" sz="1200" dirty="0" smtClean="0">
                <a:latin typeface="+mj-lt"/>
              </a:rPr>
              <a:t>ma and G. Balbo, editors, Applications and Theory of Petri Nets 1997, volume 1248 of Lecture Notes in Computer Science, </a:t>
            </a:r>
            <a:r>
              <a:rPr lang="en-AU" sz="1200" dirty="0" err="1" smtClean="0">
                <a:latin typeface="+mj-lt"/>
              </a:rPr>
              <a:t>pp</a:t>
            </a:r>
            <a:r>
              <a:rPr lang="en-AU" sz="1200" dirty="0" smtClean="0">
                <a:latin typeface="+mj-lt"/>
              </a:rPr>
              <a:t> 407-426, Springer </a:t>
            </a:r>
            <a:r>
              <a:rPr lang="en-AU" sz="1200" dirty="0" err="1" smtClean="0">
                <a:latin typeface="+mj-lt"/>
              </a:rPr>
              <a:t>Verlag</a:t>
            </a:r>
            <a:r>
              <a:rPr lang="en-AU" sz="1200" dirty="0" smtClean="0">
                <a:latin typeface="+mj-lt"/>
              </a:rPr>
              <a:t>, 1997.</a:t>
            </a:r>
          </a:p>
          <a:p>
            <a:pPr eaLnBrk="1" hangingPunct="1">
              <a:lnSpc>
                <a:spcPct val="80000"/>
              </a:lnSpc>
            </a:pPr>
            <a:r>
              <a:rPr lang="en-AU" sz="1200" dirty="0" smtClean="0">
                <a:latin typeface="+mj-lt"/>
              </a:rPr>
              <a:t>[AH02] </a:t>
            </a:r>
            <a:r>
              <a:rPr lang="en-AU" sz="1200" dirty="0" err="1" smtClean="0">
                <a:latin typeface="+mj-lt"/>
              </a:rPr>
              <a:t>Wil</a:t>
            </a:r>
            <a:r>
              <a:rPr lang="en-AU" sz="1200" dirty="0" smtClean="0">
                <a:latin typeface="+mj-lt"/>
              </a:rPr>
              <a:t> M.P. van der Aalst and </a:t>
            </a:r>
            <a:r>
              <a:rPr lang="en-AU" sz="1200" dirty="0" err="1" smtClean="0">
                <a:latin typeface="+mj-lt"/>
              </a:rPr>
              <a:t>Kees</a:t>
            </a:r>
            <a:r>
              <a:rPr lang="en-AU" sz="1200" dirty="0" smtClean="0">
                <a:latin typeface="+mj-lt"/>
              </a:rPr>
              <a:t> M. van </a:t>
            </a:r>
            <a:r>
              <a:rPr lang="en-AU" sz="1200" dirty="0" err="1" smtClean="0">
                <a:latin typeface="+mj-lt"/>
              </a:rPr>
              <a:t>Hee</a:t>
            </a:r>
            <a:r>
              <a:rPr lang="en-AU" sz="1200" dirty="0" smtClean="0">
                <a:latin typeface="+mj-lt"/>
              </a:rPr>
              <a:t>. Workflow Management: Models, Methods, and Systems. The MIT Press, 2002.</a:t>
            </a:r>
          </a:p>
          <a:p>
            <a:pPr eaLnBrk="1" hangingPunct="1">
              <a:lnSpc>
                <a:spcPct val="80000"/>
              </a:lnSpc>
            </a:pPr>
            <a:r>
              <a:rPr lang="en-AU" sz="1200" dirty="0" smtClean="0">
                <a:latin typeface="+mj-lt"/>
              </a:rPr>
              <a:t>[JB96] S. </a:t>
            </a:r>
            <a:r>
              <a:rPr lang="en-AU" sz="1200" dirty="0" err="1" smtClean="0">
                <a:latin typeface="+mj-lt"/>
              </a:rPr>
              <a:t>Jablonski</a:t>
            </a:r>
            <a:r>
              <a:rPr lang="en-AU" sz="1200" dirty="0" smtClean="0">
                <a:latin typeface="+mj-lt"/>
              </a:rPr>
              <a:t> and C. </a:t>
            </a:r>
            <a:r>
              <a:rPr lang="en-AU" sz="1200" dirty="0" err="1" smtClean="0">
                <a:latin typeface="+mj-lt"/>
              </a:rPr>
              <a:t>Bussler</a:t>
            </a:r>
            <a:r>
              <a:rPr lang="en-AU" sz="1200" dirty="0" smtClean="0">
                <a:latin typeface="+mj-lt"/>
              </a:rPr>
              <a:t>. Workflow Management: </a:t>
            </a:r>
            <a:r>
              <a:rPr lang="en-AU" sz="1200" dirty="0" err="1" smtClean="0">
                <a:latin typeface="+mj-lt"/>
              </a:rPr>
              <a:t>Modeling</a:t>
            </a:r>
            <a:r>
              <a:rPr lang="en-AU" sz="1200" dirty="0" smtClean="0">
                <a:latin typeface="+mj-lt"/>
              </a:rPr>
              <a:t> Concepts, Architecture and Implementation. International Thomson Computer Press, 1996.</a:t>
            </a:r>
          </a:p>
          <a:p>
            <a:pPr eaLnBrk="1" hangingPunct="1">
              <a:lnSpc>
                <a:spcPct val="80000"/>
              </a:lnSpc>
            </a:pPr>
            <a:r>
              <a:rPr lang="en-AU" sz="1200" dirty="0" smtClean="0">
                <a:latin typeface="+mj-lt"/>
              </a:rPr>
              <a:t>[BW90] J. </a:t>
            </a:r>
            <a:r>
              <a:rPr lang="en-AU" sz="1200" dirty="0" err="1" smtClean="0">
                <a:latin typeface="+mj-lt"/>
              </a:rPr>
              <a:t>Baeten</a:t>
            </a:r>
            <a:r>
              <a:rPr lang="en-AU" sz="1200" dirty="0" smtClean="0">
                <a:latin typeface="+mj-lt"/>
              </a:rPr>
              <a:t> and W.P. </a:t>
            </a:r>
            <a:r>
              <a:rPr lang="en-AU" sz="1200" dirty="0" err="1" smtClean="0">
                <a:latin typeface="+mj-lt"/>
              </a:rPr>
              <a:t>Weijland</a:t>
            </a:r>
            <a:r>
              <a:rPr lang="en-AU" sz="1200" dirty="0" smtClean="0">
                <a:latin typeface="+mj-lt"/>
              </a:rPr>
              <a:t>. Process Algebra. </a:t>
            </a:r>
            <a:r>
              <a:rPr lang="en-US" sz="1200" dirty="0" smtClean="0">
                <a:latin typeface="+mj-lt"/>
              </a:rPr>
              <a:t>Cambridge Tracts in Theoretical Computer Science 18</a:t>
            </a:r>
            <a:r>
              <a:rPr lang="en-AU" sz="1200" dirty="0" smtClean="0">
                <a:latin typeface="+mj-lt"/>
              </a:rPr>
              <a:t>, Cambridge University Press, 1990.</a:t>
            </a:r>
          </a:p>
          <a:p>
            <a:pPr eaLnBrk="1" hangingPunct="1">
              <a:lnSpc>
                <a:spcPct val="80000"/>
              </a:lnSpc>
            </a:pPr>
            <a:r>
              <a:rPr lang="en-AU" sz="1200" dirty="0" smtClean="0">
                <a:latin typeface="+mj-lt"/>
              </a:rPr>
              <a:t>[DE95] J. </a:t>
            </a:r>
            <a:r>
              <a:rPr lang="en-AU" sz="1200" dirty="0" err="1" smtClean="0">
                <a:latin typeface="+mj-lt"/>
              </a:rPr>
              <a:t>Desel</a:t>
            </a:r>
            <a:r>
              <a:rPr lang="en-AU" sz="1200" dirty="0" smtClean="0">
                <a:latin typeface="+mj-lt"/>
              </a:rPr>
              <a:t> and J. Esparza. Free Choice Petri Nets. Cambridge Tracts in Theoretical Computer Science 40, Cambridge University Press, 1995.</a:t>
            </a:r>
          </a:p>
          <a:p>
            <a:pPr eaLnBrk="1" hangingPunct="1">
              <a:lnSpc>
                <a:spcPct val="80000"/>
              </a:lnSpc>
            </a:pPr>
            <a:r>
              <a:rPr lang="en-AU" sz="1200" dirty="0" smtClean="0">
                <a:latin typeface="+mj-lt"/>
              </a:rPr>
              <a:t> [DFS98] C. </a:t>
            </a:r>
            <a:r>
              <a:rPr lang="en-AU" sz="1200" dirty="0" err="1" smtClean="0">
                <a:latin typeface="+mj-lt"/>
              </a:rPr>
              <a:t>Dufourd</a:t>
            </a:r>
            <a:r>
              <a:rPr lang="en-AU" sz="1200" dirty="0" smtClean="0">
                <a:latin typeface="+mj-lt"/>
              </a:rPr>
              <a:t>, A. </a:t>
            </a:r>
            <a:r>
              <a:rPr lang="en-AU" sz="1200" dirty="0" err="1" smtClean="0">
                <a:latin typeface="+mj-lt"/>
              </a:rPr>
              <a:t>Finkel</a:t>
            </a:r>
            <a:r>
              <a:rPr lang="en-AU" sz="1200" dirty="0" smtClean="0">
                <a:latin typeface="+mj-lt"/>
              </a:rPr>
              <a:t>, and P. </a:t>
            </a:r>
            <a:r>
              <a:rPr lang="en-AU" sz="1200" dirty="0" err="1" smtClean="0">
                <a:latin typeface="+mj-lt"/>
              </a:rPr>
              <a:t>Schnoebelen</a:t>
            </a:r>
            <a:r>
              <a:rPr lang="en-AU" sz="1200" dirty="0" smtClean="0">
                <a:latin typeface="+mj-lt"/>
              </a:rPr>
              <a:t>. Reset nets between decidability and </a:t>
            </a:r>
            <a:r>
              <a:rPr lang="en-AU" sz="1200" dirty="0" err="1" smtClean="0">
                <a:latin typeface="+mj-lt"/>
              </a:rPr>
              <a:t>undecidability</a:t>
            </a:r>
            <a:r>
              <a:rPr lang="en-AU" sz="1200" dirty="0" smtClean="0">
                <a:latin typeface="+mj-lt"/>
              </a:rPr>
              <a:t>. In K. Larsen, S. </a:t>
            </a:r>
            <a:r>
              <a:rPr lang="en-AU" sz="1200" dirty="0" err="1" smtClean="0">
                <a:latin typeface="+mj-lt"/>
              </a:rPr>
              <a:t>Skyum</a:t>
            </a:r>
            <a:r>
              <a:rPr lang="en-AU" sz="1200" dirty="0" smtClean="0">
                <a:latin typeface="+mj-lt"/>
              </a:rPr>
              <a:t>, and G. </a:t>
            </a:r>
            <a:r>
              <a:rPr lang="en-AU" sz="1200" dirty="0" err="1" smtClean="0">
                <a:latin typeface="+mj-lt"/>
              </a:rPr>
              <a:t>Winskel</a:t>
            </a:r>
            <a:r>
              <a:rPr lang="en-AU" sz="1200" dirty="0" smtClean="0">
                <a:latin typeface="+mj-lt"/>
              </a:rPr>
              <a:t>, editors, Proceedings of the 25th International Colloquium on Automata, Languages and Programming (ICALP’98), volume 1443 of Lecture Notes in Computer Science, pages 103–115, Aalborg, Denmark, July 1998. Springer.</a:t>
            </a:r>
          </a:p>
          <a:p>
            <a:pPr>
              <a:lnSpc>
                <a:spcPct val="80000"/>
              </a:lnSpc>
            </a:pPr>
            <a:r>
              <a:rPr lang="en-AU" sz="1200" dirty="0" smtClean="0">
                <a:latin typeface="+mj-lt"/>
              </a:rPr>
              <a:t>[FRSB02] A. </a:t>
            </a:r>
            <a:r>
              <a:rPr lang="en-AU" sz="1200" dirty="0" err="1" smtClean="0">
                <a:latin typeface="+mj-lt"/>
              </a:rPr>
              <a:t>Finkel</a:t>
            </a:r>
            <a:r>
              <a:rPr lang="en-AU" sz="1200" dirty="0" smtClean="0">
                <a:latin typeface="+mj-lt"/>
              </a:rPr>
              <a:t>, J.-F. </a:t>
            </a:r>
            <a:r>
              <a:rPr lang="en-AU" sz="1200" dirty="0" err="1" smtClean="0">
                <a:latin typeface="+mj-lt"/>
              </a:rPr>
              <a:t>Raskin</a:t>
            </a:r>
            <a:r>
              <a:rPr lang="en-AU" sz="1200" dirty="0" smtClean="0">
                <a:latin typeface="+mj-lt"/>
              </a:rPr>
              <a:t>, M. </a:t>
            </a:r>
            <a:r>
              <a:rPr lang="en-AU" sz="1200" dirty="0" err="1" smtClean="0">
                <a:latin typeface="+mj-lt"/>
              </a:rPr>
              <a:t>Samuelides</a:t>
            </a:r>
            <a:r>
              <a:rPr lang="en-AU" sz="1200" dirty="0" smtClean="0">
                <a:latin typeface="+mj-lt"/>
              </a:rPr>
              <a:t>, and L. van Begin. Monotonic extensions of petri nets: Forward and backward search revisited. Electronic Notes in Theoretical Computer Science, 68(6):1–22, 2002.</a:t>
            </a:r>
          </a:p>
          <a:p>
            <a:pPr>
              <a:lnSpc>
                <a:spcPct val="80000"/>
              </a:lnSpc>
            </a:pPr>
            <a:r>
              <a:rPr lang="en-AU" sz="1200" dirty="0" smtClean="0">
                <a:latin typeface="+mj-lt"/>
              </a:rPr>
              <a:t>[FS01] A. </a:t>
            </a:r>
            <a:r>
              <a:rPr lang="en-AU" sz="1200" dirty="0" err="1" smtClean="0">
                <a:latin typeface="+mj-lt"/>
              </a:rPr>
              <a:t>Finkel</a:t>
            </a:r>
            <a:r>
              <a:rPr lang="en-AU" sz="1200" dirty="0" smtClean="0">
                <a:latin typeface="+mj-lt"/>
              </a:rPr>
              <a:t> and Ph. </a:t>
            </a:r>
            <a:r>
              <a:rPr lang="en-AU" sz="1200" dirty="0" err="1" smtClean="0">
                <a:latin typeface="+mj-lt"/>
              </a:rPr>
              <a:t>Schnoebelen</a:t>
            </a:r>
            <a:r>
              <a:rPr lang="en-AU" sz="1200" dirty="0" smtClean="0">
                <a:latin typeface="+mj-lt"/>
              </a:rPr>
              <a:t>. Well-structured transition systems everywhere! Theoretical Computer Science, 256(1–2):63–92, April 2001.</a:t>
            </a:r>
          </a:p>
          <a:p>
            <a:pPr eaLnBrk="1" hangingPunct="1">
              <a:lnSpc>
                <a:spcPct val="80000"/>
              </a:lnSpc>
            </a:pPr>
            <a:r>
              <a:rPr lang="en-AU" sz="1200" dirty="0" smtClean="0">
                <a:latin typeface="+mj-lt"/>
              </a:rPr>
              <a:t>[JK09] K. Jensen and L.M. </a:t>
            </a:r>
            <a:r>
              <a:rPr lang="en-AU" sz="1200" dirty="0" err="1" smtClean="0">
                <a:latin typeface="+mj-lt"/>
              </a:rPr>
              <a:t>Kristensen</a:t>
            </a:r>
            <a:r>
              <a:rPr lang="en-AU" sz="1200" dirty="0" smtClean="0">
                <a:latin typeface="+mj-lt"/>
              </a:rPr>
              <a:t>. </a:t>
            </a:r>
            <a:r>
              <a:rPr lang="en-US" sz="1200" dirty="0" err="1" smtClean="0">
                <a:latin typeface="+mj-lt"/>
              </a:rPr>
              <a:t>Coloured</a:t>
            </a:r>
            <a:r>
              <a:rPr lang="en-US" sz="1200" dirty="0" smtClean="0">
                <a:latin typeface="+mj-lt"/>
              </a:rPr>
              <a:t> Petri Nets: Modelling and Validation of Concurrent Systems, Springer 2009.</a:t>
            </a:r>
            <a:endParaRPr lang="en-AU" sz="1200" dirty="0" smtClean="0">
              <a:latin typeface="+mj-lt"/>
            </a:endParaRPr>
          </a:p>
          <a:p>
            <a:pPr eaLnBrk="1" hangingPunct="1">
              <a:lnSpc>
                <a:spcPct val="80000"/>
              </a:lnSpc>
            </a:pPr>
            <a:r>
              <a:rPr lang="en-AU" sz="1200" dirty="0" smtClean="0">
                <a:latin typeface="+mj-lt"/>
              </a:rPr>
              <a:t>[Peterson81] J.L.A. Peterson. Petri net theory and the </a:t>
            </a:r>
            <a:r>
              <a:rPr lang="en-AU" sz="1200" dirty="0" err="1" smtClean="0">
                <a:latin typeface="+mj-lt"/>
              </a:rPr>
              <a:t>modeling</a:t>
            </a:r>
            <a:r>
              <a:rPr lang="en-AU" sz="1200" dirty="0" smtClean="0">
                <a:latin typeface="+mj-lt"/>
              </a:rPr>
              <a:t> of systems. Prentice Hall, 1981.</a:t>
            </a:r>
          </a:p>
          <a:p>
            <a:pPr eaLnBrk="1" hangingPunct="1">
              <a:lnSpc>
                <a:spcPct val="80000"/>
              </a:lnSpc>
            </a:pPr>
            <a:r>
              <a:rPr lang="en-AU" sz="1200" dirty="0" smtClean="0">
                <a:latin typeface="+mj-lt"/>
              </a:rPr>
              <a:t>[HAAR09] A.H.M. </a:t>
            </a:r>
            <a:r>
              <a:rPr lang="en-AU" sz="1200" dirty="0" err="1" smtClean="0">
                <a:latin typeface="+mj-lt"/>
              </a:rPr>
              <a:t>ter</a:t>
            </a:r>
            <a:r>
              <a:rPr lang="en-AU" sz="1200" dirty="0" smtClean="0">
                <a:latin typeface="+mj-lt"/>
              </a:rPr>
              <a:t> </a:t>
            </a:r>
            <a:r>
              <a:rPr lang="en-AU" sz="1200" dirty="0" err="1" smtClean="0">
                <a:latin typeface="+mj-lt"/>
              </a:rPr>
              <a:t>Hofstede</a:t>
            </a:r>
            <a:r>
              <a:rPr lang="en-AU" sz="1200" dirty="0" smtClean="0">
                <a:latin typeface="+mj-lt"/>
              </a:rPr>
              <a:t>, W.M.P. van der Aalst, M. Adams, and N. Russell (editors). Modern Business Process Automation: YAWL and Its Support Environment. Springer, 2010.</a:t>
            </a:r>
          </a:p>
          <a:p>
            <a:pPr eaLnBrk="1" hangingPunct="1">
              <a:lnSpc>
                <a:spcPct val="80000"/>
              </a:lnSpc>
            </a:pPr>
            <a:r>
              <a:rPr lang="en-AU" sz="1200" dirty="0" smtClean="0">
                <a:latin typeface="+mj-lt"/>
              </a:rPr>
              <a:t>[</a:t>
            </a:r>
            <a:r>
              <a:rPr lang="en-AU" sz="1200" dirty="0" err="1" smtClean="0">
                <a:latin typeface="+mj-lt"/>
              </a:rPr>
              <a:t>WfMC</a:t>
            </a:r>
            <a:r>
              <a:rPr lang="en-AU" sz="1200" dirty="0" smtClean="0">
                <a:latin typeface="+mj-lt"/>
              </a:rPr>
              <a:t>] Workflow Management Coalition - Terminology &amp; Glossary, Document number WFMC-TC-1011, Document Status 3.0, February 1999. Downloaded from http://www.aiim.org/wfmc/mainframe.htm. (this document contains the quoted definitions)</a:t>
            </a:r>
          </a:p>
          <a:p>
            <a:pPr eaLnBrk="1" hangingPunct="1">
              <a:lnSpc>
                <a:spcPct val="80000"/>
              </a:lnSpc>
            </a:pPr>
            <a:r>
              <a:rPr lang="en-AU" sz="1200" dirty="0" smtClean="0">
                <a:latin typeface="+mj-lt"/>
              </a:rPr>
              <a:t>[KHA03] B. </a:t>
            </a:r>
            <a:r>
              <a:rPr lang="en-AU" sz="1200" dirty="0" err="1" smtClean="0">
                <a:latin typeface="+mj-lt"/>
              </a:rPr>
              <a:t>Kiepuszewski</a:t>
            </a:r>
            <a:r>
              <a:rPr lang="en-AU" sz="1200" dirty="0" smtClean="0">
                <a:latin typeface="+mj-lt"/>
              </a:rPr>
              <a:t>, A.H.M. </a:t>
            </a:r>
            <a:r>
              <a:rPr lang="en-AU" sz="1200" dirty="0" err="1" smtClean="0">
                <a:latin typeface="+mj-lt"/>
              </a:rPr>
              <a:t>ter</a:t>
            </a:r>
            <a:r>
              <a:rPr lang="en-AU" sz="1200" dirty="0" smtClean="0">
                <a:latin typeface="+mj-lt"/>
              </a:rPr>
              <a:t> </a:t>
            </a:r>
            <a:r>
              <a:rPr lang="en-AU" sz="1200" dirty="0" err="1" smtClean="0">
                <a:latin typeface="+mj-lt"/>
              </a:rPr>
              <a:t>Hofstede</a:t>
            </a:r>
            <a:r>
              <a:rPr lang="en-AU" sz="1200" dirty="0" smtClean="0">
                <a:latin typeface="+mj-lt"/>
              </a:rPr>
              <a:t> and W.M.P. van der Aalst. Fundamentals of Control Flow in Workflows. </a:t>
            </a:r>
            <a:r>
              <a:rPr lang="en-AU" sz="1200" dirty="0" err="1" smtClean="0">
                <a:latin typeface="+mj-lt"/>
              </a:rPr>
              <a:t>Acta</a:t>
            </a:r>
            <a:r>
              <a:rPr lang="en-AU" sz="1200" dirty="0" smtClean="0">
                <a:latin typeface="+mj-lt"/>
              </a:rPr>
              <a:t> </a:t>
            </a:r>
            <a:r>
              <a:rPr lang="en-AU" sz="1200" dirty="0" err="1" smtClean="0">
                <a:latin typeface="+mj-lt"/>
              </a:rPr>
              <a:t>Informatica</a:t>
            </a:r>
            <a:r>
              <a:rPr lang="en-AU" sz="1200" dirty="0" smtClean="0">
                <a:latin typeface="+mj-lt"/>
              </a:rPr>
              <a:t> 39(3):143-209, 2003.</a:t>
            </a:r>
          </a:p>
          <a:p>
            <a:pPr eaLnBrk="1" hangingPunct="1">
              <a:lnSpc>
                <a:spcPct val="80000"/>
              </a:lnSpc>
            </a:pPr>
            <a:r>
              <a:rPr lang="en-US" sz="1200" dirty="0" smtClean="0">
                <a:latin typeface="+mj-lt"/>
              </a:rPr>
              <a:t>[KHB00] B. </a:t>
            </a:r>
            <a:r>
              <a:rPr lang="en-US" sz="1200" dirty="0" err="1" smtClean="0">
                <a:latin typeface="+mj-lt"/>
              </a:rPr>
              <a:t>Kiepuszewski</a:t>
            </a:r>
            <a:r>
              <a:rPr lang="en-US" sz="1200" dirty="0" smtClean="0">
                <a:latin typeface="+mj-lt"/>
              </a:rPr>
              <a:t>, A.H.M. </a:t>
            </a:r>
            <a:r>
              <a:rPr lang="en-US" sz="1200" dirty="0" err="1" smtClean="0">
                <a:latin typeface="+mj-lt"/>
              </a:rPr>
              <a:t>ter</a:t>
            </a:r>
            <a:r>
              <a:rPr lang="en-US" sz="1200" dirty="0" smtClean="0">
                <a:latin typeface="+mj-lt"/>
              </a:rPr>
              <a:t> </a:t>
            </a:r>
            <a:r>
              <a:rPr lang="en-US" sz="1200" dirty="0" err="1" smtClean="0">
                <a:latin typeface="+mj-lt"/>
              </a:rPr>
              <a:t>Hofstede</a:t>
            </a:r>
            <a:r>
              <a:rPr lang="en-US" sz="1200" dirty="0" smtClean="0">
                <a:latin typeface="+mj-lt"/>
              </a:rPr>
              <a:t>, C. </a:t>
            </a:r>
            <a:r>
              <a:rPr lang="en-US" sz="1200" dirty="0" err="1" smtClean="0">
                <a:latin typeface="+mj-lt"/>
              </a:rPr>
              <a:t>Bussler</a:t>
            </a:r>
            <a:r>
              <a:rPr lang="en-US" sz="1200" dirty="0" smtClean="0">
                <a:latin typeface="+mj-lt"/>
              </a:rPr>
              <a:t>. On Structured Workflow Modelling. Proceedings CAiSE’2000, Lecture Notes in Computer Science 1789, Stockholm, Sweden, June 2000.</a:t>
            </a:r>
          </a:p>
          <a:p>
            <a:pPr eaLnBrk="1" hangingPunct="1">
              <a:lnSpc>
                <a:spcPct val="80000"/>
              </a:lnSpc>
            </a:pPr>
            <a:r>
              <a:rPr lang="en-AU" sz="1200" dirty="0" smtClean="0">
                <a:latin typeface="+mj-lt"/>
              </a:rPr>
              <a:t>[Kie03] B. </a:t>
            </a:r>
            <a:r>
              <a:rPr lang="en-AU" sz="1200" dirty="0" err="1" smtClean="0">
                <a:latin typeface="+mj-lt"/>
              </a:rPr>
              <a:t>Kiepuszewski</a:t>
            </a:r>
            <a:r>
              <a:rPr lang="en-AU" sz="1200" dirty="0" smtClean="0">
                <a:latin typeface="+mj-lt"/>
              </a:rPr>
              <a:t>. Expressiveness and Suitability of Languages for Control Flow Modelling in Workflows. PhD thesis, Queensland University of Technology, Brisbane, Australia, 2003.</a:t>
            </a:r>
          </a:p>
          <a:p>
            <a:pPr eaLnBrk="1" hangingPunct="1">
              <a:lnSpc>
                <a:spcPct val="80000"/>
              </a:lnSpc>
            </a:pPr>
            <a:r>
              <a:rPr lang="en-AU" sz="1200" dirty="0" smtClean="0">
                <a:latin typeface="+mj-lt"/>
              </a:rPr>
              <a:t>www.workflowcourse.com (among others for the animations)</a:t>
            </a:r>
          </a:p>
          <a:p>
            <a:pPr eaLnBrk="1" hangingPunct="1">
              <a:lnSpc>
                <a:spcPct val="80000"/>
              </a:lnSpc>
            </a:pPr>
            <a:endParaRPr lang="en-AU" sz="12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indent="0" algn="ctr" eaLnBrk="1" hangingPunct="1"/>
            <a:r>
              <a:rPr lang="en-AU" sz="2800" smtClean="0"/>
              <a:t>Petri Nets</a:t>
            </a:r>
          </a:p>
        </p:txBody>
      </p:sp>
      <p:sp>
        <p:nvSpPr>
          <p:cNvPr id="32771" name="Rectangle 3"/>
          <p:cNvSpPr>
            <a:spLocks noGrp="1" noChangeArrowheads="1"/>
          </p:cNvSpPr>
          <p:nvPr>
            <p:ph type="body" idx="1"/>
          </p:nvPr>
        </p:nvSpPr>
        <p:spPr>
          <a:xfrm>
            <a:off x="446088" y="990600"/>
            <a:ext cx="8086725" cy="5235575"/>
          </a:xfrm>
        </p:spPr>
        <p:txBody>
          <a:bodyPr/>
          <a:lstStyle/>
          <a:p>
            <a:pPr eaLnBrk="1" hangingPunct="1"/>
            <a:r>
              <a:rPr lang="en-AU" dirty="0" smtClean="0">
                <a:latin typeface="+mj-lt"/>
                <a:cs typeface="Times New Roman" panose="02020603050405020304" pitchFamily="18" charset="0"/>
              </a:rPr>
              <a:t>Originate from C.A. Petri’s PhD thesis (1962).</a:t>
            </a:r>
          </a:p>
          <a:p>
            <a:pPr eaLnBrk="1" hangingPunct="1"/>
            <a:r>
              <a:rPr lang="en-AU" dirty="0" smtClean="0">
                <a:latin typeface="+mj-lt"/>
                <a:cs typeface="Times New Roman" panose="02020603050405020304" pitchFamily="18" charset="0"/>
              </a:rPr>
              <a:t>They were originally conceived as a technique for the description and </a:t>
            </a:r>
            <a:r>
              <a:rPr lang="en-AU" i="1" dirty="0" smtClean="0">
                <a:latin typeface="+mj-lt"/>
                <a:cs typeface="Times New Roman" panose="02020603050405020304" pitchFamily="18" charset="0"/>
              </a:rPr>
              <a:t>analysis of concurrent behaviour in distributed systems</a:t>
            </a:r>
            <a:r>
              <a:rPr lang="en-AU" dirty="0" smtClean="0">
                <a:latin typeface="+mj-lt"/>
                <a:cs typeface="Times New Roman" panose="02020603050405020304" pitchFamily="18" charset="0"/>
              </a:rPr>
              <a:t>.</a:t>
            </a:r>
          </a:p>
          <a:p>
            <a:pPr eaLnBrk="1" hangingPunct="1"/>
            <a:r>
              <a:rPr lang="en-AU" dirty="0" smtClean="0">
                <a:latin typeface="+mj-lt"/>
                <a:cs typeface="Times New Roman" panose="02020603050405020304" pitchFamily="18" charset="0"/>
              </a:rPr>
              <a:t>Based on a few simple concepts, yet expressive.</a:t>
            </a:r>
          </a:p>
          <a:p>
            <a:pPr eaLnBrk="1" hangingPunct="1"/>
            <a:r>
              <a:rPr lang="en-US" dirty="0" smtClean="0">
                <a:latin typeface="+mj-lt"/>
                <a:cs typeface="Times New Roman" panose="02020603050405020304" pitchFamily="18" charset="0"/>
              </a:rPr>
              <a:t>They </a:t>
            </a:r>
            <a:r>
              <a:rPr lang="en-US" dirty="0">
                <a:latin typeface="+mj-lt"/>
                <a:cs typeface="Times New Roman" panose="02020603050405020304" pitchFamily="18" charset="0"/>
              </a:rPr>
              <a:t>have </a:t>
            </a:r>
            <a:r>
              <a:rPr lang="en-US" dirty="0" smtClean="0">
                <a:latin typeface="+mj-lt"/>
                <a:cs typeface="Times New Roman" panose="02020603050405020304" pitchFamily="18" charset="0"/>
              </a:rPr>
              <a:t>a </a:t>
            </a:r>
            <a:r>
              <a:rPr lang="en-US" b="1" dirty="0" smtClean="0">
                <a:latin typeface="+mj-lt"/>
                <a:cs typeface="Times New Roman" panose="02020603050405020304" pitchFamily="18" charset="0"/>
              </a:rPr>
              <a:t>simple </a:t>
            </a:r>
            <a:r>
              <a:rPr lang="en-US" b="1" dirty="0">
                <a:latin typeface="+mj-lt"/>
                <a:cs typeface="Times New Roman" panose="02020603050405020304" pitchFamily="18" charset="0"/>
              </a:rPr>
              <a:t>graphical </a:t>
            </a:r>
            <a:r>
              <a:rPr lang="en-US" b="1" dirty="0" smtClean="0">
                <a:latin typeface="+mj-lt"/>
                <a:cs typeface="Times New Roman" panose="02020603050405020304" pitchFamily="18" charset="0"/>
              </a:rPr>
              <a:t>format</a:t>
            </a:r>
            <a:r>
              <a:rPr lang="en-US" dirty="0">
                <a:latin typeface="+mj-lt"/>
                <a:cs typeface="Times New Roman" panose="02020603050405020304" pitchFamily="18" charset="0"/>
              </a:rPr>
              <a:t> </a:t>
            </a:r>
            <a:r>
              <a:rPr lang="en-US" dirty="0" smtClean="0">
                <a:latin typeface="+mj-lt"/>
                <a:cs typeface="Times New Roman" panose="02020603050405020304" pitchFamily="18" charset="0"/>
              </a:rPr>
              <a:t>and a </a:t>
            </a:r>
            <a:r>
              <a:rPr lang="en-US" b="1" dirty="0">
                <a:latin typeface="+mj-lt"/>
                <a:cs typeface="Times New Roman" panose="02020603050405020304" pitchFamily="18" charset="0"/>
              </a:rPr>
              <a:t>precise operational semantics</a:t>
            </a:r>
            <a:r>
              <a:rPr lang="en-US" dirty="0">
                <a:latin typeface="+mj-lt"/>
                <a:cs typeface="Times New Roman" panose="02020603050405020304" pitchFamily="18" charset="0"/>
              </a:rPr>
              <a:t> that </a:t>
            </a:r>
            <a:r>
              <a:rPr lang="en-US" dirty="0" smtClean="0">
                <a:latin typeface="+mj-lt"/>
                <a:cs typeface="Times New Roman" panose="02020603050405020304" pitchFamily="18" charset="0"/>
              </a:rPr>
              <a:t>makes them </a:t>
            </a:r>
            <a:r>
              <a:rPr lang="en-US" dirty="0">
                <a:latin typeface="+mj-lt"/>
                <a:cs typeface="Times New Roman" panose="02020603050405020304" pitchFamily="18" charset="0"/>
              </a:rPr>
              <a:t>an attractive option for modeling the static and dynamic aspects of processes.</a:t>
            </a:r>
            <a:endParaRPr lang="en-AU" dirty="0" smtClean="0">
              <a:latin typeface="+mj-lt"/>
              <a:cs typeface="Times New Roman" panose="02020603050405020304" pitchFamily="18" charset="0"/>
            </a:endParaRPr>
          </a:p>
          <a:p>
            <a:pPr eaLnBrk="1" hangingPunct="1"/>
            <a:r>
              <a:rPr lang="en-AU" dirty="0" smtClean="0">
                <a:latin typeface="+mj-lt"/>
                <a:cs typeface="Times New Roman" panose="02020603050405020304" pitchFamily="18" charset="0"/>
              </a:rPr>
              <a:t>Many analysis techniques exist.</a:t>
            </a:r>
          </a:p>
          <a:p>
            <a:pPr eaLnBrk="1" hangingPunct="1"/>
            <a:r>
              <a:rPr lang="en-AU" dirty="0" smtClean="0">
                <a:latin typeface="+mj-lt"/>
                <a:cs typeface="Times New Roman" panose="02020603050405020304" pitchFamily="18" charset="0"/>
              </a:rPr>
              <a:t>Many extensions and variants have been defined over the years.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indent="0" algn="ctr" eaLnBrk="1" hangingPunct="1"/>
            <a:r>
              <a:rPr lang="en-AU" sz="2800" smtClean="0"/>
              <a:t>Applications</a:t>
            </a:r>
          </a:p>
        </p:txBody>
      </p:sp>
      <p:sp>
        <p:nvSpPr>
          <p:cNvPr id="33795" name="Rectangle 3"/>
          <p:cNvSpPr>
            <a:spLocks noGrp="1" noChangeArrowheads="1"/>
          </p:cNvSpPr>
          <p:nvPr>
            <p:ph type="body" idx="1"/>
          </p:nvPr>
        </p:nvSpPr>
        <p:spPr>
          <a:xfrm>
            <a:off x="446088" y="990600"/>
            <a:ext cx="8086725" cy="5235575"/>
          </a:xfrm>
        </p:spPr>
        <p:txBody>
          <a:bodyPr/>
          <a:lstStyle/>
          <a:p>
            <a:pPr eaLnBrk="1" hangingPunct="1"/>
            <a:r>
              <a:rPr lang="en-AU" sz="3200" dirty="0" smtClean="0">
                <a:latin typeface="+mj-lt"/>
              </a:rPr>
              <a:t>Applications in  many different areas, such as databases, software engineering, formal semantics, etc.</a:t>
            </a:r>
          </a:p>
          <a:p>
            <a:pPr eaLnBrk="1" hangingPunct="1"/>
            <a:r>
              <a:rPr lang="en-AU" sz="3200" dirty="0" smtClean="0">
                <a:latin typeface="+mj-lt"/>
              </a:rPr>
              <a:t>There are two main uses of Petri nets for workflows:</a:t>
            </a:r>
          </a:p>
          <a:p>
            <a:pPr lvl="1" eaLnBrk="1" hangingPunct="1"/>
            <a:r>
              <a:rPr lang="en-AU" sz="3200" dirty="0" smtClean="0">
                <a:latin typeface="+mj-lt"/>
              </a:rPr>
              <a:t>Specifications of workflows.</a:t>
            </a:r>
          </a:p>
          <a:p>
            <a:pPr lvl="1" eaLnBrk="1" hangingPunct="1"/>
            <a:r>
              <a:rPr lang="en-AU" sz="3200" dirty="0" smtClean="0">
                <a:latin typeface="+mj-lt"/>
              </a:rPr>
              <a:t>Formal foundation for workflows (semantics, analysis of properties).</a:t>
            </a:r>
          </a:p>
          <a:p>
            <a:pPr lvl="1" eaLnBrk="1" hangingPunct="1"/>
            <a:endParaRPr lang="en-AU" sz="24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19200" y="0"/>
            <a:ext cx="6324600" cy="765175"/>
          </a:xfrm>
        </p:spPr>
        <p:txBody>
          <a:bodyPr/>
          <a:lstStyle/>
          <a:p>
            <a:pPr indent="0" algn="ctr" eaLnBrk="1" hangingPunct="1"/>
            <a:r>
              <a:rPr lang="en-US" dirty="0" smtClean="0"/>
              <a:t>Petri Nets: Basics</a:t>
            </a:r>
          </a:p>
        </p:txBody>
      </p:sp>
      <p:sp>
        <p:nvSpPr>
          <p:cNvPr id="35845" name="Oval 5"/>
          <p:cNvSpPr>
            <a:spLocks noChangeArrowheads="1"/>
          </p:cNvSpPr>
          <p:nvPr/>
        </p:nvSpPr>
        <p:spPr bwMode="auto">
          <a:xfrm>
            <a:off x="1673087" y="4850641"/>
            <a:ext cx="7620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46" name="Rectangle 6"/>
          <p:cNvSpPr>
            <a:spLocks noChangeArrowheads="1"/>
          </p:cNvSpPr>
          <p:nvPr/>
        </p:nvSpPr>
        <p:spPr bwMode="auto">
          <a:xfrm>
            <a:off x="3473450" y="4840702"/>
            <a:ext cx="762000"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847" name="Line 7"/>
          <p:cNvSpPr>
            <a:spLocks noChangeShapeType="1"/>
          </p:cNvSpPr>
          <p:nvPr/>
        </p:nvSpPr>
        <p:spPr bwMode="auto">
          <a:xfrm>
            <a:off x="5855494" y="5221702"/>
            <a:ext cx="16002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48" name="Text Box 8"/>
          <p:cNvSpPr txBox="1">
            <a:spLocks noChangeArrowheads="1"/>
          </p:cNvSpPr>
          <p:nvPr/>
        </p:nvSpPr>
        <p:spPr bwMode="auto">
          <a:xfrm>
            <a:off x="1480343" y="5592763"/>
            <a:ext cx="1154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place</a:t>
            </a:r>
          </a:p>
        </p:txBody>
      </p:sp>
      <p:sp>
        <p:nvSpPr>
          <p:cNvPr id="35849" name="Text Box 9"/>
          <p:cNvSpPr txBox="1">
            <a:spLocks noChangeArrowheads="1"/>
          </p:cNvSpPr>
          <p:nvPr/>
        </p:nvSpPr>
        <p:spPr bwMode="auto">
          <a:xfrm>
            <a:off x="3275806" y="5592763"/>
            <a:ext cx="1830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transition</a:t>
            </a:r>
          </a:p>
        </p:txBody>
      </p:sp>
      <p:sp>
        <p:nvSpPr>
          <p:cNvPr id="35850" name="Text Box 10"/>
          <p:cNvSpPr txBox="1">
            <a:spLocks noChangeArrowheads="1"/>
          </p:cNvSpPr>
          <p:nvPr/>
        </p:nvSpPr>
        <p:spPr bwMode="auto">
          <a:xfrm>
            <a:off x="6281738" y="5592762"/>
            <a:ext cx="74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arc</a:t>
            </a:r>
          </a:p>
        </p:txBody>
      </p:sp>
      <p:sp>
        <p:nvSpPr>
          <p:cNvPr id="9" name="Rectangle 3"/>
          <p:cNvSpPr txBox="1">
            <a:spLocks noChangeArrowheads="1"/>
          </p:cNvSpPr>
          <p:nvPr/>
        </p:nvSpPr>
        <p:spPr bwMode="auto">
          <a:xfrm>
            <a:off x="533400" y="1143000"/>
            <a:ext cx="7924800" cy="333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49238" algn="l" rtl="0" eaLnBrk="0" fontAlgn="base" hangingPunct="0">
              <a:spcBef>
                <a:spcPct val="20000"/>
              </a:spcBef>
              <a:spcAft>
                <a:spcPct val="0"/>
              </a:spcAft>
              <a:buClr>
                <a:srgbClr val="B1B1B1"/>
              </a:buClr>
              <a:buChar char="•"/>
              <a:defRPr sz="2400">
                <a:solidFill>
                  <a:srgbClr val="103566"/>
                </a:solidFill>
                <a:latin typeface="+mn-lt"/>
                <a:ea typeface="+mn-ea"/>
                <a:cs typeface="+mn-cs"/>
              </a:defRPr>
            </a:lvl1pPr>
            <a:lvl2pPr marL="808038" indent="-285750" algn="l" rtl="0" eaLnBrk="0" fontAlgn="base" hangingPunct="0">
              <a:spcBef>
                <a:spcPct val="20000"/>
              </a:spcBef>
              <a:spcAft>
                <a:spcPct val="0"/>
              </a:spcAft>
              <a:buClr>
                <a:srgbClr val="B1B1B1"/>
              </a:buClr>
              <a:buChar char="–"/>
              <a:defRPr sz="2000">
                <a:solidFill>
                  <a:srgbClr val="103566"/>
                </a:solidFill>
                <a:latin typeface="+mn-lt"/>
                <a:cs typeface="+mn-cs"/>
              </a:defRPr>
            </a:lvl2pPr>
            <a:lvl3pPr marL="1216025" indent="-228600" algn="l" rtl="0" eaLnBrk="0" fontAlgn="base" hangingPunct="0">
              <a:spcBef>
                <a:spcPct val="20000"/>
              </a:spcBef>
              <a:spcAft>
                <a:spcPct val="0"/>
              </a:spcAft>
              <a:buClr>
                <a:srgbClr val="B1B1B1"/>
              </a:buClr>
              <a:buChar char="•"/>
              <a:defRPr>
                <a:solidFill>
                  <a:srgbClr val="103566"/>
                </a:solidFill>
                <a:latin typeface="+mn-lt"/>
                <a:cs typeface="+mn-cs"/>
              </a:defRPr>
            </a:lvl3pPr>
            <a:lvl4pPr marL="1624013" indent="-228600" algn="l" rtl="0" eaLnBrk="0" fontAlgn="base" hangingPunct="0">
              <a:spcBef>
                <a:spcPct val="20000"/>
              </a:spcBef>
              <a:spcAft>
                <a:spcPct val="0"/>
              </a:spcAft>
              <a:buClr>
                <a:srgbClr val="B1B1B1"/>
              </a:buClr>
              <a:buChar char="–"/>
              <a:defRPr sz="1600">
                <a:solidFill>
                  <a:srgbClr val="103566"/>
                </a:solidFill>
                <a:latin typeface="+mn-lt"/>
                <a:cs typeface="+mn-cs"/>
              </a:defRPr>
            </a:lvl4pPr>
            <a:lvl5pPr marL="2057400" indent="-228600" algn="l" rtl="0" eaLnBrk="0" fontAlgn="base" hangingPunct="0">
              <a:spcBef>
                <a:spcPct val="20000"/>
              </a:spcBef>
              <a:spcAft>
                <a:spcPct val="0"/>
              </a:spcAft>
              <a:buClr>
                <a:srgbClr val="B1B1B1"/>
              </a:buClr>
              <a:buChar char="»"/>
              <a:defRPr sz="1400">
                <a:solidFill>
                  <a:srgbClr val="103566"/>
                </a:solidFill>
                <a:latin typeface="+mn-lt"/>
                <a:cs typeface="+mn-cs"/>
              </a:defRPr>
            </a:lvl5pPr>
            <a:lvl6pPr marL="2514600" indent="-228600" algn="l" rtl="0" fontAlgn="base">
              <a:spcBef>
                <a:spcPct val="20000"/>
              </a:spcBef>
              <a:spcAft>
                <a:spcPct val="0"/>
              </a:spcAft>
              <a:buClr>
                <a:srgbClr val="B1B1B1"/>
              </a:buClr>
              <a:buChar char="»"/>
              <a:defRPr sz="1400">
                <a:solidFill>
                  <a:srgbClr val="103566"/>
                </a:solidFill>
                <a:latin typeface="+mn-lt"/>
                <a:cs typeface="+mn-cs"/>
              </a:defRPr>
            </a:lvl6pPr>
            <a:lvl7pPr marL="2971800" indent="-228600" algn="l" rtl="0" fontAlgn="base">
              <a:spcBef>
                <a:spcPct val="20000"/>
              </a:spcBef>
              <a:spcAft>
                <a:spcPct val="0"/>
              </a:spcAft>
              <a:buClr>
                <a:srgbClr val="B1B1B1"/>
              </a:buClr>
              <a:buChar char="»"/>
              <a:defRPr sz="1400">
                <a:solidFill>
                  <a:srgbClr val="103566"/>
                </a:solidFill>
                <a:latin typeface="+mn-lt"/>
                <a:cs typeface="+mn-cs"/>
              </a:defRPr>
            </a:lvl7pPr>
            <a:lvl8pPr marL="3429000" indent="-228600" algn="l" rtl="0" fontAlgn="base">
              <a:spcBef>
                <a:spcPct val="20000"/>
              </a:spcBef>
              <a:spcAft>
                <a:spcPct val="0"/>
              </a:spcAft>
              <a:buClr>
                <a:srgbClr val="B1B1B1"/>
              </a:buClr>
              <a:buChar char="»"/>
              <a:defRPr sz="1400">
                <a:solidFill>
                  <a:srgbClr val="103566"/>
                </a:solidFill>
                <a:latin typeface="+mn-lt"/>
                <a:cs typeface="+mn-cs"/>
              </a:defRPr>
            </a:lvl8pPr>
            <a:lvl9pPr marL="3886200" indent="-228600" algn="l" rtl="0" fontAlgn="base">
              <a:spcBef>
                <a:spcPct val="20000"/>
              </a:spcBef>
              <a:spcAft>
                <a:spcPct val="0"/>
              </a:spcAft>
              <a:buClr>
                <a:srgbClr val="B1B1B1"/>
              </a:buClr>
              <a:buChar char="»"/>
              <a:defRPr sz="1400">
                <a:solidFill>
                  <a:srgbClr val="103566"/>
                </a:solidFill>
                <a:latin typeface="+mn-lt"/>
                <a:cs typeface="+mn-cs"/>
              </a:defRPr>
            </a:lvl9pPr>
          </a:lstStyle>
          <a:p>
            <a:pPr eaLnBrk="1" hangingPunct="1"/>
            <a:r>
              <a:rPr lang="en-AU" sz="2000" kern="0" dirty="0" smtClean="0"/>
              <a:t>A Petri Net takes the form of a </a:t>
            </a:r>
            <a:r>
              <a:rPr lang="en-AU" sz="2000" b="1" kern="0" dirty="0" smtClean="0"/>
              <a:t>directed bipartite graph</a:t>
            </a:r>
            <a:r>
              <a:rPr lang="en-AU" sz="2000" kern="0" dirty="0" smtClean="0"/>
              <a:t> where the nodes are either </a:t>
            </a:r>
            <a:r>
              <a:rPr lang="en-AU" sz="2000" i="1" kern="0" dirty="0" smtClean="0"/>
              <a:t>places</a:t>
            </a:r>
            <a:r>
              <a:rPr lang="en-AU" sz="2000" kern="0" dirty="0" smtClean="0"/>
              <a:t> or </a:t>
            </a:r>
            <a:r>
              <a:rPr lang="en-AU" sz="2000" i="1" kern="0" dirty="0" smtClean="0"/>
              <a:t>transitions.</a:t>
            </a:r>
          </a:p>
          <a:p>
            <a:pPr eaLnBrk="1" hangingPunct="1"/>
            <a:r>
              <a:rPr lang="en-AU" sz="2000" b="1" kern="0" dirty="0"/>
              <a:t>Places</a:t>
            </a:r>
            <a:r>
              <a:rPr lang="en-AU" sz="2000" kern="0" dirty="0"/>
              <a:t> represent </a:t>
            </a:r>
            <a:r>
              <a:rPr lang="en-AU" sz="2000" b="1" kern="0" dirty="0" smtClean="0"/>
              <a:t>intermediate states </a:t>
            </a:r>
            <a:r>
              <a:rPr lang="en-AU" sz="2000" kern="0" dirty="0" smtClean="0"/>
              <a:t>that may exist during the operation of a process. </a:t>
            </a:r>
            <a:r>
              <a:rPr lang="en-AU" sz="2000" kern="0" dirty="0"/>
              <a:t>Places are represented by </a:t>
            </a:r>
            <a:r>
              <a:rPr lang="en-AU" sz="2000" kern="0" dirty="0" smtClean="0"/>
              <a:t>circles.</a:t>
            </a:r>
            <a:endParaRPr lang="en-AU" sz="2000" b="1" kern="0" dirty="0" smtClean="0"/>
          </a:p>
          <a:p>
            <a:pPr eaLnBrk="1" hangingPunct="1"/>
            <a:r>
              <a:rPr lang="en-AU" sz="2000" kern="0" dirty="0" smtClean="0"/>
              <a:t>Places can be input/output of </a:t>
            </a:r>
            <a:r>
              <a:rPr lang="en-AU" sz="2000" b="1" kern="0" dirty="0" smtClean="0"/>
              <a:t>transitions</a:t>
            </a:r>
            <a:r>
              <a:rPr lang="en-AU" sz="2000" kern="0" dirty="0" smtClean="0"/>
              <a:t>. Transitions correspond to the </a:t>
            </a:r>
            <a:r>
              <a:rPr lang="en-AU" sz="2000" b="1" kern="0" dirty="0" smtClean="0"/>
              <a:t>activities</a:t>
            </a:r>
            <a:r>
              <a:rPr lang="en-AU" sz="2000" kern="0" dirty="0" smtClean="0"/>
              <a:t> or </a:t>
            </a:r>
            <a:r>
              <a:rPr lang="en-AU" sz="2000" b="1" kern="0" dirty="0" smtClean="0"/>
              <a:t>events</a:t>
            </a:r>
            <a:r>
              <a:rPr lang="en-AU" sz="2000" kern="0" dirty="0" smtClean="0"/>
              <a:t> of which the process is made up. Transitions are represented by rectangles or </a:t>
            </a:r>
            <a:r>
              <a:rPr lang="en-AU" sz="2000" kern="0" dirty="0"/>
              <a:t>thick bars</a:t>
            </a:r>
            <a:r>
              <a:rPr lang="en-AU" sz="2000" kern="0" dirty="0" smtClean="0"/>
              <a:t>.</a:t>
            </a:r>
          </a:p>
          <a:p>
            <a:pPr eaLnBrk="1" hangingPunct="1"/>
            <a:r>
              <a:rPr lang="en-US" sz="2000" b="1" kern="0" dirty="0"/>
              <a:t>Arcs</a:t>
            </a:r>
            <a:r>
              <a:rPr lang="en-US" sz="2000" kern="0" dirty="0"/>
              <a:t> connect places and transitions in </a:t>
            </a:r>
            <a:r>
              <a:rPr lang="en-US" sz="2000" kern="0" dirty="0" smtClean="0"/>
              <a:t>a </a:t>
            </a:r>
            <a:r>
              <a:rPr lang="en-US" sz="2000" kern="0" dirty="0"/>
              <a:t>way </a:t>
            </a:r>
            <a:r>
              <a:rPr lang="en-US" sz="2000" kern="0" dirty="0" smtClean="0"/>
              <a:t>that places </a:t>
            </a:r>
            <a:r>
              <a:rPr lang="en-US" sz="2000" kern="0" dirty="0"/>
              <a:t>can only be </a:t>
            </a:r>
            <a:r>
              <a:rPr lang="en-US" sz="2000" kern="0" dirty="0" smtClean="0"/>
              <a:t>connected to </a:t>
            </a:r>
            <a:r>
              <a:rPr lang="en-US" sz="2000" kern="0" dirty="0"/>
              <a:t>transitions and </a:t>
            </a:r>
            <a:r>
              <a:rPr lang="en-US" sz="2000" kern="0" dirty="0" smtClean="0"/>
              <a:t>vice-versa</a:t>
            </a:r>
            <a:r>
              <a:rPr lang="en-US" sz="2000" kern="0" dirty="0"/>
              <a:t>.</a:t>
            </a:r>
            <a:endParaRPr lang="en-AU" sz="2000" kern="0" dirty="0" smtClean="0"/>
          </a:p>
        </p:txBody>
      </p:sp>
      <p:sp>
        <p:nvSpPr>
          <p:cNvPr id="10" name="Line 12"/>
          <p:cNvSpPr>
            <a:spLocks noChangeShapeType="1"/>
          </p:cNvSpPr>
          <p:nvPr/>
        </p:nvSpPr>
        <p:spPr bwMode="auto">
          <a:xfrm>
            <a:off x="4953000" y="4840702"/>
            <a:ext cx="0" cy="762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 name="CasellaDiTesto 1"/>
          <p:cNvSpPr txBox="1"/>
          <p:nvPr/>
        </p:nvSpPr>
        <p:spPr>
          <a:xfrm>
            <a:off x="4348370" y="4864033"/>
            <a:ext cx="571500" cy="461665"/>
          </a:xfrm>
          <a:prstGeom prst="rect">
            <a:avLst/>
          </a:prstGeom>
          <a:noFill/>
        </p:spPr>
        <p:txBody>
          <a:bodyPr wrap="square" rtlCol="0">
            <a:spAutoFit/>
          </a:bodyPr>
          <a:lstStyle/>
          <a:p>
            <a:r>
              <a:rPr lang="it-IT" dirty="0" smtClean="0"/>
              <a:t>or</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up)">
                                      <p:cBhvr>
                                        <p:cTn id="7" dur="500"/>
                                        <p:tgtEl>
                                          <p:spTgt spid="9">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845"/>
                                        </p:tgtEl>
                                        <p:attrNameLst>
                                          <p:attrName>style.visibility</p:attrName>
                                        </p:attrNameLst>
                                      </p:cBhvr>
                                      <p:to>
                                        <p:strVal val="visible"/>
                                      </p:to>
                                    </p:set>
                                    <p:animEffect transition="in" filter="wipe(up)">
                                      <p:cBhvr>
                                        <p:cTn id="11" dur="500"/>
                                        <p:tgtEl>
                                          <p:spTgt spid="3584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wipe(up)">
                                      <p:cBhvr>
                                        <p:cTn id="15" dur="500"/>
                                        <p:tgtEl>
                                          <p:spTgt spid="358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up)">
                                      <p:cBhvr>
                                        <p:cTn id="20" dur="500"/>
                                        <p:tgtEl>
                                          <p:spTgt spid="9">
                                            <p:txEl>
                                              <p:pRg st="2" end="2"/>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5846"/>
                                        </p:tgtEl>
                                        <p:attrNameLst>
                                          <p:attrName>style.visibility</p:attrName>
                                        </p:attrNameLst>
                                      </p:cBhvr>
                                      <p:to>
                                        <p:strVal val="visible"/>
                                      </p:to>
                                    </p:set>
                                    <p:animEffect transition="in" filter="wipe(up)">
                                      <p:cBhvr>
                                        <p:cTn id="24" dur="500"/>
                                        <p:tgtEl>
                                          <p:spTgt spid="3584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35849"/>
                                        </p:tgtEl>
                                        <p:attrNameLst>
                                          <p:attrName>style.visibility</p:attrName>
                                        </p:attrNameLst>
                                      </p:cBhvr>
                                      <p:to>
                                        <p:strVal val="visible"/>
                                      </p:to>
                                    </p:set>
                                    <p:animEffect transition="in" filter="wipe(up)">
                                      <p:cBhvr>
                                        <p:cTn id="34" dur="500"/>
                                        <p:tgtEl>
                                          <p:spTgt spid="358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up)">
                                      <p:cBhvr>
                                        <p:cTn id="39" dur="500"/>
                                        <p:tgtEl>
                                          <p:spTgt spid="9">
                                            <p:txEl>
                                              <p:pRg st="3" end="3"/>
                                            </p:tx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35847"/>
                                        </p:tgtEl>
                                        <p:attrNameLst>
                                          <p:attrName>style.visibility</p:attrName>
                                        </p:attrNameLst>
                                      </p:cBhvr>
                                      <p:to>
                                        <p:strVal val="visible"/>
                                      </p:to>
                                    </p:set>
                                    <p:animEffect transition="in" filter="wipe(up)">
                                      <p:cBhvr>
                                        <p:cTn id="43" dur="500"/>
                                        <p:tgtEl>
                                          <p:spTgt spid="35847"/>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35850"/>
                                        </p:tgtEl>
                                        <p:attrNameLst>
                                          <p:attrName>style.visibility</p:attrName>
                                        </p:attrNameLst>
                                      </p:cBhvr>
                                      <p:to>
                                        <p:strVal val="visible"/>
                                      </p:to>
                                    </p:set>
                                    <p:animEffect transition="in" filter="wipe(up)">
                                      <p:cBhvr>
                                        <p:cTn id="47"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nimBg="1"/>
      <p:bldP spid="35847" grpId="0" animBg="1"/>
      <p:bldP spid="35848" grpId="0"/>
      <p:bldP spid="35849" grpId="0"/>
      <p:bldP spid="35850" grpId="0"/>
      <p:bldP spid="10"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indent="0" algn="ctr" eaLnBrk="1" hangingPunct="1"/>
            <a:r>
              <a:rPr lang="en-AU" sz="2800" smtClean="0"/>
              <a:t>Petri Nets: Definition</a:t>
            </a:r>
          </a:p>
        </p:txBody>
      </p:sp>
      <p:sp>
        <p:nvSpPr>
          <p:cNvPr id="34819" name="Rectangle 3"/>
          <p:cNvSpPr>
            <a:spLocks noGrp="1" noChangeArrowheads="1"/>
          </p:cNvSpPr>
          <p:nvPr>
            <p:ph type="body" idx="1"/>
          </p:nvPr>
        </p:nvSpPr>
        <p:spPr>
          <a:xfrm>
            <a:off x="533400" y="914400"/>
            <a:ext cx="7772400" cy="4114800"/>
          </a:xfrm>
        </p:spPr>
        <p:txBody>
          <a:bodyPr/>
          <a:lstStyle/>
          <a:p>
            <a:pPr eaLnBrk="1" hangingPunct="1"/>
            <a:r>
              <a:rPr lang="en-AU" dirty="0" smtClean="0">
                <a:latin typeface="+mj-lt"/>
              </a:rPr>
              <a:t>Formally a Petri net N is a triple </a:t>
            </a:r>
            <a:r>
              <a:rPr lang="en-AU" b="1" dirty="0" smtClean="0">
                <a:latin typeface="+mj-lt"/>
              </a:rPr>
              <a:t>(P, T, F)</a:t>
            </a:r>
            <a:r>
              <a:rPr lang="en-AU" dirty="0" smtClean="0">
                <a:latin typeface="+mj-lt"/>
              </a:rPr>
              <a:t> where </a:t>
            </a:r>
          </a:p>
          <a:p>
            <a:pPr lvl="1" eaLnBrk="1" hangingPunct="1"/>
            <a:r>
              <a:rPr lang="en-AU" sz="2400" dirty="0" smtClean="0">
                <a:latin typeface="+mj-lt"/>
              </a:rPr>
              <a:t>P is a finite set of places</a:t>
            </a:r>
          </a:p>
          <a:p>
            <a:pPr lvl="1" eaLnBrk="1" hangingPunct="1"/>
            <a:r>
              <a:rPr lang="en-AU" sz="2400" dirty="0" smtClean="0">
                <a:latin typeface="+mj-lt"/>
              </a:rPr>
              <a:t>T is a finite set of transitions where P ∩ T = </a:t>
            </a:r>
          </a:p>
          <a:p>
            <a:pPr lvl="1" eaLnBrk="1" hangingPunct="1"/>
            <a:r>
              <a:rPr lang="en-AU" sz="2400" dirty="0" smtClean="0">
                <a:latin typeface="+mj-lt"/>
              </a:rPr>
              <a:t>F </a:t>
            </a:r>
            <a:r>
              <a:rPr lang="en-AU" sz="2400" dirty="0" smtClean="0">
                <a:latin typeface="+mj-lt"/>
                <a:sym typeface="Symbol" panose="05050102010706020507" pitchFamily="18" charset="2"/>
              </a:rPr>
              <a:t> </a:t>
            </a:r>
            <a:r>
              <a:rPr lang="en-AU" sz="2400" dirty="0" smtClean="0">
                <a:latin typeface="+mj-lt"/>
              </a:rPr>
              <a:t> (P x T </a:t>
            </a:r>
            <a:r>
              <a:rPr lang="en-AU" sz="2400" dirty="0" smtClean="0">
                <a:latin typeface="+mj-lt"/>
                <a:sym typeface="Symbol" panose="05050102010706020507" pitchFamily="18" charset="2"/>
              </a:rPr>
              <a:t> T x P) is the set of arcs known as the </a:t>
            </a:r>
            <a:r>
              <a:rPr lang="en-AU" sz="2400" b="1" dirty="0" smtClean="0">
                <a:latin typeface="+mj-lt"/>
                <a:sym typeface="Symbol" panose="05050102010706020507" pitchFamily="18" charset="2"/>
              </a:rPr>
              <a:t>flow relation</a:t>
            </a:r>
            <a:endParaRPr lang="en-AU" sz="2400" b="1" dirty="0" smtClean="0">
              <a:latin typeface="+mj-lt"/>
            </a:endParaRPr>
          </a:p>
          <a:p>
            <a:pPr eaLnBrk="1" hangingPunct="1"/>
            <a:r>
              <a:rPr lang="en-US" dirty="0" smtClean="0">
                <a:latin typeface="+mj-lt"/>
              </a:rPr>
              <a:t>A directed </a:t>
            </a:r>
            <a:r>
              <a:rPr lang="en-US" dirty="0">
                <a:latin typeface="+mj-lt"/>
              </a:rPr>
              <a:t>arc from a place </a:t>
            </a:r>
            <a:r>
              <a:rPr lang="en-US" b="1" dirty="0" smtClean="0">
                <a:latin typeface="+mj-lt"/>
              </a:rPr>
              <a:t>p</a:t>
            </a:r>
            <a:r>
              <a:rPr lang="en-US" dirty="0" smtClean="0">
                <a:latin typeface="+mj-lt"/>
              </a:rPr>
              <a:t> to a transition </a:t>
            </a:r>
            <a:r>
              <a:rPr lang="en-US" b="1" dirty="0" smtClean="0">
                <a:latin typeface="+mj-lt"/>
              </a:rPr>
              <a:t>t</a:t>
            </a:r>
            <a:r>
              <a:rPr lang="en-US" dirty="0" smtClean="0">
                <a:latin typeface="+mj-lt"/>
              </a:rPr>
              <a:t> indicates that </a:t>
            </a:r>
            <a:r>
              <a:rPr lang="en-US" b="1" dirty="0" smtClean="0">
                <a:latin typeface="+mj-lt"/>
              </a:rPr>
              <a:t>p</a:t>
            </a:r>
            <a:r>
              <a:rPr lang="en-US" dirty="0" smtClean="0">
                <a:latin typeface="+mj-lt"/>
              </a:rPr>
              <a:t> is an </a:t>
            </a:r>
            <a:r>
              <a:rPr lang="en-US" b="1" dirty="0">
                <a:latin typeface="+mj-lt"/>
              </a:rPr>
              <a:t>input place </a:t>
            </a:r>
            <a:r>
              <a:rPr lang="en-US" dirty="0" smtClean="0">
                <a:latin typeface="+mj-lt"/>
              </a:rPr>
              <a:t>of </a:t>
            </a:r>
            <a:r>
              <a:rPr lang="en-US" b="1" dirty="0" smtClean="0">
                <a:latin typeface="+mj-lt"/>
              </a:rPr>
              <a:t>t</a:t>
            </a:r>
            <a:r>
              <a:rPr lang="en-US" dirty="0" smtClean="0">
                <a:latin typeface="+mj-lt"/>
              </a:rPr>
              <a:t>. Formally: </a:t>
            </a:r>
          </a:p>
          <a:p>
            <a:pPr lvl="1" eaLnBrk="1" hangingPunct="1"/>
            <a:r>
              <a:rPr lang="en-AU" sz="1800" dirty="0">
                <a:sym typeface="Symbol" panose="05050102010706020507" pitchFamily="18" charset="2"/>
              </a:rPr>
              <a:t> t = {p  P | (p, t)  F</a:t>
            </a:r>
            <a:r>
              <a:rPr lang="en-AU" sz="1800" dirty="0" smtClean="0">
                <a:sym typeface="Symbol" panose="05050102010706020507" pitchFamily="18" charset="2"/>
              </a:rPr>
              <a:t>}</a:t>
            </a:r>
            <a:endParaRPr lang="en-AU" dirty="0" smtClean="0">
              <a:latin typeface="+mj-lt"/>
              <a:sym typeface="Symbol" panose="05050102010706020507" pitchFamily="18" charset="2"/>
            </a:endParaRPr>
          </a:p>
          <a:p>
            <a:pPr eaLnBrk="1" hangingPunct="1"/>
            <a:r>
              <a:rPr lang="en-US" dirty="0" smtClean="0">
                <a:latin typeface="+mj-lt"/>
              </a:rPr>
              <a:t>A </a:t>
            </a:r>
            <a:r>
              <a:rPr lang="en-US" dirty="0">
                <a:latin typeface="+mj-lt"/>
              </a:rPr>
              <a:t>directed arc from a </a:t>
            </a:r>
            <a:r>
              <a:rPr lang="en-US" dirty="0" smtClean="0">
                <a:latin typeface="+mj-lt"/>
              </a:rPr>
              <a:t>transition </a:t>
            </a:r>
            <a:r>
              <a:rPr lang="en-US" b="1" dirty="0">
                <a:latin typeface="+mj-lt"/>
              </a:rPr>
              <a:t>t</a:t>
            </a:r>
            <a:r>
              <a:rPr lang="en-US" dirty="0">
                <a:latin typeface="+mj-lt"/>
              </a:rPr>
              <a:t> </a:t>
            </a:r>
            <a:r>
              <a:rPr lang="en-US" dirty="0" smtClean="0">
                <a:latin typeface="+mj-lt"/>
              </a:rPr>
              <a:t>to a place </a:t>
            </a:r>
            <a:r>
              <a:rPr lang="en-US" b="1" dirty="0" smtClean="0">
                <a:latin typeface="+mj-lt"/>
              </a:rPr>
              <a:t>p</a:t>
            </a:r>
            <a:r>
              <a:rPr lang="en-US" dirty="0" smtClean="0">
                <a:latin typeface="+mj-lt"/>
              </a:rPr>
              <a:t> indicates </a:t>
            </a:r>
            <a:r>
              <a:rPr lang="en-US" dirty="0">
                <a:latin typeface="+mj-lt"/>
              </a:rPr>
              <a:t>that </a:t>
            </a:r>
            <a:r>
              <a:rPr lang="en-US" b="1" dirty="0">
                <a:latin typeface="+mj-lt"/>
              </a:rPr>
              <a:t>p</a:t>
            </a:r>
            <a:r>
              <a:rPr lang="en-US" dirty="0">
                <a:latin typeface="+mj-lt"/>
              </a:rPr>
              <a:t> is an </a:t>
            </a:r>
            <a:r>
              <a:rPr lang="en-US" b="1" dirty="0" smtClean="0">
                <a:latin typeface="+mj-lt"/>
              </a:rPr>
              <a:t>output </a:t>
            </a:r>
            <a:r>
              <a:rPr lang="en-US" b="1" dirty="0">
                <a:latin typeface="+mj-lt"/>
              </a:rPr>
              <a:t>place </a:t>
            </a:r>
            <a:r>
              <a:rPr lang="en-US" dirty="0">
                <a:latin typeface="+mj-lt"/>
              </a:rPr>
              <a:t>of </a:t>
            </a:r>
            <a:r>
              <a:rPr lang="en-US" b="1" dirty="0">
                <a:latin typeface="+mj-lt"/>
              </a:rPr>
              <a:t>t</a:t>
            </a:r>
            <a:r>
              <a:rPr lang="en-US" dirty="0">
                <a:latin typeface="+mj-lt"/>
              </a:rPr>
              <a:t>. Formally: </a:t>
            </a:r>
            <a:endParaRPr lang="en-US" dirty="0" smtClean="0">
              <a:latin typeface="+mj-lt"/>
            </a:endParaRPr>
          </a:p>
          <a:p>
            <a:pPr lvl="1" eaLnBrk="1" hangingPunct="1"/>
            <a:r>
              <a:rPr lang="en-AU" sz="1800" dirty="0"/>
              <a:t>t </a:t>
            </a:r>
            <a:r>
              <a:rPr lang="en-AU" sz="1800" dirty="0">
                <a:sym typeface="Symbol" panose="05050102010706020507" pitchFamily="18" charset="2"/>
              </a:rPr>
              <a:t> = {p  P | (t, p)  F} </a:t>
            </a:r>
            <a:endParaRPr lang="en-AU" sz="1800" dirty="0" smtClean="0">
              <a:sym typeface="Symbol" panose="05050102010706020507" pitchFamily="18" charset="2"/>
            </a:endParaRPr>
          </a:p>
          <a:p>
            <a:pPr lvl="1" eaLnBrk="1" hangingPunct="1"/>
            <a:r>
              <a:rPr lang="en-AU" dirty="0" smtClean="0">
                <a:latin typeface="+mj-lt"/>
                <a:sym typeface="Symbol" panose="05050102010706020507" pitchFamily="18" charset="2"/>
              </a:rPr>
              <a:t>With an analogous meaning, we can define:</a:t>
            </a:r>
          </a:p>
          <a:p>
            <a:pPr lvl="1" eaLnBrk="1" hangingPunct="1"/>
            <a:r>
              <a:rPr lang="en-AU" sz="1800" dirty="0" smtClean="0"/>
              <a:t>p </a:t>
            </a:r>
            <a:r>
              <a:rPr lang="en-AU" sz="1800" dirty="0">
                <a:sym typeface="Symbol" panose="05050102010706020507" pitchFamily="18" charset="2"/>
              </a:rPr>
              <a:t> = {t  T | (p, t)  F} </a:t>
            </a:r>
            <a:r>
              <a:rPr lang="en-AU" dirty="0" smtClean="0">
                <a:latin typeface="+mj-lt"/>
                <a:sym typeface="Symbol" panose="05050102010706020507" pitchFamily="18" charset="2"/>
              </a:rPr>
              <a:t>and </a:t>
            </a:r>
            <a:r>
              <a:rPr lang="en-AU" dirty="0">
                <a:sym typeface="Symbol" panose="05050102010706020507" pitchFamily="18" charset="2"/>
              </a:rPr>
              <a:t> p = {t  T | (t, p)  F} </a:t>
            </a:r>
          </a:p>
          <a:p>
            <a:pPr lvl="1" eaLnBrk="1" hangingPunct="1"/>
            <a:endParaRPr lang="en-AU" dirty="0">
              <a:latin typeface="+mj-lt"/>
              <a:sym typeface="Symbol" panose="05050102010706020507" pitchFamily="18" charset="2"/>
            </a:endParaRPr>
          </a:p>
          <a:p>
            <a:pPr lvl="1" eaLnBrk="1" hangingPunct="1"/>
            <a:endParaRPr lang="en-AU" dirty="0">
              <a:latin typeface="Times New Roman" panose="02020603050405020304" pitchFamily="18" charset="0"/>
              <a:sym typeface="Symbol" panose="05050102010706020507" pitchFamily="18" charset="2"/>
            </a:endParaRPr>
          </a:p>
        </p:txBody>
      </p:sp>
      <p:sp>
        <p:nvSpPr>
          <p:cNvPr id="4" name="Ovale 3"/>
          <p:cNvSpPr/>
          <p:nvPr/>
        </p:nvSpPr>
        <p:spPr bwMode="auto">
          <a:xfrm>
            <a:off x="7340252" y="1903548"/>
            <a:ext cx="228600"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MS PGothic" pitchFamily="34" charset="-128"/>
            </a:endParaRPr>
          </a:p>
        </p:txBody>
      </p:sp>
      <p:cxnSp>
        <p:nvCxnSpPr>
          <p:cNvPr id="6" name="Connettore 1 5"/>
          <p:cNvCxnSpPr/>
          <p:nvPr/>
        </p:nvCxnSpPr>
        <p:spPr bwMode="auto">
          <a:xfrm flipV="1">
            <a:off x="7340252" y="1853852"/>
            <a:ext cx="2286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19">
                                            <p:txEl>
                                              <p:pRg st="4" end="4"/>
                                            </p:txEl>
                                          </p:spTgt>
                                        </p:tgtEl>
                                        <p:attrNameLst>
                                          <p:attrName>style.visibility</p:attrName>
                                        </p:attrNameLst>
                                      </p:cBhvr>
                                      <p:to>
                                        <p:strVal val="visible"/>
                                      </p:to>
                                    </p:set>
                                    <p:animEffect transition="in" filter="wipe(up)">
                                      <p:cBhvr>
                                        <p:cTn id="7" dur="500"/>
                                        <p:tgtEl>
                                          <p:spTgt spid="34819">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819">
                                            <p:txEl>
                                              <p:pRg st="5" end="5"/>
                                            </p:txEl>
                                          </p:spTgt>
                                        </p:tgtEl>
                                        <p:attrNameLst>
                                          <p:attrName>style.visibility</p:attrName>
                                        </p:attrNameLst>
                                      </p:cBhvr>
                                      <p:to>
                                        <p:strVal val="visible"/>
                                      </p:to>
                                    </p:set>
                                    <p:animEffect transition="in" filter="wipe(up)">
                                      <p:cBhvr>
                                        <p:cTn id="11" dur="500"/>
                                        <p:tgtEl>
                                          <p:spTgt spid="34819">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4819">
                                            <p:txEl>
                                              <p:pRg st="6" end="6"/>
                                            </p:txEl>
                                          </p:spTgt>
                                        </p:tgtEl>
                                        <p:attrNameLst>
                                          <p:attrName>style.visibility</p:attrName>
                                        </p:attrNameLst>
                                      </p:cBhvr>
                                      <p:to>
                                        <p:strVal val="visible"/>
                                      </p:to>
                                    </p:set>
                                    <p:animEffect transition="in" filter="wipe(up)">
                                      <p:cBhvr>
                                        <p:cTn id="16" dur="500"/>
                                        <p:tgtEl>
                                          <p:spTgt spid="34819">
                                            <p:txEl>
                                              <p:pRg st="6" end="6"/>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4819">
                                            <p:txEl>
                                              <p:pRg st="7" end="7"/>
                                            </p:txEl>
                                          </p:spTgt>
                                        </p:tgtEl>
                                        <p:attrNameLst>
                                          <p:attrName>style.visibility</p:attrName>
                                        </p:attrNameLst>
                                      </p:cBhvr>
                                      <p:to>
                                        <p:strVal val="visible"/>
                                      </p:to>
                                    </p:set>
                                    <p:animEffect transition="in" filter="wipe(up)">
                                      <p:cBhvr>
                                        <p:cTn id="20" dur="500"/>
                                        <p:tgtEl>
                                          <p:spTgt spid="3481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4819">
                                            <p:txEl>
                                              <p:pRg st="8" end="8"/>
                                            </p:txEl>
                                          </p:spTgt>
                                        </p:tgtEl>
                                        <p:attrNameLst>
                                          <p:attrName>style.visibility</p:attrName>
                                        </p:attrNameLst>
                                      </p:cBhvr>
                                      <p:to>
                                        <p:strVal val="visible"/>
                                      </p:to>
                                    </p:set>
                                    <p:animEffect transition="in" filter="wipe(up)">
                                      <p:cBhvr>
                                        <p:cTn id="25" dur="500"/>
                                        <p:tgtEl>
                                          <p:spTgt spid="34819">
                                            <p:txEl>
                                              <p:pRg st="8" end="8"/>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819">
                                            <p:txEl>
                                              <p:pRg st="9" end="9"/>
                                            </p:txEl>
                                          </p:spTgt>
                                        </p:tgtEl>
                                        <p:attrNameLst>
                                          <p:attrName>style.visibility</p:attrName>
                                        </p:attrNameLst>
                                      </p:cBhvr>
                                      <p:to>
                                        <p:strVal val="visible"/>
                                      </p:to>
                                    </p:set>
                                    <p:animEffect transition="in" filter="wipe(up)">
                                      <p:cBhvr>
                                        <p:cTn id="29" dur="500"/>
                                        <p:tgtEl>
                                          <p:spTgt spid="348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AWL">
  <a:themeElements>
    <a:clrScheme name="YAW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AW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YAW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AW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AW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AW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AW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AW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AW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AW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AW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AW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AW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AW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YAWL">
  <a:themeElements>
    <a:clrScheme name="YAW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AW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YAW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AW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AW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AW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AW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AW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AW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AW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AW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AW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AW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AW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yawl_foundation_template</Template>
  <TotalTime>12460</TotalTime>
  <Words>4846</Words>
  <Application>Microsoft Office PowerPoint</Application>
  <PresentationFormat>Presentazione su schermo (4:3)</PresentationFormat>
  <Paragraphs>484</Paragraphs>
  <Slides>56</Slides>
  <Notes>47</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56</vt:i4>
      </vt:variant>
    </vt:vector>
  </HeadingPairs>
  <TitlesOfParts>
    <vt:vector size="65" baseType="lpstr">
      <vt:lpstr>MS PGothic</vt:lpstr>
      <vt:lpstr>MS PGothic</vt:lpstr>
      <vt:lpstr>Arial</vt:lpstr>
      <vt:lpstr>Symbol</vt:lpstr>
      <vt:lpstr>Times New Roman</vt:lpstr>
      <vt:lpstr>Times-Roman</vt:lpstr>
      <vt:lpstr>YAWL</vt:lpstr>
      <vt:lpstr>1_YAWL</vt:lpstr>
      <vt:lpstr>Visio</vt:lpstr>
      <vt:lpstr> Formal Approaches to Business Processes through Petri Nets</vt:lpstr>
      <vt:lpstr>Acknowledgement</vt:lpstr>
      <vt:lpstr>Introduction</vt:lpstr>
      <vt:lpstr>Petri Nets</vt:lpstr>
      <vt:lpstr>Overview</vt:lpstr>
      <vt:lpstr>Petri Nets</vt:lpstr>
      <vt:lpstr>Applications</vt:lpstr>
      <vt:lpstr>Petri Nets: Basics</vt:lpstr>
      <vt:lpstr>Petri Nets: Definition</vt:lpstr>
      <vt:lpstr>Petri Net: Example</vt:lpstr>
      <vt:lpstr>Petri Nets: Example</vt:lpstr>
      <vt:lpstr>Markings</vt:lpstr>
      <vt:lpstr>State of a Petri Net</vt:lpstr>
      <vt:lpstr>Enabled Transitions</vt:lpstr>
      <vt:lpstr>Firing a Transition: Example</vt:lpstr>
      <vt:lpstr>Firing Transitions: Further Examples</vt:lpstr>
      <vt:lpstr>Firing Transitions</vt:lpstr>
      <vt:lpstr>Petri nets: Order Fulfillment Example</vt:lpstr>
      <vt:lpstr>Petri nets: Example of a  vending machine (source [DE95] p. 4)</vt:lpstr>
      <vt:lpstr>Presentazione standard di PowerPoint</vt:lpstr>
      <vt:lpstr>Petri net example: Elevator 1</vt:lpstr>
      <vt:lpstr>Petri net example: Elevator 2</vt:lpstr>
      <vt:lpstr>Petri net example: Elevator 3</vt:lpstr>
      <vt:lpstr>Modelling Exercise</vt:lpstr>
      <vt:lpstr>Solution Traffic Lights</vt:lpstr>
      <vt:lpstr>Homeworks</vt:lpstr>
      <vt:lpstr>Coverable Markings</vt:lpstr>
      <vt:lpstr>Properties</vt:lpstr>
      <vt:lpstr>Properties</vt:lpstr>
      <vt:lpstr>Is this Petri Net live and bounded?</vt:lpstr>
      <vt:lpstr>Is this Petri Net live and bounded?</vt:lpstr>
      <vt:lpstr>Exercise</vt:lpstr>
      <vt:lpstr>Free Choice Petri nets</vt:lpstr>
      <vt:lpstr>Example of a Conflict</vt:lpstr>
      <vt:lpstr>Free Choice Petri nets: Definition (see [DE95] p63-64)</vt:lpstr>
      <vt:lpstr>Workflow nets: Motivation</vt:lpstr>
      <vt:lpstr>Workflow nets: Definition</vt:lpstr>
      <vt:lpstr>Exercise: Candidate WF-nets?</vt:lpstr>
      <vt:lpstr>Workflow nets: Definition</vt:lpstr>
      <vt:lpstr>Workflow nets: Soundness</vt:lpstr>
      <vt:lpstr>Workflow Net Constructs</vt:lpstr>
      <vt:lpstr>Parallelism: AND-split</vt:lpstr>
      <vt:lpstr>Parallelism: AND-join</vt:lpstr>
      <vt:lpstr>Conditional Routing: XOR-split</vt:lpstr>
      <vt:lpstr>Conditional Routing: XOR-join</vt:lpstr>
      <vt:lpstr>Workflow net Example –  order fulfillment process</vt:lpstr>
      <vt:lpstr>Workflow nets: How to decide soundness? (see [AH02] p276)</vt:lpstr>
      <vt:lpstr>Workflow Animation – Erroneous WF</vt:lpstr>
      <vt:lpstr>Workflow Animation – Another Erroneous WF</vt:lpstr>
      <vt:lpstr>Workflow Animation – Correct WF</vt:lpstr>
      <vt:lpstr>Reset nets</vt:lpstr>
      <vt:lpstr>Reset nets</vt:lpstr>
      <vt:lpstr>Reset nets: formal definition</vt:lpstr>
      <vt:lpstr>Reset nets</vt:lpstr>
      <vt:lpstr>Reset nets: the order fulfillment process</vt:lpstr>
      <vt:lpstr>Sources and 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Andrea</cp:lastModifiedBy>
  <cp:revision>781</cp:revision>
  <cp:lastPrinted>1601-01-01T00:00:00Z</cp:lastPrinted>
  <dcterms:created xsi:type="dcterms:W3CDTF">1601-01-01T00:00:00Z</dcterms:created>
  <dcterms:modified xsi:type="dcterms:W3CDTF">2014-03-24T18:32:03Z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