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11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76471" autoAdjust="0"/>
  </p:normalViewPr>
  <p:slideViewPr>
    <p:cSldViewPr>
      <p:cViewPr>
        <p:scale>
          <a:sx n="66" d="100"/>
          <a:sy n="66" d="100"/>
        </p:scale>
        <p:origin x="-17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49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007E9-772D-4617-9EF9-92E8BB6041E5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BF6E6-66B2-4478-A5AF-D85C1632987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10</a:t>
            </a:fld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11</a:t>
            </a:fld>
            <a:endParaRPr lang="es-ES_trad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12</a:t>
            </a:fld>
            <a:endParaRPr lang="es-ES_trad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13</a:t>
            </a:fld>
            <a:endParaRPr lang="es-ES_trad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14</a:t>
            </a:fld>
            <a:endParaRPr lang="es-ES_trad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15</a:t>
            </a:fld>
            <a:endParaRPr lang="es-ES_trad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16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2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3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4</a:t>
            </a:fld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5</a:t>
            </a:fld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6</a:t>
            </a:fld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7</a:t>
            </a:fld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8</a:t>
            </a:fld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BF6E6-66B2-4478-A5AF-D85C1632987C}" type="slidenum">
              <a:rPr lang="es-ES_tradnl" smtClean="0"/>
              <a:pPr/>
              <a:t>9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2B45338-A5AD-40BA-9416-C37D87ABF598}" type="datetimeFigureOut">
              <a:rPr lang="it-IT" smtClean="0"/>
              <a:pPr/>
              <a:t>03/12/2009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A18ABD-5D97-4863-A8F9-7FDF0918D9F1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214290"/>
            <a:ext cx="7772400" cy="833422"/>
          </a:xfrm>
        </p:spPr>
        <p:txBody>
          <a:bodyPr>
            <a:normAutofit/>
          </a:bodyPr>
          <a:lstStyle/>
          <a:p>
            <a:r>
              <a:rPr lang="es-ES_tradnl" dirty="0" smtClean="0"/>
              <a:t>     </a:t>
            </a:r>
            <a:r>
              <a:rPr lang="es-ES_tradnl" dirty="0" err="1" smtClean="0"/>
              <a:t>Sapienza</a:t>
            </a:r>
            <a:r>
              <a:rPr lang="es-ES_tradnl" dirty="0" smtClean="0"/>
              <a:t> </a:t>
            </a:r>
            <a:r>
              <a:rPr lang="es-ES_tradnl" dirty="0" err="1" smtClean="0"/>
              <a:t>Università</a:t>
            </a:r>
            <a:r>
              <a:rPr lang="es-ES_tradnl" dirty="0" smtClean="0"/>
              <a:t> di Roma</a:t>
            </a:r>
            <a:endParaRPr lang="es-ES_tradnl" dirty="0"/>
          </a:p>
        </p:txBody>
      </p:sp>
      <p:pic>
        <p:nvPicPr>
          <p:cNvPr id="4" name="3 Imagen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285728"/>
            <a:ext cx="624168" cy="71438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714316" y="1142984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Laurea specialistica in </a:t>
            </a:r>
            <a:r>
              <a:rPr lang="it-IT" sz="2400" dirty="0" smtClean="0"/>
              <a:t>Ingegneria </a:t>
            </a:r>
            <a:r>
              <a:rPr lang="it-IT" sz="2400" dirty="0" smtClean="0"/>
              <a:t>Informatica</a:t>
            </a:r>
            <a:endParaRPr lang="it-IT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714316" y="1714488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Seminari di </a:t>
            </a:r>
            <a:r>
              <a:rPr lang="it-IT" sz="2800" dirty="0" smtClean="0"/>
              <a:t>Ingegneria </a:t>
            </a:r>
            <a:r>
              <a:rPr lang="it-IT" sz="2800" dirty="0" smtClean="0"/>
              <a:t>del Software</a:t>
            </a:r>
            <a:endParaRPr lang="it-IT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85720" y="2571744"/>
            <a:ext cx="8858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4863" indent="-80963" algn="ctr"/>
            <a:r>
              <a:rPr lang="it-IT" sz="2800" b="1" dirty="0" smtClean="0"/>
              <a:t>Traduzione di diagrammi ER in </a:t>
            </a:r>
            <a:r>
              <a:rPr lang="it-IT" sz="2800" b="1" dirty="0" err="1" smtClean="0"/>
              <a:t>DL-LiteA</a:t>
            </a:r>
            <a:r>
              <a:rPr lang="it-IT" sz="2800" b="1" dirty="0" smtClean="0"/>
              <a:t> ed in sintassi OWL </a:t>
            </a:r>
            <a:r>
              <a:rPr lang="it-IT" sz="2800" b="1" dirty="0" err="1" smtClean="0"/>
              <a:t>DL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query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answering</a:t>
            </a:r>
            <a:r>
              <a:rPr lang="it-IT" sz="2800" b="1" dirty="0" smtClean="0"/>
              <a:t> sulle ontologie risultanti.</a:t>
            </a:r>
            <a:endParaRPr lang="es-ES_tradnl" sz="28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143636" y="550070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Flavio </a:t>
            </a:r>
            <a:r>
              <a:rPr lang="es-ES_tradnl" dirty="0" err="1" smtClean="0"/>
              <a:t>Refrigeri</a:t>
            </a:r>
            <a:endParaRPr lang="es-ES_tradn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214414" y="542926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a.a</a:t>
            </a:r>
            <a:r>
              <a:rPr lang="es-ES_tradnl" dirty="0" smtClean="0"/>
              <a:t> 2008/2009</a:t>
            </a:r>
            <a:endParaRPr lang="es-ES_tradnl" dirty="0"/>
          </a:p>
        </p:txBody>
      </p:sp>
    </p:spTree>
  </p:cSld>
  <p:clrMapOvr>
    <a:masterClrMapping/>
  </p:clrMapOvr>
  <p:transition advTm="203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400" dirty="0" err="1" smtClean="0"/>
              <a:t>Traduzione</a:t>
            </a:r>
            <a:r>
              <a:rPr lang="es-ES_tradnl" sz="4400" dirty="0" smtClean="0"/>
              <a:t> </a:t>
            </a:r>
            <a:r>
              <a:rPr lang="es-ES_tradnl" sz="4400" dirty="0" err="1" smtClean="0"/>
              <a:t>diagrammi</a:t>
            </a:r>
            <a:r>
              <a:rPr lang="es-ES_tradnl" sz="4400" dirty="0" smtClean="0"/>
              <a:t> ER in </a:t>
            </a:r>
            <a:r>
              <a:rPr lang="es-ES_tradnl" sz="4400" dirty="0" err="1" smtClean="0"/>
              <a:t>sintassi</a:t>
            </a:r>
            <a:r>
              <a:rPr lang="es-ES_tradnl" sz="4400" dirty="0" smtClean="0"/>
              <a:t> </a:t>
            </a:r>
            <a:r>
              <a:rPr lang="es-ES_tradnl" sz="4400" dirty="0" err="1" smtClean="0"/>
              <a:t>funzionale</a:t>
            </a:r>
            <a:endParaRPr lang="es-ES_tradnl" sz="44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/>
          <a:lstStyle/>
          <a:p>
            <a:pPr>
              <a:buNone/>
            </a:pPr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857356" y="2214554"/>
            <a:ext cx="962025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Persona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66806" y="3024179"/>
            <a:ext cx="962025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Uomo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457431" y="3024179"/>
            <a:ext cx="962025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Donna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1743056" y="2843204"/>
            <a:ext cx="0" cy="1809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>
            <a:off x="1743056" y="2843204"/>
            <a:ext cx="12573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 flipV="1">
            <a:off x="3000356" y="2843204"/>
            <a:ext cx="0" cy="1809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2285981" y="2624129"/>
            <a:ext cx="104775" cy="219075"/>
          </a:xfrm>
          <a:prstGeom prst="upArrow">
            <a:avLst>
              <a:gd name="adj1" fmla="val 50000"/>
              <a:gd name="adj2" fmla="val 52273"/>
            </a:avLst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1" name="10 CuadroTexto"/>
          <p:cNvSpPr txBox="1"/>
          <p:nvPr/>
        </p:nvSpPr>
        <p:spPr>
          <a:xfrm>
            <a:off x="3643306" y="2071678"/>
            <a:ext cx="2500330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Sintassi</a:t>
            </a:r>
            <a:r>
              <a:rPr lang="es-ES_tradnl" dirty="0" smtClean="0"/>
              <a:t> </a:t>
            </a:r>
            <a:r>
              <a:rPr lang="es-ES_tradnl" dirty="0" err="1" smtClean="0"/>
              <a:t>tedesca</a:t>
            </a:r>
            <a:r>
              <a:rPr lang="es-ES_tradnl" dirty="0" smtClean="0"/>
              <a:t>:</a:t>
            </a:r>
          </a:p>
          <a:p>
            <a:r>
              <a:rPr lang="it-IT" sz="1600" dirty="0" smtClean="0"/>
              <a:t>Uomo ⊑ Persona</a:t>
            </a:r>
          </a:p>
          <a:p>
            <a:r>
              <a:rPr lang="it-IT" sz="1600" dirty="0" smtClean="0"/>
              <a:t>Donna ⊑ Persona</a:t>
            </a:r>
          </a:p>
          <a:p>
            <a:r>
              <a:rPr lang="it-IT" sz="1600" dirty="0" smtClean="0"/>
              <a:t>Uomo ⊑ ¬  Donna</a:t>
            </a:r>
          </a:p>
          <a:p>
            <a:endParaRPr lang="es-ES_tradn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286512" y="2071678"/>
            <a:ext cx="2643206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Sintassi</a:t>
            </a:r>
            <a:r>
              <a:rPr lang="es-ES_tradnl" dirty="0" smtClean="0"/>
              <a:t> </a:t>
            </a:r>
            <a:r>
              <a:rPr lang="es-ES_tradnl" dirty="0" err="1" smtClean="0"/>
              <a:t>funzionale</a:t>
            </a:r>
            <a:r>
              <a:rPr lang="es-ES_tradnl" dirty="0" smtClean="0"/>
              <a:t> :</a:t>
            </a:r>
          </a:p>
          <a:p>
            <a:r>
              <a:rPr lang="it-IT" sz="1600" i="1" dirty="0" err="1" smtClean="0"/>
              <a:t>SubClassOf</a:t>
            </a:r>
            <a:r>
              <a:rPr lang="it-IT" sz="1600" i="1" dirty="0" smtClean="0"/>
              <a:t>(Uomo  Persona)</a:t>
            </a:r>
            <a:endParaRPr lang="it-IT" sz="1600" dirty="0" smtClean="0"/>
          </a:p>
          <a:p>
            <a:r>
              <a:rPr lang="it-IT" sz="1600" i="1" dirty="0" err="1" smtClean="0"/>
              <a:t>SubClassOf</a:t>
            </a:r>
            <a:r>
              <a:rPr lang="it-IT" sz="1600" i="1" dirty="0" smtClean="0"/>
              <a:t>(Donna Persona)</a:t>
            </a:r>
            <a:endParaRPr lang="it-IT" sz="1600" dirty="0" smtClean="0"/>
          </a:p>
          <a:p>
            <a:r>
              <a:rPr lang="it-IT" sz="1600" i="1" dirty="0" err="1" smtClean="0"/>
              <a:t>DisjointClasses</a:t>
            </a:r>
            <a:r>
              <a:rPr lang="it-IT" sz="1600" i="1" dirty="0" smtClean="0"/>
              <a:t>(Uomo Donna)</a:t>
            </a:r>
            <a:endParaRPr lang="it-IT" sz="1600" dirty="0" smtClean="0"/>
          </a:p>
          <a:p>
            <a:endParaRPr lang="es-ES_tradnl" dirty="0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2890836" y="4071942"/>
            <a:ext cx="962025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Lavoratore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1" name="AutoShape 17"/>
          <p:cNvCxnSpPr>
            <a:cxnSpLocks noChangeShapeType="1"/>
          </p:cNvCxnSpPr>
          <p:nvPr/>
        </p:nvCxnSpPr>
        <p:spPr bwMode="auto">
          <a:xfrm>
            <a:off x="3852861" y="4291017"/>
            <a:ext cx="504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42" name="AutoShape 18"/>
          <p:cNvSpPr>
            <a:spLocks noChangeArrowheads="1"/>
          </p:cNvSpPr>
          <p:nvPr/>
        </p:nvSpPr>
        <p:spPr bwMode="auto">
          <a:xfrm>
            <a:off x="4357686" y="4071942"/>
            <a:ext cx="1247775" cy="457200"/>
          </a:xfrm>
          <a:prstGeom prst="diamond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Lavora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3" name="AutoShape 19"/>
          <p:cNvCxnSpPr>
            <a:cxnSpLocks noChangeShapeType="1"/>
          </p:cNvCxnSpPr>
          <p:nvPr/>
        </p:nvCxnSpPr>
        <p:spPr bwMode="auto">
          <a:xfrm>
            <a:off x="5605461" y="4291017"/>
            <a:ext cx="53340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6138861" y="4071942"/>
            <a:ext cx="962025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Azienda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5" name="AutoShape 21"/>
          <p:cNvCxnSpPr>
            <a:cxnSpLocks noChangeShapeType="1"/>
          </p:cNvCxnSpPr>
          <p:nvPr/>
        </p:nvCxnSpPr>
        <p:spPr bwMode="auto">
          <a:xfrm>
            <a:off x="5405436" y="3862392"/>
            <a:ext cx="0" cy="3714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46" name="Oval 22"/>
          <p:cNvSpPr>
            <a:spLocks noChangeArrowheads="1"/>
          </p:cNvSpPr>
          <p:nvPr/>
        </p:nvSpPr>
        <p:spPr bwMode="auto">
          <a:xfrm>
            <a:off x="5348286" y="3776667"/>
            <a:ext cx="114300" cy="904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5216524" y="3481392"/>
            <a:ext cx="855662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data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AutoShape 24"/>
          <p:cNvSpPr>
            <a:spLocks noChangeArrowheads="1"/>
          </p:cNvSpPr>
          <p:nvPr/>
        </p:nvSpPr>
        <p:spPr bwMode="auto">
          <a:xfrm>
            <a:off x="4071934" y="4572008"/>
            <a:ext cx="2047875" cy="161925"/>
          </a:xfrm>
          <a:prstGeom prst="rightArrow">
            <a:avLst>
              <a:gd name="adj1" fmla="val 50000"/>
              <a:gd name="adj2" fmla="val 31617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5572132" y="3929066"/>
            <a:ext cx="493712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(1,1)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1142976" y="4786322"/>
            <a:ext cx="2643206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200" dirty="0" err="1" smtClean="0"/>
              <a:t>Sintassi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tedesca</a:t>
            </a:r>
            <a:r>
              <a:rPr lang="es-ES_tradnl" sz="1200" dirty="0" smtClean="0"/>
              <a:t>:</a:t>
            </a:r>
          </a:p>
          <a:p>
            <a:r>
              <a:rPr lang="it-IT" sz="1200" i="1" dirty="0" smtClean="0"/>
              <a:t>ρ(data) ⊑  </a:t>
            </a:r>
            <a:r>
              <a:rPr lang="it-IT" sz="1200" i="1" dirty="0" err="1" smtClean="0"/>
              <a:t>xsd</a:t>
            </a:r>
            <a:r>
              <a:rPr lang="it-IT" sz="1200" i="1" dirty="0" smtClean="0"/>
              <a:t>:</a:t>
            </a:r>
            <a:r>
              <a:rPr lang="it-IT" sz="1200" i="1" dirty="0" err="1" smtClean="0"/>
              <a:t>string</a:t>
            </a:r>
            <a:endParaRPr lang="it-IT" sz="1200" i="1" dirty="0" smtClean="0"/>
          </a:p>
          <a:p>
            <a:r>
              <a:rPr lang="it-IT" sz="1200" i="1" dirty="0" smtClean="0"/>
              <a:t>δ(data) ⊑  Lavora</a:t>
            </a:r>
          </a:p>
          <a:p>
            <a:r>
              <a:rPr lang="it-IT" sz="1200" i="1" dirty="0" smtClean="0"/>
              <a:t>Lavora ⊑  δ(data)</a:t>
            </a:r>
          </a:p>
          <a:p>
            <a:r>
              <a:rPr lang="it-IT" sz="1200" i="1" dirty="0" smtClean="0"/>
              <a:t>(</a:t>
            </a:r>
            <a:r>
              <a:rPr lang="it-IT" sz="1200" i="1" dirty="0" err="1" smtClean="0"/>
              <a:t>funct</a:t>
            </a:r>
            <a:r>
              <a:rPr lang="it-IT" sz="1200" i="1" dirty="0" smtClean="0"/>
              <a:t> data)</a:t>
            </a:r>
          </a:p>
          <a:p>
            <a:r>
              <a:rPr lang="it-IT" sz="1200" i="1" dirty="0" smtClean="0"/>
              <a:t>∃</a:t>
            </a:r>
            <a:r>
              <a:rPr lang="it-IT" sz="1200" i="1" dirty="0" err="1" smtClean="0"/>
              <a:t>Lavoraˉ</a:t>
            </a:r>
            <a:r>
              <a:rPr lang="it-IT" sz="1200" i="1" dirty="0" smtClean="0"/>
              <a:t> ⊑ Lavoratore</a:t>
            </a:r>
          </a:p>
          <a:p>
            <a:r>
              <a:rPr lang="it-IT" sz="1200" i="1" dirty="0" smtClean="0">
                <a:solidFill>
                  <a:srgbClr val="FF0000"/>
                </a:solidFill>
              </a:rPr>
              <a:t>(</a:t>
            </a:r>
            <a:r>
              <a:rPr lang="it-IT" sz="1200" i="1" dirty="0" err="1" smtClean="0">
                <a:solidFill>
                  <a:srgbClr val="FF0000"/>
                </a:solidFill>
              </a:rPr>
              <a:t>funct</a:t>
            </a:r>
            <a:r>
              <a:rPr lang="it-IT" sz="1200" i="1" dirty="0" smtClean="0">
                <a:solidFill>
                  <a:srgbClr val="FF0000"/>
                </a:solidFill>
              </a:rPr>
              <a:t> Lavora)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857620" y="4786322"/>
            <a:ext cx="5072098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Sintassi</a:t>
            </a:r>
            <a:r>
              <a:rPr lang="es-ES_tradnl" dirty="0" smtClean="0"/>
              <a:t> </a:t>
            </a:r>
            <a:r>
              <a:rPr lang="es-ES_tradnl" dirty="0" err="1" smtClean="0"/>
              <a:t>funzionale</a:t>
            </a:r>
            <a:r>
              <a:rPr lang="es-ES_tradnl" dirty="0" smtClean="0"/>
              <a:t> :</a:t>
            </a:r>
          </a:p>
          <a:p>
            <a:r>
              <a:rPr lang="it-IT" sz="1200" i="1" dirty="0" err="1" smtClean="0"/>
              <a:t>ObjectPropertyDataRange</a:t>
            </a:r>
            <a:r>
              <a:rPr lang="it-IT" sz="1200" i="1" dirty="0" smtClean="0"/>
              <a:t>(data </a:t>
            </a:r>
            <a:r>
              <a:rPr lang="it-IT" sz="1200" i="1" dirty="0" err="1" smtClean="0"/>
              <a:t>rdf</a:t>
            </a:r>
            <a:r>
              <a:rPr lang="it-IT" sz="1200" i="1" dirty="0" smtClean="0"/>
              <a:t>:</a:t>
            </a:r>
            <a:r>
              <a:rPr lang="it-IT" sz="1200" i="1" dirty="0" err="1" smtClean="0"/>
              <a:t>string</a:t>
            </a:r>
            <a:r>
              <a:rPr lang="it-IT" sz="1200" i="1" dirty="0" smtClean="0"/>
              <a:t>)</a:t>
            </a:r>
          </a:p>
          <a:p>
            <a:r>
              <a:rPr lang="it-IT" sz="1200" i="1" dirty="0" err="1" smtClean="0"/>
              <a:t>ObjectPropertyDataDomain</a:t>
            </a:r>
            <a:r>
              <a:rPr lang="it-IT" sz="1200" i="1" dirty="0" smtClean="0"/>
              <a:t>(data Lavora)                          </a:t>
            </a:r>
          </a:p>
          <a:p>
            <a:r>
              <a:rPr lang="it-IT" sz="1200" i="1" dirty="0" err="1" smtClean="0"/>
              <a:t>SubObjectPropertyOf</a:t>
            </a:r>
            <a:r>
              <a:rPr lang="it-IT" sz="1200" i="1" dirty="0" smtClean="0"/>
              <a:t>(Lavora </a:t>
            </a:r>
            <a:r>
              <a:rPr lang="it-IT" sz="1200" i="1" dirty="0" err="1" smtClean="0"/>
              <a:t>ObjectPropertyDataSomeValueFrom</a:t>
            </a:r>
            <a:r>
              <a:rPr lang="it-IT" sz="1200" i="1" dirty="0" smtClean="0"/>
              <a:t>(data </a:t>
            </a:r>
            <a:r>
              <a:rPr lang="it-IT" sz="1200" i="1" dirty="0" err="1" smtClean="0"/>
              <a:t>xsd</a:t>
            </a:r>
            <a:r>
              <a:rPr lang="it-IT" sz="1200" i="1" dirty="0" smtClean="0"/>
              <a:t>:</a:t>
            </a:r>
            <a:r>
              <a:rPr lang="it-IT" sz="1200" i="1" dirty="0" err="1" smtClean="0"/>
              <a:t>anyType</a:t>
            </a:r>
            <a:r>
              <a:rPr lang="it-IT" sz="1200" i="1" dirty="0" smtClean="0"/>
              <a:t>))</a:t>
            </a:r>
          </a:p>
          <a:p>
            <a:r>
              <a:rPr lang="it-IT" sz="1200" i="1" dirty="0" err="1" smtClean="0"/>
              <a:t>FunctionalObjectPropertyData</a:t>
            </a:r>
            <a:r>
              <a:rPr lang="it-IT" sz="1200" i="1" dirty="0" smtClean="0"/>
              <a:t>(data)</a:t>
            </a:r>
          </a:p>
          <a:p>
            <a:r>
              <a:rPr lang="it-IT" sz="1200" i="1" dirty="0" err="1" smtClean="0"/>
              <a:t>SubClassOf</a:t>
            </a:r>
            <a:r>
              <a:rPr lang="it-IT" sz="1200" i="1" dirty="0" smtClean="0"/>
              <a:t>(</a:t>
            </a:r>
            <a:r>
              <a:rPr lang="it-IT" sz="1200" i="1" dirty="0" err="1" smtClean="0"/>
              <a:t>ObjectMinCardinality</a:t>
            </a:r>
            <a:r>
              <a:rPr lang="it-IT" sz="1200" i="1" dirty="0" smtClean="0"/>
              <a:t>(1 </a:t>
            </a:r>
            <a:r>
              <a:rPr lang="it-IT" sz="1200" i="1" dirty="0" err="1" smtClean="0"/>
              <a:t>InverseObjectPropertyOf</a:t>
            </a:r>
            <a:r>
              <a:rPr lang="it-IT" sz="1200" i="1" dirty="0" smtClean="0"/>
              <a:t>(Lavora Lavoratore))</a:t>
            </a:r>
          </a:p>
          <a:p>
            <a:r>
              <a:rPr lang="it-IT" sz="1200" i="1" dirty="0" err="1" smtClean="0">
                <a:solidFill>
                  <a:srgbClr val="FF0000"/>
                </a:solidFill>
              </a:rPr>
              <a:t>FunctionalObjectProperty</a:t>
            </a:r>
            <a:r>
              <a:rPr lang="it-IT" sz="1200" i="1" dirty="0" smtClean="0">
                <a:solidFill>
                  <a:srgbClr val="FF0000"/>
                </a:solidFill>
              </a:rPr>
              <a:t>(</a:t>
            </a:r>
            <a:r>
              <a:rPr lang="it-IT" sz="1200" i="1" dirty="0" err="1" smtClean="0">
                <a:solidFill>
                  <a:srgbClr val="FF0000"/>
                </a:solidFill>
              </a:rPr>
              <a:t>InverseObjectPropertyOf</a:t>
            </a:r>
            <a:r>
              <a:rPr lang="it-IT" sz="1200" i="1" dirty="0" smtClean="0">
                <a:solidFill>
                  <a:srgbClr val="FF0000"/>
                </a:solidFill>
              </a:rPr>
              <a:t> (Lavora)) </a:t>
            </a:r>
            <a:r>
              <a:rPr lang="it-IT" sz="1200" i="1" dirty="0" smtClean="0"/>
              <a:t>                            </a:t>
            </a:r>
            <a:endParaRPr lang="it-IT" sz="1200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Interrogazione</a:t>
            </a:r>
            <a:r>
              <a:rPr lang="es-ES_tradnl" dirty="0" smtClean="0"/>
              <a:t> </a:t>
            </a:r>
            <a:r>
              <a:rPr lang="es-ES_tradnl" dirty="0" err="1" smtClean="0"/>
              <a:t>delle</a:t>
            </a:r>
            <a:r>
              <a:rPr lang="es-ES_tradnl" dirty="0" smtClean="0"/>
              <a:t> </a:t>
            </a:r>
            <a:r>
              <a:rPr lang="es-ES_tradnl" dirty="0" err="1" smtClean="0"/>
              <a:t>ontologie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000" dirty="0" err="1" smtClean="0"/>
              <a:t>Query</a:t>
            </a:r>
            <a:r>
              <a:rPr lang="es-ES_tradnl" sz="2000" dirty="0" smtClean="0"/>
              <a:t>  </a:t>
            </a:r>
            <a:r>
              <a:rPr lang="es-ES_tradnl" sz="2000" dirty="0" err="1" smtClean="0"/>
              <a:t>answering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sulle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ontologie</a:t>
            </a:r>
            <a:r>
              <a:rPr lang="es-ES_tradnl" sz="2000" dirty="0" smtClean="0"/>
              <a:t>.</a:t>
            </a:r>
          </a:p>
          <a:p>
            <a:r>
              <a:rPr lang="es-ES_tradnl" sz="2000" dirty="0" err="1" smtClean="0"/>
              <a:t>Query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booleane</a:t>
            </a:r>
            <a:r>
              <a:rPr lang="es-ES_tradnl" sz="2000" dirty="0" smtClean="0"/>
              <a:t> per la verifica </a:t>
            </a:r>
            <a:r>
              <a:rPr lang="es-ES_tradnl" sz="2000" dirty="0" err="1" smtClean="0"/>
              <a:t>dei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vincoli</a:t>
            </a:r>
            <a:r>
              <a:rPr lang="es-ES_tradnl" sz="2000" dirty="0" smtClean="0"/>
              <a:t> non </a:t>
            </a:r>
            <a:r>
              <a:rPr lang="es-ES_tradnl" sz="2000" dirty="0" err="1" smtClean="0"/>
              <a:t>esprimibili</a:t>
            </a:r>
            <a:r>
              <a:rPr lang="es-ES_tradnl" sz="2000" dirty="0" smtClean="0"/>
              <a:t> in </a:t>
            </a:r>
            <a:r>
              <a:rPr lang="es-ES_tradnl" sz="2000" dirty="0" err="1" smtClean="0"/>
              <a:t>sinassi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funzionale</a:t>
            </a:r>
            <a:r>
              <a:rPr lang="es-ES_tradnl" sz="2000" dirty="0" smtClean="0"/>
              <a:t>.</a:t>
            </a:r>
            <a:endParaRPr lang="es-ES_tradnl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500166" y="1357298"/>
            <a:ext cx="7429552" cy="338554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b="1" i="1" dirty="0" smtClean="0"/>
              <a:t>Calcolare il codice fiscale ed il sesso delle persone che hanno effettuato almeno una prenotazione nel 2003.</a:t>
            </a:r>
            <a:endParaRPr lang="it-IT" sz="1400" dirty="0" smtClean="0"/>
          </a:p>
          <a:p>
            <a:r>
              <a:rPr lang="it-IT" sz="1400" i="1" dirty="0" smtClean="0"/>
              <a:t> </a:t>
            </a:r>
            <a:endParaRPr lang="it-IT" sz="1400" dirty="0" smtClean="0"/>
          </a:p>
          <a:p>
            <a:r>
              <a:rPr lang="en-US" sz="1400" i="1" dirty="0" smtClean="0"/>
              <a:t>SELECT </a:t>
            </a:r>
            <a:r>
              <a:rPr lang="en-US" sz="1400" i="1" dirty="0" err="1" smtClean="0"/>
              <a:t>p.c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p.s</a:t>
            </a:r>
            <a:endParaRPr lang="it-IT" sz="1400" dirty="0" smtClean="0"/>
          </a:p>
          <a:p>
            <a:r>
              <a:rPr lang="en-US" sz="1400" i="1" dirty="0" smtClean="0"/>
              <a:t>FROM </a:t>
            </a:r>
            <a:r>
              <a:rPr lang="en-US" sz="1400" i="1" dirty="0" err="1" smtClean="0"/>
              <a:t>sparqltable</a:t>
            </a:r>
            <a:r>
              <a:rPr lang="en-US" sz="1400" i="1" dirty="0" smtClean="0"/>
              <a:t> (select  ?c  ?s ?an</a:t>
            </a:r>
            <a:endParaRPr lang="it-IT" sz="1400" dirty="0" smtClean="0"/>
          </a:p>
          <a:p>
            <a:r>
              <a:rPr lang="en-US" sz="1400" i="1" dirty="0" smtClean="0"/>
              <a:t>	WHERE{</a:t>
            </a:r>
            <a:endParaRPr lang="it-IT" sz="1400" dirty="0" smtClean="0"/>
          </a:p>
          <a:p>
            <a:r>
              <a:rPr lang="en-US" sz="1400" i="1" dirty="0" smtClean="0"/>
              <a:t>		?x </a:t>
            </a:r>
            <a:r>
              <a:rPr lang="en-US" sz="1400" i="1" dirty="0" err="1" smtClean="0"/>
              <a:t>rdf:type</a:t>
            </a:r>
            <a:r>
              <a:rPr lang="en-US" sz="1400" i="1" dirty="0" smtClean="0"/>
              <a:t> 'Persona'.</a:t>
            </a:r>
            <a:endParaRPr lang="it-IT" sz="1400" dirty="0" smtClean="0"/>
          </a:p>
          <a:p>
            <a:r>
              <a:rPr lang="en-US" sz="1400" i="1" dirty="0" smtClean="0"/>
              <a:t>		?x :</a:t>
            </a:r>
            <a:r>
              <a:rPr lang="en-US" sz="1400" i="1" dirty="0" err="1" smtClean="0"/>
              <a:t>codFis</a:t>
            </a:r>
            <a:r>
              <a:rPr lang="en-US" sz="1400" i="1" dirty="0" smtClean="0"/>
              <a:t> ?c.		</a:t>
            </a:r>
            <a:endParaRPr lang="it-IT" sz="1400" dirty="0" smtClean="0"/>
          </a:p>
          <a:p>
            <a:r>
              <a:rPr lang="en-US" sz="1400" i="1" dirty="0" smtClean="0"/>
              <a:t>		?x :</a:t>
            </a:r>
            <a:r>
              <a:rPr lang="en-US" sz="1400" i="1" dirty="0" err="1" smtClean="0"/>
              <a:t>sesso</a:t>
            </a:r>
            <a:r>
              <a:rPr lang="en-US" sz="1400" i="1" dirty="0" smtClean="0"/>
              <a:t> ?s.</a:t>
            </a:r>
            <a:endParaRPr lang="it-IT" sz="1400" dirty="0" smtClean="0"/>
          </a:p>
          <a:p>
            <a:r>
              <a:rPr lang="en-US" sz="1400" i="1" dirty="0" smtClean="0"/>
              <a:t>		</a:t>
            </a:r>
            <a:r>
              <a:rPr lang="it-IT" sz="1400" i="1" dirty="0" smtClean="0"/>
              <a:t>(?x :effettua ?Prenotazione) :</a:t>
            </a:r>
            <a:r>
              <a:rPr lang="it-IT" sz="1400" i="1" dirty="0" err="1" smtClean="0"/>
              <a:t>dataAnno</a:t>
            </a:r>
            <a:r>
              <a:rPr lang="it-IT" sz="1400" i="1" dirty="0" smtClean="0"/>
              <a:t> ?</a:t>
            </a:r>
            <a:r>
              <a:rPr lang="it-IT" sz="1400" i="1" dirty="0" err="1" smtClean="0"/>
              <a:t>an</a:t>
            </a:r>
            <a:r>
              <a:rPr lang="it-IT" sz="1400" i="1" dirty="0" smtClean="0"/>
              <a:t>.</a:t>
            </a:r>
            <a:endParaRPr lang="it-IT" sz="1400" dirty="0" smtClean="0"/>
          </a:p>
          <a:p>
            <a:r>
              <a:rPr lang="it-IT" sz="1400" i="1" dirty="0" smtClean="0"/>
              <a:t> </a:t>
            </a:r>
            <a:endParaRPr lang="it-IT" sz="1400" dirty="0" smtClean="0"/>
          </a:p>
          <a:p>
            <a:r>
              <a:rPr lang="it-IT" sz="1400" i="1" dirty="0" smtClean="0"/>
              <a:t>                                 </a:t>
            </a:r>
            <a:r>
              <a:rPr lang="en-US" sz="1400" i="1" dirty="0" smtClean="0"/>
              <a:t>}</a:t>
            </a:r>
            <a:endParaRPr lang="it-IT" sz="1400" dirty="0" smtClean="0"/>
          </a:p>
          <a:p>
            <a:r>
              <a:rPr lang="en-US" sz="1400" i="1" dirty="0" smtClean="0"/>
              <a:t>                                 )p</a:t>
            </a:r>
            <a:endParaRPr lang="it-IT" sz="1400" dirty="0" smtClean="0"/>
          </a:p>
          <a:p>
            <a:r>
              <a:rPr lang="en-US" sz="1400" i="1" dirty="0" smtClean="0"/>
              <a:t>WHERE </a:t>
            </a:r>
            <a:r>
              <a:rPr lang="en-US" sz="1400" i="1" dirty="0" err="1" smtClean="0"/>
              <a:t>p.an</a:t>
            </a:r>
            <a:r>
              <a:rPr lang="en-US" sz="1400" i="1" dirty="0" smtClean="0"/>
              <a:t> = 2003</a:t>
            </a:r>
            <a:endParaRPr lang="it-IT" sz="1400" dirty="0" smtClean="0"/>
          </a:p>
          <a:p>
            <a:endParaRPr lang="es-ES_tradnl" dirty="0"/>
          </a:p>
        </p:txBody>
      </p:sp>
      <p:sp>
        <p:nvSpPr>
          <p:cNvPr id="6" name="5 CuadroTexto"/>
          <p:cNvSpPr txBox="1"/>
          <p:nvPr/>
        </p:nvSpPr>
        <p:spPr>
          <a:xfrm>
            <a:off x="1428728" y="1142984"/>
            <a:ext cx="728667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err="1" smtClean="0"/>
              <a:t>Query</a:t>
            </a:r>
            <a:r>
              <a:rPr lang="it-IT" sz="1400" b="1" dirty="0" smtClean="0"/>
              <a:t> booleana per verificare il vincolo di completezza della generalizzazione</a:t>
            </a:r>
            <a:endParaRPr lang="it-IT" sz="1400" dirty="0" smtClean="0"/>
          </a:p>
          <a:p>
            <a:r>
              <a:rPr lang="it-IT" sz="1400" i="1" dirty="0" smtClean="0"/>
              <a:t> </a:t>
            </a:r>
            <a:endParaRPr lang="it-IT" sz="1400" dirty="0" smtClean="0"/>
          </a:p>
          <a:p>
            <a:r>
              <a:rPr lang="en-US" sz="1400" i="1" dirty="0" smtClean="0"/>
              <a:t>VERIFY not exists(</a:t>
            </a:r>
            <a:endParaRPr lang="it-IT" sz="1400" dirty="0" smtClean="0"/>
          </a:p>
          <a:p>
            <a:r>
              <a:rPr lang="en-US" sz="1400" i="1" dirty="0" smtClean="0"/>
              <a:t>	SELECT </a:t>
            </a:r>
            <a:r>
              <a:rPr lang="en-US" sz="1400" i="1" dirty="0" err="1" smtClean="0"/>
              <a:t>prenotazione.x</a:t>
            </a:r>
            <a:endParaRPr lang="it-IT" sz="1400" dirty="0" smtClean="0"/>
          </a:p>
          <a:p>
            <a:r>
              <a:rPr lang="en-US" sz="1400" i="1" dirty="0" smtClean="0"/>
              <a:t>	FROM </a:t>
            </a:r>
            <a:r>
              <a:rPr lang="en-US" sz="1400" i="1" dirty="0" err="1" smtClean="0"/>
              <a:t>sparqltable</a:t>
            </a:r>
            <a:r>
              <a:rPr lang="en-US" sz="1400" i="1" dirty="0" smtClean="0"/>
              <a:t>( SELECT ?x</a:t>
            </a:r>
            <a:endParaRPr lang="it-IT" sz="1400" dirty="0" smtClean="0"/>
          </a:p>
          <a:p>
            <a:r>
              <a:rPr lang="en-US" sz="1400" i="1" dirty="0" smtClean="0"/>
              <a:t>			  WHERE</a:t>
            </a:r>
            <a:endParaRPr lang="it-IT" sz="1400" dirty="0" smtClean="0"/>
          </a:p>
          <a:p>
            <a:r>
              <a:rPr lang="en-US" sz="1400" i="1" dirty="0" smtClean="0"/>
              <a:t>			{</a:t>
            </a:r>
            <a:endParaRPr lang="it-IT" sz="1400" dirty="0" smtClean="0"/>
          </a:p>
          <a:p>
            <a:r>
              <a:rPr lang="en-US" sz="1400" i="1" dirty="0" smtClean="0"/>
              <a:t>			  ?x </a:t>
            </a:r>
            <a:r>
              <a:rPr lang="en-US" sz="1400" i="1" dirty="0" err="1" smtClean="0"/>
              <a:t>rdf:type</a:t>
            </a:r>
            <a:r>
              <a:rPr lang="en-US" sz="1400" i="1" dirty="0" smtClean="0"/>
              <a:t> '</a:t>
            </a:r>
            <a:r>
              <a:rPr lang="en-US" sz="1400" i="1" dirty="0" err="1" smtClean="0"/>
              <a:t>Prenotazione</a:t>
            </a:r>
            <a:r>
              <a:rPr lang="en-US" sz="1400" i="1" dirty="0" smtClean="0"/>
              <a:t>'.</a:t>
            </a:r>
            <a:endParaRPr lang="it-IT" sz="1400" dirty="0" smtClean="0"/>
          </a:p>
          <a:p>
            <a:r>
              <a:rPr lang="en-US" sz="1400" i="1" dirty="0" smtClean="0"/>
              <a:t>			} </a:t>
            </a:r>
            <a:endParaRPr lang="it-IT" sz="1400" dirty="0" smtClean="0"/>
          </a:p>
          <a:p>
            <a:r>
              <a:rPr lang="en-US" sz="1400" i="1" dirty="0" smtClean="0"/>
              <a:t>			)</a:t>
            </a:r>
            <a:r>
              <a:rPr lang="en-US" sz="1400" i="1" dirty="0" err="1" smtClean="0"/>
              <a:t>prenotazione</a:t>
            </a:r>
            <a:endParaRPr lang="it-IT" sz="1400" dirty="0" smtClean="0"/>
          </a:p>
          <a:p>
            <a:r>
              <a:rPr lang="en-US" sz="1400" i="1" dirty="0" smtClean="0"/>
              <a:t>WHERE </a:t>
            </a:r>
            <a:r>
              <a:rPr lang="en-US" sz="1400" i="1" dirty="0" err="1" smtClean="0"/>
              <a:t>prenotazione.x</a:t>
            </a:r>
            <a:r>
              <a:rPr lang="en-US" sz="1400" i="1" dirty="0" smtClean="0"/>
              <a:t> not in (</a:t>
            </a:r>
            <a:endParaRPr lang="it-IT" sz="1400" dirty="0" smtClean="0"/>
          </a:p>
          <a:p>
            <a:r>
              <a:rPr lang="en-US" sz="1400" i="1" dirty="0" smtClean="0"/>
              <a:t>			SELECT </a:t>
            </a:r>
            <a:r>
              <a:rPr lang="en-US" sz="1400" i="1" dirty="0" err="1" smtClean="0"/>
              <a:t>collettiva.x</a:t>
            </a:r>
            <a:endParaRPr lang="it-IT" sz="1400" dirty="0" smtClean="0"/>
          </a:p>
          <a:p>
            <a:r>
              <a:rPr lang="en-US" sz="1400" i="1" dirty="0" smtClean="0"/>
              <a:t>			FROM </a:t>
            </a:r>
            <a:r>
              <a:rPr lang="en-US" sz="1400" i="1" dirty="0" err="1" smtClean="0"/>
              <a:t>sparqltable</a:t>
            </a:r>
            <a:r>
              <a:rPr lang="en-US" sz="1400" i="1" dirty="0" smtClean="0"/>
              <a:t>( SELECT ?x</a:t>
            </a:r>
            <a:endParaRPr lang="it-IT" sz="1400" dirty="0" smtClean="0"/>
          </a:p>
          <a:p>
            <a:r>
              <a:rPr lang="en-US" sz="1400" i="1" dirty="0" smtClean="0"/>
              <a:t>					  WHERE{</a:t>
            </a:r>
            <a:endParaRPr lang="it-IT" sz="1400" dirty="0" smtClean="0"/>
          </a:p>
          <a:p>
            <a:r>
              <a:rPr lang="en-US" sz="1400" i="1" dirty="0" smtClean="0"/>
              <a:t>						?x </a:t>
            </a:r>
            <a:r>
              <a:rPr lang="en-US" sz="1400" i="1" dirty="0" err="1" smtClean="0"/>
              <a:t>rdf:type</a:t>
            </a:r>
            <a:r>
              <a:rPr lang="en-US" sz="1400" i="1" dirty="0" smtClean="0"/>
              <a:t> '</a:t>
            </a:r>
            <a:r>
              <a:rPr lang="en-US" sz="1400" i="1" dirty="0" err="1" smtClean="0"/>
              <a:t>Collettiva</a:t>
            </a:r>
            <a:r>
              <a:rPr lang="en-US" sz="1400" i="1" dirty="0" smtClean="0"/>
              <a:t>'.</a:t>
            </a:r>
            <a:endParaRPr lang="it-IT" sz="1400" dirty="0" smtClean="0"/>
          </a:p>
          <a:p>
            <a:r>
              <a:rPr lang="en-US" sz="1400" i="1" dirty="0" smtClean="0"/>
              <a:t>						}</a:t>
            </a:r>
            <a:endParaRPr lang="it-IT" sz="1400" dirty="0" smtClean="0"/>
          </a:p>
          <a:p>
            <a:r>
              <a:rPr lang="en-US" sz="1400" i="1" dirty="0" smtClean="0"/>
              <a:t>					 )</a:t>
            </a:r>
            <a:r>
              <a:rPr lang="en-US" sz="1400" i="1" dirty="0" err="1" smtClean="0"/>
              <a:t>collettiva</a:t>
            </a:r>
            <a:endParaRPr lang="it-IT" sz="1400" dirty="0" smtClean="0"/>
          </a:p>
          <a:p>
            <a:r>
              <a:rPr lang="en-US" sz="1400" i="1" dirty="0" smtClean="0"/>
              <a:t>			UNION</a:t>
            </a:r>
            <a:endParaRPr lang="it-IT" sz="1400" dirty="0" smtClean="0"/>
          </a:p>
          <a:p>
            <a:r>
              <a:rPr lang="en-US" sz="1400" i="1" dirty="0" smtClean="0"/>
              <a:t>			SELECT </a:t>
            </a:r>
            <a:r>
              <a:rPr lang="en-US" sz="1400" i="1" dirty="0" err="1" smtClean="0"/>
              <a:t>singola.x</a:t>
            </a:r>
            <a:endParaRPr lang="it-IT" sz="1400" dirty="0" smtClean="0"/>
          </a:p>
          <a:p>
            <a:r>
              <a:rPr lang="en-US" sz="1400" i="1" dirty="0" smtClean="0"/>
              <a:t>			FROM </a:t>
            </a:r>
            <a:r>
              <a:rPr lang="en-US" sz="1400" i="1" dirty="0" err="1" smtClean="0"/>
              <a:t>sparqltable</a:t>
            </a:r>
            <a:r>
              <a:rPr lang="en-US" sz="1400" i="1" dirty="0" smtClean="0"/>
              <a:t>( SELECT ?x</a:t>
            </a:r>
            <a:endParaRPr lang="it-IT" sz="1400" dirty="0" smtClean="0"/>
          </a:p>
          <a:p>
            <a:r>
              <a:rPr lang="en-US" sz="1400" i="1" dirty="0" smtClean="0"/>
              <a:t>					  WHERE{</a:t>
            </a:r>
            <a:endParaRPr lang="it-IT" sz="1400" dirty="0" smtClean="0"/>
          </a:p>
          <a:p>
            <a:r>
              <a:rPr lang="en-US" sz="1400" i="1" dirty="0" smtClean="0"/>
              <a:t>						?x </a:t>
            </a:r>
            <a:r>
              <a:rPr lang="en-US" sz="1400" i="1" dirty="0" err="1" smtClean="0"/>
              <a:t>rdf:type</a:t>
            </a:r>
            <a:r>
              <a:rPr lang="en-US" sz="1400" i="1" dirty="0" smtClean="0"/>
              <a:t> '</a:t>
            </a:r>
            <a:r>
              <a:rPr lang="en-US" sz="1400" i="1" dirty="0" err="1" smtClean="0"/>
              <a:t>Singola</a:t>
            </a:r>
            <a:r>
              <a:rPr lang="en-US" sz="1400" i="1" dirty="0" smtClean="0"/>
              <a:t>'.</a:t>
            </a:r>
            <a:endParaRPr lang="it-IT" sz="1400" dirty="0" smtClean="0"/>
          </a:p>
          <a:p>
            <a:r>
              <a:rPr lang="en-US" sz="1400" i="1" dirty="0" smtClean="0"/>
              <a:t>					         </a:t>
            </a:r>
            <a:r>
              <a:rPr lang="it-IT" sz="1400" i="1" dirty="0" smtClean="0"/>
              <a:t>}</a:t>
            </a:r>
            <a:endParaRPr lang="it-IT" sz="1400" dirty="0" smtClean="0"/>
          </a:p>
          <a:p>
            <a:r>
              <a:rPr lang="it-IT" sz="1400" i="1" dirty="0" smtClean="0"/>
              <a:t>					)singola</a:t>
            </a:r>
            <a:endParaRPr lang="it-IT" sz="1400" dirty="0" smtClean="0"/>
          </a:p>
          <a:p>
            <a:r>
              <a:rPr lang="it-IT" sz="1400" i="1" dirty="0" smtClean="0"/>
              <a:t>		))</a:t>
            </a:r>
            <a:endParaRPr lang="it-IT" sz="1400" dirty="0" smtClean="0"/>
          </a:p>
          <a:p>
            <a:r>
              <a:rPr lang="it-IT" sz="1400" i="1" dirty="0" smtClean="0"/>
              <a:t>)</a:t>
            </a:r>
            <a:endParaRPr lang="it-IT" sz="1400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Convertire</a:t>
            </a:r>
            <a:r>
              <a:rPr lang="es-ES_tradnl" dirty="0" smtClean="0"/>
              <a:t> la </a:t>
            </a:r>
            <a:r>
              <a:rPr lang="es-ES_tradnl" dirty="0" err="1" smtClean="0"/>
              <a:t>sintassi</a:t>
            </a:r>
            <a:r>
              <a:rPr lang="es-ES_tradnl" dirty="0" smtClean="0"/>
              <a:t> </a:t>
            </a:r>
            <a:r>
              <a:rPr lang="es-ES_tradnl" dirty="0" err="1" smtClean="0"/>
              <a:t>funzionale</a:t>
            </a:r>
            <a:r>
              <a:rPr lang="es-ES_tradnl" dirty="0" smtClean="0"/>
              <a:t> in OWL DL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Protègè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4.0 per la conversione da sintassi funzionale a OWL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DL</a:t>
            </a:r>
            <a:endParaRPr lang="it-IT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Modifiche dei file in sintassi funzionale per renderli compatibili con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Protègè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4.0</a:t>
            </a:r>
          </a:p>
          <a:p>
            <a:pPr marL="916686" lvl="1" indent="-514350">
              <a:buFont typeface="+mj-lt"/>
              <a:buAutoNum type="arabicPeriod"/>
            </a:pP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Il file va racchiuso all’interno di una serie di TAG.</a:t>
            </a:r>
          </a:p>
          <a:p>
            <a:pPr marL="916686" lvl="1" indent="-514350">
              <a:buFont typeface="+mj-lt"/>
              <a:buAutoNum type="arabicPeriod"/>
            </a:pP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Si devono eliminare tutti gli attributi di ruolo(non esprimibili in OWL).</a:t>
            </a:r>
          </a:p>
          <a:p>
            <a:pPr marL="916686" lvl="1" indent="-514350">
              <a:buFont typeface="+mj-lt"/>
              <a:buAutoNum type="arabicPeriod"/>
            </a:pP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Alcune modifiche alla sintassi per definire gli elementi dell’ontologia.</a:t>
            </a:r>
          </a:p>
          <a:p>
            <a:pPr marL="916686" lvl="1" indent="-514350">
              <a:buFont typeface="+mj-lt"/>
              <a:buAutoNum type="arabicPeriod"/>
            </a:pP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Dalla sintassi funzionale alla sintassi OWL </a:t>
            </a:r>
            <a:r>
              <a:rPr lang="it-IT" dirty="0" err="1" smtClean="0"/>
              <a:t>DL</a:t>
            </a:r>
            <a:endParaRPr lang="it-I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it-IT" dirty="0" smtClean="0"/>
              <a:t>I vincoli della sintassi funzionale vengono cosi tradotti:</a:t>
            </a:r>
          </a:p>
          <a:p>
            <a:pPr marL="1141412" indent="-514350"/>
            <a:r>
              <a:rPr lang="it-IT" dirty="0" smtClean="0"/>
              <a:t>Concetti -&gt; </a:t>
            </a:r>
            <a:r>
              <a:rPr lang="it-IT" dirty="0" err="1" smtClean="0"/>
              <a:t>classes</a:t>
            </a:r>
            <a:endParaRPr lang="it-IT" dirty="0" smtClean="0"/>
          </a:p>
          <a:p>
            <a:pPr marL="1157288" indent="-530225"/>
            <a:r>
              <a:rPr lang="it-IT" dirty="0" smtClean="0"/>
              <a:t>Ruoli -&gt;</a:t>
            </a:r>
            <a:r>
              <a:rPr lang="it-IT" dirty="0" err="1" smtClean="0"/>
              <a:t>object</a:t>
            </a:r>
            <a:r>
              <a:rPr lang="it-IT" dirty="0" smtClean="0"/>
              <a:t> </a:t>
            </a:r>
            <a:r>
              <a:rPr lang="it-IT" dirty="0" err="1" smtClean="0"/>
              <a:t>properties</a:t>
            </a:r>
            <a:endParaRPr lang="it-IT" dirty="0" smtClean="0"/>
          </a:p>
          <a:p>
            <a:pPr marL="1157288" indent="-530225"/>
            <a:r>
              <a:rPr lang="it-IT" dirty="0" smtClean="0"/>
              <a:t>Attributi </a:t>
            </a:r>
            <a:r>
              <a:rPr lang="it-IT" dirty="0" smtClean="0">
                <a:cs typeface="Arial" pitchFamily="34" charset="0"/>
              </a:rPr>
              <a:t>-&gt;</a:t>
            </a:r>
            <a:r>
              <a:rPr lang="it-IT" dirty="0" smtClean="0"/>
              <a:t> </a:t>
            </a:r>
            <a:r>
              <a:rPr lang="it-IT" dirty="0" err="1" smtClean="0"/>
              <a:t>datatype</a:t>
            </a:r>
            <a:r>
              <a:rPr lang="it-IT" dirty="0" smtClean="0"/>
              <a:t> </a:t>
            </a:r>
            <a:r>
              <a:rPr lang="it-IT" dirty="0" err="1" smtClean="0"/>
              <a:t>properties</a:t>
            </a:r>
            <a:endParaRPr lang="it-IT" dirty="0" smtClean="0"/>
          </a:p>
          <a:p>
            <a:pPr marL="1157288" indent="-530225"/>
            <a:r>
              <a:rPr lang="it-IT" dirty="0" smtClean="0"/>
              <a:t>Vincoli </a:t>
            </a:r>
            <a:r>
              <a:rPr lang="it-IT" dirty="0" smtClean="0">
                <a:cs typeface="Arial" pitchFamily="34" charset="0"/>
              </a:rPr>
              <a:t>-&gt;</a:t>
            </a:r>
            <a:r>
              <a:rPr lang="it-IT" dirty="0" smtClean="0"/>
              <a:t> </a:t>
            </a:r>
            <a:r>
              <a:rPr lang="it-IT" dirty="0" err="1" smtClean="0"/>
              <a:t>restrictions</a:t>
            </a:r>
            <a:endParaRPr lang="it-IT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Mapping</a:t>
            </a:r>
            <a:r>
              <a:rPr lang="es-ES_tradnl" dirty="0" smtClean="0"/>
              <a:t>  </a:t>
            </a:r>
            <a:r>
              <a:rPr lang="es-ES_tradnl" dirty="0" err="1" smtClean="0"/>
              <a:t>delle</a:t>
            </a:r>
            <a:r>
              <a:rPr lang="es-ES_tradnl" dirty="0" smtClean="0"/>
              <a:t> </a:t>
            </a:r>
            <a:r>
              <a:rPr lang="es-ES_tradnl" dirty="0" err="1" smtClean="0"/>
              <a:t>ontologie</a:t>
            </a:r>
            <a:r>
              <a:rPr lang="es-ES_tradnl" dirty="0" smtClean="0"/>
              <a:t> </a:t>
            </a:r>
            <a:r>
              <a:rPr lang="es-ES_tradnl" dirty="0" err="1" smtClean="0"/>
              <a:t>utilizzando</a:t>
            </a:r>
            <a:r>
              <a:rPr lang="es-ES_tradnl" dirty="0" smtClean="0"/>
              <a:t> </a:t>
            </a:r>
            <a:r>
              <a:rPr lang="es-ES_tradnl" dirty="0" err="1" smtClean="0"/>
              <a:t>Protègè</a:t>
            </a:r>
            <a:r>
              <a:rPr lang="es-ES_tradnl" dirty="0" smtClean="0"/>
              <a:t> 3.3.1 e </a:t>
            </a:r>
            <a:r>
              <a:rPr lang="es-ES_tradnl" dirty="0" err="1" smtClean="0"/>
              <a:t>plugin</a:t>
            </a:r>
            <a:r>
              <a:rPr lang="es-ES_tradnl" dirty="0" smtClean="0"/>
              <a:t> OBDA</a:t>
            </a:r>
            <a:endParaRPr lang="es-ES_tradnl" dirty="0"/>
          </a:p>
        </p:txBody>
      </p:sp>
      <p:pic>
        <p:nvPicPr>
          <p:cNvPr id="4" name="15 Imagen" descr="protege.JPG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85852" y="1785926"/>
            <a:ext cx="7499350" cy="45019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8143900" cy="1143000"/>
          </a:xfrm>
        </p:spPr>
        <p:txBody>
          <a:bodyPr>
            <a:noAutofit/>
          </a:bodyPr>
          <a:lstStyle/>
          <a:p>
            <a:r>
              <a:rPr lang="es-ES_tradnl" sz="3600" dirty="0" err="1" smtClean="0"/>
              <a:t>Query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answering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sulla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ontologia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utilizzando</a:t>
            </a:r>
            <a:r>
              <a:rPr lang="es-ES_tradnl" sz="3600" dirty="0" smtClean="0"/>
              <a:t>  </a:t>
            </a:r>
            <a:r>
              <a:rPr lang="es-ES_tradnl" sz="3600" dirty="0" err="1" smtClean="0"/>
              <a:t>Protègè</a:t>
            </a:r>
            <a:r>
              <a:rPr lang="es-ES_tradnl" sz="3600" dirty="0" smtClean="0"/>
              <a:t> 3.3.1</a:t>
            </a:r>
            <a:endParaRPr lang="es-ES_tradn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52" y="1785926"/>
            <a:ext cx="7498080" cy="4800600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None/>
            </a:pPr>
            <a:r>
              <a:rPr lang="it-IT" sz="3600" dirty="0" smtClean="0"/>
              <a:t>Le </a:t>
            </a:r>
            <a:r>
              <a:rPr lang="it-IT" sz="3600" dirty="0" err="1" smtClean="0"/>
              <a:t>queries</a:t>
            </a:r>
            <a:r>
              <a:rPr lang="it-IT" sz="3600" dirty="0" smtClean="0"/>
              <a:t> presenti non erano esprimibili per le seguenti ragioni:</a:t>
            </a:r>
            <a:endParaRPr lang="it-IT" dirty="0" smtClean="0"/>
          </a:p>
          <a:p>
            <a:pPr>
              <a:buFontTx/>
              <a:buNone/>
            </a:pPr>
            <a:endParaRPr lang="it-IT" dirty="0" smtClean="0"/>
          </a:p>
          <a:p>
            <a:r>
              <a:rPr lang="it-IT" dirty="0" smtClean="0">
                <a:cs typeface="Times New Roman" pitchFamily="18" charset="0"/>
              </a:rPr>
              <a:t>Sulle </a:t>
            </a:r>
            <a:r>
              <a:rPr lang="it-IT" i="1" dirty="0" err="1" smtClean="0">
                <a:cs typeface="Times New Roman" pitchFamily="18" charset="0"/>
              </a:rPr>
              <a:t>datatype</a:t>
            </a:r>
            <a:r>
              <a:rPr lang="it-IT" i="1" dirty="0" smtClean="0">
                <a:cs typeface="Times New Roman" pitchFamily="18" charset="0"/>
              </a:rPr>
              <a:t> </a:t>
            </a:r>
            <a:r>
              <a:rPr lang="it-IT" i="1" dirty="0" err="1" smtClean="0">
                <a:cs typeface="Times New Roman" pitchFamily="18" charset="0"/>
              </a:rPr>
              <a:t>properties</a:t>
            </a:r>
            <a:r>
              <a:rPr lang="it-IT" i="1" dirty="0" smtClean="0">
                <a:cs typeface="Times New Roman" pitchFamily="18" charset="0"/>
              </a:rPr>
              <a:t> </a:t>
            </a:r>
            <a:r>
              <a:rPr lang="it-IT" dirty="0" smtClean="0">
                <a:cs typeface="Times New Roman" pitchFamily="18" charset="0"/>
              </a:rPr>
              <a:t>non si può utilizzare l’ operatore ≥ e ≤,  si può solo utilizzare l’operatore </a:t>
            </a:r>
            <a:r>
              <a:rPr lang="it-IT" i="1" dirty="0" err="1" smtClean="0">
                <a:cs typeface="Times New Roman" pitchFamily="18" charset="0"/>
              </a:rPr>
              <a:t>hasValue</a:t>
            </a:r>
            <a:r>
              <a:rPr lang="it-IT" i="1" dirty="0" smtClean="0">
                <a:cs typeface="Times New Roman" pitchFamily="18" charset="0"/>
              </a:rPr>
              <a:t>.</a:t>
            </a:r>
            <a:endParaRPr lang="it-IT" dirty="0" smtClean="0">
              <a:cs typeface="Times New Roman" pitchFamily="18" charset="0"/>
            </a:endParaRPr>
          </a:p>
          <a:p>
            <a:r>
              <a:rPr lang="it-IT" dirty="0" smtClean="0">
                <a:cs typeface="Times New Roman" pitchFamily="18" charset="0"/>
              </a:rPr>
              <a:t>Non è possibile estrarre i valori degli attributi di una classe.</a:t>
            </a:r>
          </a:p>
          <a:p>
            <a:r>
              <a:rPr lang="it-IT" dirty="0" smtClean="0">
                <a:cs typeface="Times New Roman" pitchFamily="18" charset="0"/>
              </a:rPr>
              <a:t>Non si possono esprimere </a:t>
            </a:r>
            <a:r>
              <a:rPr lang="it-IT" dirty="0" err="1" smtClean="0">
                <a:cs typeface="Times New Roman" pitchFamily="18" charset="0"/>
              </a:rPr>
              <a:t>queries</a:t>
            </a:r>
            <a:r>
              <a:rPr lang="it-IT" dirty="0" smtClean="0">
                <a:cs typeface="Times New Roman" pitchFamily="18" charset="0"/>
              </a:rPr>
              <a:t> con cicli (Es. restituire tutte le persone che sono nate nello stesso comune in cui risiedono) in quanto non ci sono variabili in OWL, ma si possono esprimere solo </a:t>
            </a:r>
            <a:r>
              <a:rPr lang="it-IT" dirty="0" err="1" smtClean="0">
                <a:cs typeface="Times New Roman" pitchFamily="18" charset="0"/>
              </a:rPr>
              <a:t>queries</a:t>
            </a:r>
            <a:r>
              <a:rPr lang="it-IT" dirty="0" smtClean="0">
                <a:cs typeface="Times New Roman" pitchFamily="18" charset="0"/>
              </a:rPr>
              <a:t> ad albero.</a:t>
            </a:r>
            <a:r>
              <a:rPr lang="it-IT" dirty="0" smtClean="0"/>
              <a:t> 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DL-Lite</a:t>
            </a:r>
            <a:r>
              <a:rPr lang="it-IT" sz="4400" b="1" baseline="-25000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it-IT" sz="4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it-IT" sz="4400" dirty="0" smtClean="0">
                <a:solidFill>
                  <a:schemeClr val="accent5">
                    <a:lumMod val="75000"/>
                  </a:schemeClr>
                </a:solidFill>
              </a:rPr>
              <a:t>e OWL </a:t>
            </a:r>
            <a:r>
              <a:rPr lang="it-IT" sz="4400" dirty="0" err="1" smtClean="0">
                <a:solidFill>
                  <a:schemeClr val="accent5">
                    <a:lumMod val="75000"/>
                  </a:schemeClr>
                </a:solidFill>
              </a:rPr>
              <a:t>DL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052638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it-IT" sz="4600" dirty="0" smtClean="0">
                <a:latin typeface="Times New Roman" pitchFamily="18" charset="0"/>
                <a:cs typeface="Times New Roman" pitchFamily="18" charset="0"/>
              </a:rPr>
              <a:t>OWL </a:t>
            </a:r>
            <a:r>
              <a:rPr lang="it-IT" sz="4600" dirty="0" err="1" smtClean="0">
                <a:latin typeface="Times New Roman" pitchFamily="18" charset="0"/>
                <a:cs typeface="Times New Roman" pitchFamily="18" charset="0"/>
              </a:rPr>
              <a:t>Description</a:t>
            </a:r>
            <a:r>
              <a:rPr lang="it-IT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4600" dirty="0" err="1" smtClean="0">
                <a:latin typeface="Times New Roman" pitchFamily="18" charset="0"/>
                <a:cs typeface="Times New Roman" pitchFamily="18" charset="0"/>
              </a:rPr>
              <a:t>Logic</a:t>
            </a:r>
            <a:endParaRPr lang="it-IT" sz="4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t-IT" dirty="0" smtClean="0"/>
              <a:t>Non è possibile dichiarare attributi di relazioni.</a:t>
            </a:r>
          </a:p>
          <a:p>
            <a:pPr lvl="0"/>
            <a:r>
              <a:rPr lang="it-IT" dirty="0" smtClean="0"/>
              <a:t>Non è possibile specificare che gli attributi di entità abbiano cardinalità pari a (1,1).</a:t>
            </a:r>
          </a:p>
          <a:p>
            <a:pPr lvl="0"/>
            <a:r>
              <a:rPr lang="it-IT" dirty="0" smtClean="0"/>
              <a:t>Non è possibile esplicitare le chiavi primarie in quanto non è possibile definire </a:t>
            </a:r>
            <a:r>
              <a:rPr lang="it-IT" i="1" dirty="0" err="1" smtClean="0"/>
              <a:t>inverseFunctional</a:t>
            </a:r>
            <a:r>
              <a:rPr lang="it-IT" i="1" dirty="0" smtClean="0"/>
              <a:t> </a:t>
            </a:r>
            <a:r>
              <a:rPr lang="it-IT" dirty="0" smtClean="0"/>
              <a:t> una </a:t>
            </a:r>
            <a:r>
              <a:rPr lang="it-IT" i="1" dirty="0" err="1" smtClean="0"/>
              <a:t>datatypeProperty</a:t>
            </a:r>
            <a:r>
              <a:rPr lang="it-IT" dirty="0" smtClean="0"/>
              <a:t>.</a:t>
            </a:r>
          </a:p>
          <a:p>
            <a:endParaRPr lang="es-ES_tradnl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71604" y="4000504"/>
            <a:ext cx="700092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it-I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DL-Lite</a:t>
            </a:r>
            <a:r>
              <a:rPr lang="it-IT" sz="3200" b="1" baseline="-2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it-IT" sz="3200" b="1" baseline="-25000" dirty="0" smtClean="0"/>
              <a:t>A</a:t>
            </a:r>
            <a:r>
              <a:rPr kumimoji="0" lang="it-I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273050" marR="0" lvl="0" indent="-2730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</a:pPr>
            <a:r>
              <a:rPr lang="it-IT" sz="2400" dirty="0" smtClean="0">
                <a:latin typeface="+mj-lt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on permette la definizione di completezza di una generalizzazione, 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273050" marR="0" lvl="0" indent="-273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Non è possibile esprimere per i ruoli una cardinalità differente da </a:t>
            </a:r>
            <a:r>
              <a:rPr lang="it-IT" sz="2400" dirty="0" smtClean="0">
                <a:latin typeface="+mj-lt"/>
                <a:ea typeface="Calibri" pitchFamily="34" charset="0"/>
                <a:cs typeface="Times New Roman" pitchFamily="18" charset="0"/>
              </a:rPr>
              <a:t>(0,1) (1,1) (0,n) (1,n)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L’origine</a:t>
            </a:r>
            <a:r>
              <a:rPr lang="es-ES_tradnl" dirty="0" smtClean="0"/>
              <a:t> </a:t>
            </a:r>
            <a:r>
              <a:rPr lang="es-ES_tradnl" dirty="0" err="1" smtClean="0"/>
              <a:t>della</a:t>
            </a:r>
            <a:r>
              <a:rPr lang="es-ES_tradnl" dirty="0" smtClean="0"/>
              <a:t> parola “</a:t>
            </a:r>
            <a:r>
              <a:rPr lang="es-ES_tradnl" dirty="0" err="1" smtClean="0"/>
              <a:t>Ontologia</a:t>
            </a:r>
            <a:r>
              <a:rPr lang="es-ES_tradnl" dirty="0" smtClean="0"/>
              <a:t>”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57290" y="1714488"/>
            <a:ext cx="7498080" cy="4410092"/>
          </a:xfrm>
        </p:spPr>
        <p:txBody>
          <a:bodyPr>
            <a:normAutofit/>
          </a:bodyPr>
          <a:lstStyle/>
          <a:p>
            <a:r>
              <a:rPr lang="it-IT" sz="2600" b="1" u="sng" dirty="0" smtClean="0"/>
              <a:t>Filosofia</a:t>
            </a:r>
            <a:r>
              <a:rPr lang="it-IT" sz="2600" b="1" dirty="0" smtClean="0"/>
              <a:t>: </a:t>
            </a:r>
            <a:r>
              <a:rPr lang="it-IT" sz="2600" dirty="0" smtClean="0"/>
              <a:t>la </a:t>
            </a:r>
            <a:r>
              <a:rPr lang="it-IT" sz="2600" dirty="0" smtClean="0"/>
              <a:t>scienza </a:t>
            </a:r>
            <a:r>
              <a:rPr lang="it-IT" sz="2600" dirty="0" smtClean="0"/>
              <a:t>della descrizione del mondo e in particolare di tutte le entità che lo </a:t>
            </a:r>
            <a:r>
              <a:rPr lang="it-IT" sz="2600" dirty="0" smtClean="0"/>
              <a:t>costituiscono </a:t>
            </a:r>
            <a:r>
              <a:rPr lang="it-IT" sz="2600" dirty="0" smtClean="0"/>
              <a:t>e la tipologia di relazioni che vigono tra di esse.</a:t>
            </a:r>
          </a:p>
          <a:p>
            <a:endParaRPr lang="it-IT" sz="2600" b="1" u="sng" dirty="0" smtClean="0"/>
          </a:p>
          <a:p>
            <a:r>
              <a:rPr lang="it-IT" sz="2600" b="1" u="sng" dirty="0" smtClean="0"/>
              <a:t>Informática</a:t>
            </a:r>
            <a:r>
              <a:rPr lang="it-IT" sz="2600" b="1" dirty="0" smtClean="0"/>
              <a:t>:</a:t>
            </a:r>
            <a:r>
              <a:rPr lang="it-IT" sz="2600" dirty="0" smtClean="0"/>
              <a:t> Descrizione formale e esplicita dei concetti di un dominio e le relazione tra di essi.</a:t>
            </a:r>
          </a:p>
          <a:p>
            <a:endParaRPr lang="it-IT" sz="2600" dirty="0" smtClean="0"/>
          </a:p>
          <a:p>
            <a:r>
              <a:rPr lang="it-IT" sz="2600" b="1" dirty="0" smtClean="0"/>
              <a:t>Qual è l’utilità di questa descrizione formale?</a:t>
            </a:r>
            <a:endParaRPr lang="it-IT" sz="2600" dirty="0" smtClean="0"/>
          </a:p>
          <a:p>
            <a:pPr>
              <a:buNone/>
            </a:pPr>
            <a:r>
              <a:rPr lang="it-IT" sz="2600" dirty="0" smtClean="0"/>
              <a:t>	Permette di eseguire il </a:t>
            </a:r>
            <a:r>
              <a:rPr lang="it-IT" sz="2600" dirty="0" err="1" smtClean="0"/>
              <a:t>reasoning</a:t>
            </a:r>
            <a:r>
              <a:rPr lang="it-IT" sz="2600" dirty="0" smtClean="0"/>
              <a:t> sui dati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Introduzione</a:t>
            </a:r>
            <a:r>
              <a:rPr lang="es-ES_tradnl" dirty="0" smtClean="0"/>
              <a:t> al web </a:t>
            </a:r>
            <a:r>
              <a:rPr lang="es-ES_tradnl" dirty="0" err="1" smtClean="0"/>
              <a:t>Semantico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14480" y="1447800"/>
            <a:ext cx="7219208" cy="4800600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 smtClean="0"/>
              <a:t>Analizziamo questo documento XML</a:t>
            </a:r>
            <a:r>
              <a:rPr lang="es-ES" b="1" dirty="0" smtClean="0"/>
              <a:t>:</a:t>
            </a:r>
            <a:endParaRPr lang="it-IT" b="1" dirty="0" smtClean="0"/>
          </a:p>
          <a:p>
            <a:pPr marL="539750" indent="-282575">
              <a:buNone/>
            </a:pPr>
            <a:r>
              <a:rPr lang="it-IT" i="1" dirty="0" smtClean="0"/>
              <a:t>    &lt;?xml </a:t>
            </a:r>
            <a:r>
              <a:rPr lang="it-IT" i="1" dirty="0" err="1" smtClean="0"/>
              <a:t>version=</a:t>
            </a:r>
            <a:r>
              <a:rPr lang="it-IT" i="1" dirty="0" smtClean="0"/>
              <a:t>"1.0"?&gt;</a:t>
            </a:r>
            <a:br>
              <a:rPr lang="it-IT" i="1" dirty="0" smtClean="0"/>
            </a:br>
            <a:r>
              <a:rPr lang="it-IT" i="1" dirty="0" smtClean="0"/>
              <a:t>&lt;catalogo&gt;</a:t>
            </a:r>
            <a:br>
              <a:rPr lang="it-IT" i="1" dirty="0" smtClean="0"/>
            </a:br>
            <a:r>
              <a:rPr lang="it-IT" i="1" dirty="0" smtClean="0"/>
              <a:t>    &lt;sedia&gt; &lt;legno&gt; ciliegio&lt; / legno&gt;</a:t>
            </a:r>
          </a:p>
          <a:p>
            <a:pPr marL="539750" indent="-282575">
              <a:buNone/>
            </a:pPr>
            <a:r>
              <a:rPr lang="it-IT" i="1" dirty="0" smtClean="0"/>
              <a:t>                  &lt;prezzo&gt; 10 &lt;/prezzo&gt; </a:t>
            </a:r>
          </a:p>
          <a:p>
            <a:pPr marL="539750" indent="-282575">
              <a:buNone/>
            </a:pPr>
            <a:r>
              <a:rPr lang="it-IT" i="1" dirty="0" smtClean="0"/>
              <a:t>       &lt;/sedia&gt;</a:t>
            </a:r>
            <a:br>
              <a:rPr lang="it-IT" i="1" dirty="0" smtClean="0"/>
            </a:br>
            <a:r>
              <a:rPr lang="it-IT" i="1" dirty="0" smtClean="0"/>
              <a:t>    &lt;tavolo&gt; &lt;legno&gt; noce&lt; / legno&gt;        </a:t>
            </a:r>
          </a:p>
          <a:p>
            <a:pPr marL="539750" indent="-282575">
              <a:buNone/>
            </a:pPr>
            <a:r>
              <a:rPr lang="it-IT" i="1" dirty="0" smtClean="0"/>
              <a:t>                 &lt; prezzo &gt; 100 &lt;/prezzo&gt; </a:t>
            </a:r>
          </a:p>
          <a:p>
            <a:pPr marL="539750" indent="-282575">
              <a:buNone/>
            </a:pPr>
            <a:r>
              <a:rPr lang="it-IT" i="1" dirty="0" smtClean="0"/>
              <a:t>       &lt;/tavolo&gt;</a:t>
            </a:r>
            <a:br>
              <a:rPr lang="it-IT" i="1" dirty="0" smtClean="0"/>
            </a:br>
            <a:r>
              <a:rPr lang="it-IT" i="1" dirty="0" smtClean="0"/>
              <a:t>&lt;/catalogo&gt;</a:t>
            </a:r>
          </a:p>
          <a:p>
            <a:pPr>
              <a:buNone/>
            </a:pPr>
            <a:endParaRPr lang="it-IT" i="1" dirty="0" smtClean="0"/>
          </a:p>
          <a:p>
            <a:r>
              <a:rPr lang="it-IT" b="1" dirty="0" smtClean="0"/>
              <a:t>Facile da comprendere per le persone</a:t>
            </a:r>
            <a:endParaRPr lang="es-ES" b="1" dirty="0" smtClean="0"/>
          </a:p>
          <a:p>
            <a:pPr>
              <a:buNone/>
            </a:pPr>
            <a:endParaRPr lang="it-IT" b="1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Linguaggi</a:t>
            </a:r>
            <a:r>
              <a:rPr lang="en-US" b="1" dirty="0" smtClean="0"/>
              <a:t> per la </a:t>
            </a:r>
            <a:r>
              <a:rPr lang="en-US" b="1" dirty="0" err="1" smtClean="0"/>
              <a:t>definizione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Ontologie</a:t>
            </a:r>
            <a:endParaRPr lang="it-I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 smtClean="0"/>
              <a:t>The Resource Description Framework </a:t>
            </a:r>
            <a:r>
              <a:rPr lang="it-IT" sz="3000" b="1" dirty="0" smtClean="0"/>
              <a:t>(RDF)</a:t>
            </a:r>
            <a:endParaRPr lang="it-IT" sz="3000" dirty="0" smtClean="0"/>
          </a:p>
          <a:p>
            <a:pPr marL="904875" indent="-280988">
              <a:buFont typeface="Wingdings" pitchFamily="2" charset="2"/>
              <a:buChar char="Ø"/>
            </a:pPr>
            <a:r>
              <a:rPr lang="it-IT" sz="2600" dirty="0" smtClean="0"/>
              <a:t>Permette di rappresentare  concettualmente le risorse, è uno standard del W3C.</a:t>
            </a:r>
          </a:p>
          <a:p>
            <a:pPr marL="904875" indent="-280988">
              <a:buFont typeface="Wingdings" pitchFamily="2" charset="2"/>
              <a:buChar char="Ø"/>
            </a:pPr>
            <a:r>
              <a:rPr lang="it-IT" sz="2600" dirty="0" smtClean="0"/>
              <a:t>La sua struttura si costituisce di triple:</a:t>
            </a:r>
          </a:p>
          <a:p>
            <a:pPr marL="1528763" indent="-4763">
              <a:buNone/>
            </a:pPr>
            <a:r>
              <a:rPr lang="it-IT" sz="2400" b="1" dirty="0" smtClean="0"/>
              <a:t>Soggetto</a:t>
            </a:r>
            <a:r>
              <a:rPr lang="it-IT" sz="2400" dirty="0" smtClean="0"/>
              <a:t>(Risorsa): </a:t>
            </a:r>
            <a:r>
              <a:rPr lang="it-IT" sz="2400" dirty="0" err="1" smtClean="0"/>
              <a:t>risorsa</a:t>
            </a:r>
            <a:r>
              <a:rPr lang="it-IT" sz="2400" dirty="0" smtClean="0"/>
              <a:t> fisica o concettuale identificata mediante un URI. </a:t>
            </a:r>
          </a:p>
          <a:p>
            <a:pPr marL="1528763" indent="-4763">
              <a:buNone/>
            </a:pPr>
            <a:r>
              <a:rPr lang="it-IT" sz="2400" b="1" dirty="0" smtClean="0"/>
              <a:t>Predicato</a:t>
            </a:r>
            <a:r>
              <a:rPr lang="it-IT" sz="2400" dirty="0" smtClean="0"/>
              <a:t>(Proprietà</a:t>
            </a:r>
            <a:r>
              <a:rPr lang="it-IT" sz="2400" dirty="0" smtClean="0"/>
              <a:t>): Descrive la relazione tra Soggetto ed Oggetto.</a:t>
            </a:r>
          </a:p>
          <a:p>
            <a:pPr marL="1528763" indent="-4763">
              <a:buNone/>
            </a:pPr>
            <a:r>
              <a:rPr lang="it-IT" sz="2400" b="1" dirty="0" smtClean="0"/>
              <a:t>Oggetto:</a:t>
            </a:r>
            <a:r>
              <a:rPr lang="it-IT" sz="2400" dirty="0" smtClean="0"/>
              <a:t>Valore della relazione(Predicato) che può essere o un valore o una risorsa.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Linguaggi</a:t>
            </a:r>
            <a:r>
              <a:rPr lang="en-US" b="1" dirty="0" smtClean="0"/>
              <a:t> per la </a:t>
            </a:r>
            <a:r>
              <a:rPr lang="en-US" b="1" dirty="0" err="1" smtClean="0"/>
              <a:t>definizione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Ontologie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it-IT" sz="6700" b="1" dirty="0" err="1" smtClean="0"/>
              <a:t>Ontology</a:t>
            </a:r>
            <a:r>
              <a:rPr lang="it-IT" sz="6700" b="1" dirty="0" smtClean="0"/>
              <a:t> Web </a:t>
            </a:r>
            <a:r>
              <a:rPr lang="it-IT" sz="6700" b="1" dirty="0" err="1" smtClean="0"/>
              <a:t>Lenguage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 smtClean="0"/>
          </a:p>
          <a:p>
            <a:endParaRPr lang="it-IT" dirty="0" smtClean="0"/>
          </a:p>
          <a:p>
            <a:r>
              <a:rPr lang="it-IT" sz="7200" b="1" dirty="0" smtClean="0"/>
              <a:t>RDF </a:t>
            </a:r>
            <a:r>
              <a:rPr lang="it-IT" sz="7200" dirty="0" smtClean="0"/>
              <a:t>e</a:t>
            </a:r>
            <a:r>
              <a:rPr lang="it-IT" sz="7200" b="1" dirty="0" smtClean="0"/>
              <a:t> RDFS  </a:t>
            </a:r>
            <a:r>
              <a:rPr lang="it-IT" sz="7200" dirty="0" smtClean="0"/>
              <a:t>non hanno un espressività sufficiente per descrivere vincoli come complessi(cardinalità, transitività,simmetria,</a:t>
            </a:r>
            <a:r>
              <a:rPr lang="it-IT" sz="7200" dirty="0" err="1" smtClean="0"/>
              <a:t>etc</a:t>
            </a:r>
            <a:r>
              <a:rPr lang="it-IT" sz="7200" dirty="0" smtClean="0"/>
              <a:t>..)</a:t>
            </a:r>
          </a:p>
          <a:p>
            <a:endParaRPr lang="it-IT" sz="7200" dirty="0" smtClean="0"/>
          </a:p>
          <a:p>
            <a:r>
              <a:rPr lang="it-IT" sz="7200" b="1" dirty="0" smtClean="0"/>
              <a:t>OWL</a:t>
            </a:r>
            <a:r>
              <a:rPr lang="it-IT" sz="7200" dirty="0" smtClean="0"/>
              <a:t>: standard proposto dal W3C per la definizione di Ontologie per il Web Semantico.</a:t>
            </a:r>
          </a:p>
          <a:p>
            <a:pPr>
              <a:buNone/>
            </a:pPr>
            <a:endParaRPr lang="it-IT" sz="7200" dirty="0" smtClean="0"/>
          </a:p>
          <a:p>
            <a:pPr algn="ctr">
              <a:buNone/>
            </a:pPr>
            <a:r>
              <a:rPr lang="it-IT" sz="7200" dirty="0" smtClean="0"/>
              <a:t>		</a:t>
            </a:r>
            <a:r>
              <a:rPr lang="it-IT" sz="7200" b="1" dirty="0" smtClean="0"/>
              <a:t>Tre versioni con diverso potere espressivo</a:t>
            </a:r>
          </a:p>
          <a:p>
            <a:pPr>
              <a:buNone/>
            </a:pPr>
            <a:endParaRPr lang="it-IT" sz="7200" b="1" dirty="0" smtClean="0"/>
          </a:p>
          <a:p>
            <a:pPr>
              <a:buNone/>
            </a:pPr>
            <a:endParaRPr lang="it-IT" sz="7200" b="1" dirty="0" smtClean="0"/>
          </a:p>
          <a:p>
            <a:pPr lvl="0"/>
            <a:r>
              <a:rPr lang="it-IT" sz="7200" b="1" dirty="0" smtClean="0"/>
              <a:t>OWL Lite:</a:t>
            </a:r>
            <a:r>
              <a:rPr lang="it-IT" sz="7200" dirty="0" smtClean="0"/>
              <a:t> E’ un linguaggio semplice a livello sintattico, si definiscono gerarchie sulle classi e vincoli poco </a:t>
            </a:r>
            <a:r>
              <a:rPr lang="it-IT" sz="7200" dirty="0" smtClean="0"/>
              <a:t>complessi</a:t>
            </a:r>
            <a:r>
              <a:rPr lang="it-IT" sz="7200" dirty="0" smtClean="0"/>
              <a:t>.</a:t>
            </a:r>
          </a:p>
          <a:p>
            <a:pPr lvl="0"/>
            <a:r>
              <a:rPr lang="it-IT" sz="7200" b="1" dirty="0" smtClean="0"/>
              <a:t>OWL </a:t>
            </a:r>
            <a:r>
              <a:rPr lang="it-IT" sz="7200" b="1" dirty="0" err="1" smtClean="0"/>
              <a:t>DL</a:t>
            </a:r>
            <a:r>
              <a:rPr lang="it-IT" sz="7200" b="1" dirty="0" smtClean="0"/>
              <a:t>:</a:t>
            </a:r>
            <a:r>
              <a:rPr lang="it-IT" sz="7200" dirty="0" smtClean="0"/>
              <a:t> E’ la versione intermedia,offre  un alto potere espressivo ed è decidibile. </a:t>
            </a:r>
          </a:p>
          <a:p>
            <a:r>
              <a:rPr lang="it-IT" sz="7200" b="1" dirty="0" smtClean="0"/>
              <a:t>OWL Full:</a:t>
            </a:r>
            <a:r>
              <a:rPr lang="it-IT" sz="7200" dirty="0" smtClean="0"/>
              <a:t> Offre la massima espressività, non è però decidibile.</a:t>
            </a:r>
          </a:p>
          <a:p>
            <a:pPr algn="ctr">
              <a:buNone/>
            </a:pPr>
            <a:r>
              <a:rPr lang="it-IT" dirty="0" smtClean="0"/>
              <a:t/>
            </a:r>
            <a:br>
              <a:rPr lang="it-IT" dirty="0" smtClean="0"/>
            </a:b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900" b="1" dirty="0" smtClean="0">
                <a:solidFill>
                  <a:schemeClr val="accent5">
                    <a:lumMod val="75000"/>
                  </a:schemeClr>
                </a:solidFill>
              </a:rPr>
              <a:t>DL-Lite </a:t>
            </a:r>
            <a:r>
              <a:rPr lang="it-IT" sz="3900" b="1" baseline="-25000" dirty="0" smtClean="0">
                <a:solidFill>
                  <a:schemeClr val="accent5">
                    <a:lumMod val="75000"/>
                  </a:schemeClr>
                </a:solidFill>
              </a:rPr>
              <a:t>A</a:t>
            </a:r>
            <a:endParaRPr lang="es-ES_tradnl" sz="39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it-IT" sz="2800" dirty="0" smtClean="0"/>
              <a:t>La base di conoscenza è costituita da un coppia &lt;T , A&gt;.</a:t>
            </a:r>
          </a:p>
          <a:p>
            <a:pPr>
              <a:lnSpc>
                <a:spcPct val="170000"/>
              </a:lnSpc>
            </a:pPr>
            <a:r>
              <a:rPr lang="it-IT" sz="2800" dirty="0" smtClean="0"/>
              <a:t>Permette di eseguire </a:t>
            </a:r>
            <a:r>
              <a:rPr lang="it-IT" sz="2800" dirty="0" err="1" smtClean="0"/>
              <a:t>UCQs</a:t>
            </a:r>
            <a:r>
              <a:rPr lang="it-IT" sz="2800" dirty="0" smtClean="0"/>
              <a:t> sull’ontologia con complessità </a:t>
            </a:r>
            <a:r>
              <a:rPr lang="it-IT" sz="2800" i="1" dirty="0" err="1" smtClean="0"/>
              <a:t>LogSpace</a:t>
            </a:r>
            <a:r>
              <a:rPr lang="it-IT" sz="2800" dirty="0" smtClean="0"/>
              <a:t> rispetto alla dimensione dell’</a:t>
            </a:r>
            <a:r>
              <a:rPr lang="it-IT" sz="2800" dirty="0" err="1" smtClean="0"/>
              <a:t>ABox</a:t>
            </a:r>
            <a:r>
              <a:rPr lang="it-IT" sz="2800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it-IT" sz="2800" dirty="0" smtClean="0"/>
              <a:t>Può essere espresso utilizzando</a:t>
            </a:r>
          </a:p>
          <a:p>
            <a:pPr marL="957262" indent="-514350">
              <a:lnSpc>
                <a:spcPct val="170000"/>
              </a:lnSpc>
              <a:buFont typeface="+mj-lt"/>
              <a:buAutoNum type="arabicPeriod"/>
            </a:pPr>
            <a:r>
              <a:rPr lang="it-IT" sz="2000" dirty="0" smtClean="0"/>
              <a:t>Sintassi Tedesca</a:t>
            </a:r>
          </a:p>
          <a:p>
            <a:pPr marL="957262" indent="-514350">
              <a:lnSpc>
                <a:spcPct val="170000"/>
              </a:lnSpc>
              <a:buFont typeface="+mj-lt"/>
              <a:buAutoNum type="arabicPeriod"/>
            </a:pPr>
            <a:r>
              <a:rPr lang="it-IT" sz="2000" dirty="0" smtClean="0"/>
              <a:t>Sintassi Funzionale</a:t>
            </a:r>
          </a:p>
          <a:p>
            <a:pPr>
              <a:lnSpc>
                <a:spcPct val="170000"/>
              </a:lnSpc>
            </a:pPr>
            <a:r>
              <a:rPr lang="it-IT" sz="2800" dirty="0" smtClean="0"/>
              <a:t>Limiti di espressività di DL-Lite</a:t>
            </a:r>
            <a:r>
              <a:rPr lang="it-IT" sz="2800" b="1" baseline="-25000" dirty="0" smtClean="0"/>
              <a:t> A</a:t>
            </a:r>
            <a:endParaRPr lang="it-IT" sz="2800" dirty="0" smtClean="0"/>
          </a:p>
          <a:p>
            <a:pPr>
              <a:buNone/>
            </a:pPr>
            <a:r>
              <a:rPr lang="es-ES_tradnl" sz="2000" dirty="0" smtClean="0"/>
              <a:t>	</a:t>
            </a:r>
          </a:p>
          <a:p>
            <a:pPr marL="355600" indent="-355600">
              <a:buNone/>
            </a:pPr>
            <a:r>
              <a:rPr lang="es-ES_tradnl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Query</a:t>
            </a:r>
            <a:r>
              <a:rPr lang="es-ES_tradnl" dirty="0" smtClean="0"/>
              <a:t> </a:t>
            </a:r>
            <a:r>
              <a:rPr lang="es-ES_tradnl" dirty="0" err="1" smtClean="0"/>
              <a:t>answering</a:t>
            </a:r>
            <a:r>
              <a:rPr lang="es-ES_tradnl" dirty="0" smtClean="0"/>
              <a:t> </a:t>
            </a:r>
            <a:r>
              <a:rPr lang="es-ES_tradnl" dirty="0" err="1" smtClean="0"/>
              <a:t>sulle</a:t>
            </a:r>
            <a:r>
              <a:rPr lang="es-ES_tradnl" dirty="0" smtClean="0"/>
              <a:t> </a:t>
            </a:r>
            <a:r>
              <a:rPr lang="es-ES_tradnl" dirty="0" err="1" smtClean="0"/>
              <a:t>ontologie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1538" y="1447800"/>
            <a:ext cx="8072462" cy="48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sz="2400" b="1" dirty="0" smtClean="0"/>
              <a:t>Le ontologie utilizzano un assunzione di </a:t>
            </a:r>
          </a:p>
          <a:p>
            <a:pPr>
              <a:buNone/>
            </a:pPr>
            <a:r>
              <a:rPr lang="it-IT" sz="2400" b="1" dirty="0" smtClean="0"/>
              <a:t>                          mondo aperto(OWA)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err="1" smtClean="0"/>
              <a:t>Queries</a:t>
            </a:r>
            <a:r>
              <a:rPr lang="it-IT" sz="2400" dirty="0" smtClean="0"/>
              <a:t> FOL su ontologie sono indecidibili</a:t>
            </a:r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b="1" dirty="0" smtClean="0"/>
              <a:t>Se si utilizzasse solo un frammento della FOL ovvero</a:t>
            </a:r>
          </a:p>
          <a:p>
            <a:pPr>
              <a:buNone/>
            </a:pPr>
            <a:r>
              <a:rPr lang="it-IT" sz="2400" b="1" dirty="0" smtClean="0"/>
              <a:t>                                  le </a:t>
            </a:r>
            <a:r>
              <a:rPr lang="it-IT" sz="2400" b="1" dirty="0" err="1" smtClean="0"/>
              <a:t>UCQs</a:t>
            </a:r>
            <a:r>
              <a:rPr lang="it-IT" sz="2400" b="1" dirty="0" smtClean="0"/>
              <a:t> </a:t>
            </a:r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err="1" smtClean="0"/>
              <a:t>Queries</a:t>
            </a:r>
            <a:r>
              <a:rPr lang="it-IT" sz="2400" dirty="0" smtClean="0"/>
              <a:t> sono decidibili (ma l’espressività è limitata)</a:t>
            </a:r>
          </a:p>
          <a:p>
            <a:pPr algn="ctr">
              <a:buNone/>
            </a:pPr>
            <a:endParaRPr lang="es-ES_tradnl" sz="2400" dirty="0" smtClean="0"/>
          </a:p>
          <a:p>
            <a:pPr algn="ctr">
              <a:buNone/>
            </a:pPr>
            <a:endParaRPr lang="es-ES_tradnl" sz="2400" dirty="0"/>
          </a:p>
        </p:txBody>
      </p:sp>
      <p:sp>
        <p:nvSpPr>
          <p:cNvPr id="4" name="3 Flecha abajo"/>
          <p:cNvSpPr/>
          <p:nvPr/>
        </p:nvSpPr>
        <p:spPr>
          <a:xfrm>
            <a:off x="4357686" y="2357430"/>
            <a:ext cx="64294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4 Flecha abajo"/>
          <p:cNvSpPr/>
          <p:nvPr/>
        </p:nvSpPr>
        <p:spPr>
          <a:xfrm>
            <a:off x="4357686" y="4786322"/>
            <a:ext cx="64294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SparSQL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ES_tradnl" dirty="0" err="1" smtClean="0"/>
              <a:t>SparSQL</a:t>
            </a:r>
            <a:r>
              <a:rPr lang="es-ES_tradnl" dirty="0" smtClean="0"/>
              <a:t> = SQL + SPARQL</a:t>
            </a:r>
          </a:p>
          <a:p>
            <a:pPr algn="ctr">
              <a:buNone/>
            </a:pPr>
            <a:endParaRPr lang="es-ES_tradnl" dirty="0" smtClean="0"/>
          </a:p>
          <a:p>
            <a:r>
              <a:rPr lang="it-IT" dirty="0" smtClean="0"/>
              <a:t>Chiusura dinamica della conoscenza.</a:t>
            </a:r>
          </a:p>
          <a:p>
            <a:r>
              <a:rPr lang="it-IT" dirty="0" smtClean="0"/>
              <a:t>Stesso potere espressivo della FOL.</a:t>
            </a:r>
          </a:p>
          <a:p>
            <a:r>
              <a:rPr lang="it-IT" dirty="0" smtClean="0"/>
              <a:t>Struttura </a:t>
            </a:r>
            <a:r>
              <a:rPr lang="it-IT" dirty="0" err="1" smtClean="0"/>
              <a:t>query</a:t>
            </a:r>
            <a:r>
              <a:rPr lang="it-IT" dirty="0" smtClean="0"/>
              <a:t> </a:t>
            </a:r>
            <a:r>
              <a:rPr lang="it-IT" dirty="0" err="1" smtClean="0"/>
              <a:t>SparSQL</a:t>
            </a:r>
            <a:endParaRPr lang="it-IT" dirty="0" smtClean="0"/>
          </a:p>
          <a:p>
            <a:pPr marL="1524000" indent="-539750">
              <a:buNone/>
            </a:pPr>
            <a:r>
              <a:rPr lang="it-IT" sz="1900" b="1" i="1" dirty="0" smtClean="0"/>
              <a:t>SELECT </a:t>
            </a:r>
            <a:r>
              <a:rPr lang="it-IT" sz="1900" i="1" dirty="0" err="1" smtClean="0"/>
              <a:t>ListaAttibutiOEspressioni</a:t>
            </a:r>
            <a:endParaRPr lang="it-IT" sz="1900" i="1" dirty="0" smtClean="0"/>
          </a:p>
          <a:p>
            <a:pPr marL="1524000" indent="-539750">
              <a:buNone/>
            </a:pPr>
            <a:r>
              <a:rPr lang="it-IT" sz="1900" b="1" i="1" dirty="0" smtClean="0"/>
              <a:t>FROM </a:t>
            </a:r>
            <a:r>
              <a:rPr lang="it-IT" sz="1900" i="1" dirty="0" smtClean="0"/>
              <a:t>(</a:t>
            </a:r>
            <a:r>
              <a:rPr lang="it-IT" sz="1900" i="1" dirty="0" err="1" smtClean="0"/>
              <a:t>sparqltable</a:t>
            </a:r>
            <a:r>
              <a:rPr lang="it-IT" sz="1900" i="1" dirty="0" smtClean="0"/>
              <a:t> (&lt;</a:t>
            </a:r>
            <a:r>
              <a:rPr lang="it-IT" sz="1900" i="1" dirty="0" err="1" smtClean="0"/>
              <a:t>QuerySparql</a:t>
            </a:r>
            <a:r>
              <a:rPr lang="it-IT" sz="1900" i="1" dirty="0" smtClean="0"/>
              <a:t> &gt;) alias)+</a:t>
            </a:r>
          </a:p>
          <a:p>
            <a:pPr marL="1524000" indent="-539750">
              <a:buNone/>
            </a:pPr>
            <a:r>
              <a:rPr lang="it-IT" sz="1900" i="1" dirty="0" smtClean="0"/>
              <a:t>[</a:t>
            </a:r>
            <a:r>
              <a:rPr lang="it-IT" sz="1900" b="1" i="1" dirty="0" err="1" smtClean="0"/>
              <a:t>where</a:t>
            </a:r>
            <a:r>
              <a:rPr lang="it-IT" sz="1900" b="1" i="1" dirty="0" smtClean="0"/>
              <a:t> </a:t>
            </a:r>
            <a:r>
              <a:rPr lang="it-IT" sz="1900" i="1" dirty="0" err="1" smtClean="0"/>
              <a:t>CondizioniSemplici</a:t>
            </a:r>
            <a:r>
              <a:rPr lang="it-IT" sz="1900" i="1" dirty="0" smtClean="0"/>
              <a:t>]</a:t>
            </a:r>
          </a:p>
          <a:p>
            <a:pPr marL="1524000" indent="-539750">
              <a:buNone/>
            </a:pPr>
            <a:r>
              <a:rPr lang="it-IT" sz="1900" i="1" dirty="0" smtClean="0"/>
              <a:t>[</a:t>
            </a:r>
            <a:r>
              <a:rPr lang="it-IT" sz="1900" b="1" i="1" dirty="0" err="1" smtClean="0"/>
              <a:t>group</a:t>
            </a:r>
            <a:r>
              <a:rPr lang="it-IT" sz="1900" b="1" i="1" dirty="0" smtClean="0"/>
              <a:t> </a:t>
            </a:r>
            <a:r>
              <a:rPr lang="it-IT" sz="1900" b="1" i="1" dirty="0" err="1" smtClean="0"/>
              <a:t>by</a:t>
            </a:r>
            <a:r>
              <a:rPr lang="it-IT" sz="1900" b="1" i="1" dirty="0" smtClean="0"/>
              <a:t> </a:t>
            </a:r>
            <a:r>
              <a:rPr lang="it-IT" sz="1900" i="1" dirty="0" err="1" smtClean="0"/>
              <a:t>ListaAttributiDiRaggruppamento</a:t>
            </a:r>
            <a:r>
              <a:rPr lang="it-IT" sz="1900" i="1" dirty="0" smtClean="0"/>
              <a:t>]</a:t>
            </a:r>
          </a:p>
          <a:p>
            <a:pPr marL="1524000" indent="-539750">
              <a:buNone/>
            </a:pPr>
            <a:r>
              <a:rPr lang="it-IT" sz="1900" i="1" dirty="0" smtClean="0"/>
              <a:t>[</a:t>
            </a:r>
            <a:r>
              <a:rPr lang="it-IT" sz="1900" b="1" i="1" dirty="0" err="1" smtClean="0"/>
              <a:t>having</a:t>
            </a:r>
            <a:r>
              <a:rPr lang="it-IT" sz="1900" b="1" i="1" dirty="0" smtClean="0"/>
              <a:t> </a:t>
            </a:r>
            <a:r>
              <a:rPr lang="it-IT" sz="1900" i="1" dirty="0" err="1" smtClean="0"/>
              <a:t>CondizioniAggregate</a:t>
            </a:r>
            <a:r>
              <a:rPr lang="it-IT" sz="1900" i="1" dirty="0" smtClean="0"/>
              <a:t>]</a:t>
            </a:r>
          </a:p>
          <a:p>
            <a:pPr marL="1524000" indent="-539750">
              <a:buNone/>
            </a:pPr>
            <a:r>
              <a:rPr lang="it-IT" sz="1900" i="1" dirty="0" smtClean="0"/>
              <a:t>[</a:t>
            </a:r>
            <a:r>
              <a:rPr lang="it-IT" sz="1900" b="1" i="1" dirty="0" err="1" smtClean="0"/>
              <a:t>order</a:t>
            </a:r>
            <a:r>
              <a:rPr lang="it-IT" sz="1900" b="1" i="1" dirty="0" smtClean="0"/>
              <a:t> </a:t>
            </a:r>
            <a:r>
              <a:rPr lang="it-IT" sz="1900" b="1" i="1" dirty="0" err="1" smtClean="0"/>
              <a:t>by</a:t>
            </a:r>
            <a:r>
              <a:rPr lang="it-IT" sz="1900" b="1" i="1" dirty="0" smtClean="0"/>
              <a:t> </a:t>
            </a:r>
            <a:r>
              <a:rPr lang="it-IT" sz="1900" i="1" dirty="0" err="1" smtClean="0"/>
              <a:t>ListaAttributiDOrdinamento</a:t>
            </a:r>
            <a:r>
              <a:rPr lang="it-IT" sz="1900" i="1" dirty="0" smtClean="0"/>
              <a:t>]</a:t>
            </a:r>
            <a:r>
              <a:rPr lang="it-IT" sz="1900" b="1" i="1" dirty="0" smtClean="0"/>
              <a:t>	</a:t>
            </a:r>
            <a:endParaRPr lang="es-ES_tradnl" sz="1900" i="1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Tool</a:t>
            </a:r>
            <a:r>
              <a:rPr lang="es-ES_tradnl" dirty="0" smtClean="0"/>
              <a:t> </a:t>
            </a:r>
            <a:r>
              <a:rPr lang="es-ES_tradnl" dirty="0" err="1" smtClean="0"/>
              <a:t>Mastro</a:t>
            </a:r>
            <a:r>
              <a:rPr lang="es-ES_tradnl" dirty="0" smtClean="0"/>
              <a:t>/</a:t>
            </a:r>
            <a:r>
              <a:rPr lang="es-ES_tradnl" dirty="0" err="1" smtClean="0"/>
              <a:t>QuOnto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/>
          <a:lstStyle/>
          <a:p>
            <a:r>
              <a:rPr lang="it-IT" dirty="0" smtClean="0"/>
              <a:t>Definizione di Ontologie mediante DL-Lite</a:t>
            </a:r>
          </a:p>
          <a:p>
            <a:r>
              <a:rPr lang="it-IT" dirty="0" err="1" smtClean="0"/>
              <a:t>Mapping</a:t>
            </a:r>
            <a:r>
              <a:rPr lang="it-IT" dirty="0" smtClean="0"/>
              <a:t> con le sorgenti</a:t>
            </a:r>
          </a:p>
          <a:p>
            <a:r>
              <a:rPr lang="it-IT" dirty="0" smtClean="0"/>
              <a:t>Generazione Base di Dati H2</a:t>
            </a:r>
          </a:p>
          <a:p>
            <a:r>
              <a:rPr lang="it-IT" dirty="0" smtClean="0"/>
              <a:t>Interrogazione dell’Ontologia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779</Words>
  <Application>Microsoft Office PowerPoint</Application>
  <PresentationFormat>Presentación en pantalla (4:3)</PresentationFormat>
  <Paragraphs>199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Solsticio</vt:lpstr>
      <vt:lpstr>     Sapienza Università di Roma</vt:lpstr>
      <vt:lpstr>L’origine della parola “Ontologia”</vt:lpstr>
      <vt:lpstr>Introduzione al web Semantico</vt:lpstr>
      <vt:lpstr>Linguaggi per la definizione di Ontologie</vt:lpstr>
      <vt:lpstr>Linguaggi per la definizione di Ontologie</vt:lpstr>
      <vt:lpstr>DL-Lite A</vt:lpstr>
      <vt:lpstr>Query answering sulle ontologie</vt:lpstr>
      <vt:lpstr>SparSQL</vt:lpstr>
      <vt:lpstr>Tool Mastro/QuOnto</vt:lpstr>
      <vt:lpstr>Traduzione diagrammi ER in sintassi funzionale</vt:lpstr>
      <vt:lpstr>Interrogazione delle ontologie</vt:lpstr>
      <vt:lpstr>Convertire la sintassi funzionale in OWL DL</vt:lpstr>
      <vt:lpstr>Dalla sintassi funzionale alla sintassi OWL DL</vt:lpstr>
      <vt:lpstr>Mapping  delle ontologie utilizzando Protègè 3.3.1 e plugin OBDA</vt:lpstr>
      <vt:lpstr>Query answering sulla ontologia utilizzando  Protègè 3.3.1</vt:lpstr>
      <vt:lpstr>DL-Lite A  e OWL DL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2009-12-03T15:41:35Z</dcterms:created>
  <dcterms:modified xsi:type="dcterms:W3CDTF">2009-12-03T15:41:59Z</dcterms:modified>
</cp:coreProperties>
</file>