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256" r:id="rId2"/>
    <p:sldId id="257" r:id="rId3"/>
    <p:sldId id="258" r:id="rId4"/>
    <p:sldId id="275" r:id="rId5"/>
    <p:sldId id="280" r:id="rId6"/>
    <p:sldId id="259" r:id="rId7"/>
    <p:sldId id="260" r:id="rId8"/>
    <p:sldId id="261" r:id="rId9"/>
    <p:sldId id="263" r:id="rId10"/>
    <p:sldId id="276" r:id="rId11"/>
    <p:sldId id="282" r:id="rId12"/>
    <p:sldId id="283" r:id="rId13"/>
    <p:sldId id="281" r:id="rId14"/>
    <p:sldId id="264" r:id="rId15"/>
    <p:sldId id="267" r:id="rId16"/>
    <p:sldId id="262" r:id="rId17"/>
    <p:sldId id="277" r:id="rId18"/>
    <p:sldId id="278" r:id="rId19"/>
    <p:sldId id="265" r:id="rId20"/>
    <p:sldId id="279" r:id="rId21"/>
    <p:sldId id="284" r:id="rId22"/>
    <p:sldId id="285" r:id="rId23"/>
    <p:sldId id="286" r:id="rId24"/>
    <p:sldId id="271" r:id="rId25"/>
    <p:sldId id="287" r:id="rId26"/>
    <p:sldId id="266" r:id="rId27"/>
    <p:sldId id="273" r:id="rId28"/>
    <p:sldId id="288" r:id="rId29"/>
    <p:sldId id="268" r:id="rId30"/>
    <p:sldId id="269" r:id="rId31"/>
    <p:sldId id="270" r:id="rId32"/>
    <p:sldId id="289" r:id="rId33"/>
    <p:sldId id="290" r:id="rId34"/>
    <p:sldId id="291" r:id="rId35"/>
    <p:sldId id="292" r:id="rId36"/>
    <p:sldId id="274" r:id="rId37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4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08F56C8-9E17-49E9-9630-5F678770F723}" type="datetimeFigureOut">
              <a:rPr lang="it-IT" smtClean="0"/>
              <a:pPr/>
              <a:t>13/12/2007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8DDD8B8-F6AA-443C-BC00-F9CC12FFD4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DD8B8-F6AA-443C-BC00-F9CC12FFD4FA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DD8B8-F6AA-443C-BC00-F9CC12FFD4FA}" type="slidenum">
              <a:rPr lang="it-IT" smtClean="0"/>
              <a:pPr/>
              <a:t>35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arrotondato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1D8669-4B95-48D1-B582-EAB86A566B88}" type="datetimeFigureOut">
              <a:rPr lang="it-IT" smtClean="0"/>
              <a:pPr/>
              <a:t>13/12/2007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3739D1-0C5B-44E4-B210-30400ACC9E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1D8669-4B95-48D1-B582-EAB86A566B88}" type="datetimeFigureOut">
              <a:rPr lang="it-IT" smtClean="0"/>
              <a:pPr/>
              <a:t>13/12/2007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3739D1-0C5B-44E4-B210-30400ACC9E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1D8669-4B95-48D1-B582-EAB86A566B88}" type="datetimeFigureOut">
              <a:rPr lang="it-IT" smtClean="0"/>
              <a:pPr/>
              <a:t>13/12/2007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3739D1-0C5B-44E4-B210-30400ACC9E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1D8669-4B95-48D1-B582-EAB86A566B88}" type="datetimeFigureOut">
              <a:rPr lang="it-IT" smtClean="0"/>
              <a:pPr/>
              <a:t>13/12/2007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3739D1-0C5B-44E4-B210-30400ACC9E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arrotondato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1D8669-4B95-48D1-B582-EAB86A566B88}" type="datetimeFigureOut">
              <a:rPr lang="it-IT" smtClean="0"/>
              <a:pPr/>
              <a:t>13/12/2007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3739D1-0C5B-44E4-B210-30400ACC9E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1D8669-4B95-48D1-B582-EAB86A566B88}" type="datetimeFigureOut">
              <a:rPr lang="it-IT" smtClean="0"/>
              <a:pPr/>
              <a:t>13/12/2007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3739D1-0C5B-44E4-B210-30400ACC9E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1D8669-4B95-48D1-B582-EAB86A566B88}" type="datetimeFigureOut">
              <a:rPr lang="it-IT" smtClean="0"/>
              <a:pPr/>
              <a:t>13/12/2007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3739D1-0C5B-44E4-B210-30400ACC9E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1D8669-4B95-48D1-B582-EAB86A566B88}" type="datetimeFigureOut">
              <a:rPr lang="it-IT" smtClean="0"/>
              <a:pPr/>
              <a:t>13/12/2007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3739D1-0C5B-44E4-B210-30400ACC9E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1D8669-4B95-48D1-B582-EAB86A566B88}" type="datetimeFigureOut">
              <a:rPr lang="it-IT" smtClean="0"/>
              <a:pPr/>
              <a:t>13/12/2007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3739D1-0C5B-44E4-B210-30400ACC9E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1D8669-4B95-48D1-B582-EAB86A566B88}" type="datetimeFigureOut">
              <a:rPr lang="it-IT" smtClean="0"/>
              <a:pPr/>
              <a:t>13/12/2007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3739D1-0C5B-44E4-B210-30400ACC9E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otonda singolo angolo rettangol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1D8669-4B95-48D1-B582-EAB86A566B88}" type="datetimeFigureOut">
              <a:rPr lang="it-IT" smtClean="0"/>
              <a:pPr/>
              <a:t>13/12/2007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3739D1-0C5B-44E4-B210-30400ACC9E0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E1D8669-4B95-48D1-B582-EAB86A566B88}" type="datetimeFigureOut">
              <a:rPr lang="it-IT" smtClean="0"/>
              <a:pPr/>
              <a:t>13/12/2007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43739D1-0C5B-44E4-B210-30400ACC9E0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resentazione_di_Microsoft_Office_PowerPoint_97-2003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71472" y="2428868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Composizione automatica di servizi: l’approccio ASTRO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42910" y="4357694"/>
            <a:ext cx="7772400" cy="1428760"/>
          </a:xfrm>
        </p:spPr>
        <p:txBody>
          <a:bodyPr>
            <a:normAutofit lnSpcReduction="10000"/>
          </a:bodyPr>
          <a:lstStyle/>
          <a:p>
            <a:r>
              <a:rPr lang="it-IT" sz="1800" dirty="0" smtClean="0"/>
              <a:t>Corso di Seminari di Ingegneria del software</a:t>
            </a:r>
          </a:p>
          <a:p>
            <a:r>
              <a:rPr lang="it-IT" sz="1600" dirty="0" err="1" smtClean="0"/>
              <a:t>Proff</a:t>
            </a:r>
            <a:r>
              <a:rPr lang="it-IT" sz="1600" dirty="0" smtClean="0"/>
              <a:t>. G. De Giacomo, M. </a:t>
            </a:r>
            <a:r>
              <a:rPr lang="it-IT" sz="1600" dirty="0" err="1" smtClean="0"/>
              <a:t>Mecella</a:t>
            </a:r>
            <a:r>
              <a:rPr lang="it-IT" sz="1600" dirty="0" smtClean="0"/>
              <a:t>, R. Rosati</a:t>
            </a:r>
          </a:p>
          <a:p>
            <a:endParaRPr lang="it-IT" dirty="0" smtClean="0"/>
          </a:p>
          <a:p>
            <a:r>
              <a:rPr lang="it-IT" b="1" dirty="0" smtClean="0"/>
              <a:t>Autore</a:t>
            </a:r>
          </a:p>
          <a:p>
            <a:r>
              <a:rPr lang="it-IT" dirty="0" smtClean="0"/>
              <a:t>Piacentini </a:t>
            </a:r>
            <a:r>
              <a:rPr lang="it-IT" dirty="0" err="1" smtClean="0"/>
              <a:t>Vanda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1027" name="Picture 3" descr="uni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642918"/>
            <a:ext cx="91268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2071670" y="571480"/>
            <a:ext cx="62151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dirty="0" smtClean="0"/>
              <a:t>Università degli Studi di Roma “La Sapienza”</a:t>
            </a:r>
          </a:p>
          <a:p>
            <a:pPr>
              <a:lnSpc>
                <a:spcPct val="150000"/>
              </a:lnSpc>
            </a:pPr>
            <a:r>
              <a:rPr lang="it-IT" sz="1600" dirty="0" smtClean="0"/>
              <a:t>Facoltà di Ingegneria</a:t>
            </a:r>
          </a:p>
          <a:p>
            <a:pPr>
              <a:lnSpc>
                <a:spcPct val="150000"/>
              </a:lnSpc>
            </a:pPr>
            <a:r>
              <a:rPr lang="it-IT" sz="1600" dirty="0" smtClean="0"/>
              <a:t>Corso di Laurea Specialistica in Ingegneria Informatica</a:t>
            </a:r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357422" y="600076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Anno Accademico 2006/2007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1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Il processo di composizione </a:t>
            </a:r>
            <a:br>
              <a:rPr lang="it-IT" sz="31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it-IT" dirty="0" smtClean="0"/>
              <a:t>Basi teoriche(1)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428736"/>
            <a:ext cx="8183880" cy="464347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it-IT" sz="3700" b="1" dirty="0" err="1" smtClean="0"/>
              <a:t>Step</a:t>
            </a:r>
            <a:r>
              <a:rPr lang="it-IT" sz="3700" b="1" dirty="0" smtClean="0"/>
              <a:t> I – Prodotto parallelo</a:t>
            </a:r>
            <a:r>
              <a:rPr lang="it-IT" sz="3700" dirty="0" smtClean="0"/>
              <a:t>:</a:t>
            </a:r>
          </a:p>
          <a:p>
            <a:pPr>
              <a:buNone/>
            </a:pPr>
            <a:r>
              <a:rPr lang="it-IT" sz="3700" dirty="0" smtClean="0"/>
              <a:t>	</a:t>
            </a:r>
            <a:r>
              <a:rPr lang="it-IT" sz="4000" dirty="0" smtClean="0"/>
              <a:t>I </a:t>
            </a:r>
            <a:r>
              <a:rPr lang="it-IT" sz="4000" dirty="0" err="1" smtClean="0"/>
              <a:t>Component</a:t>
            </a:r>
            <a:r>
              <a:rPr lang="it-IT" sz="4000" dirty="0" smtClean="0"/>
              <a:t> </a:t>
            </a:r>
            <a:r>
              <a:rPr lang="it-IT" sz="4000" dirty="0" err="1" smtClean="0"/>
              <a:t>Services</a:t>
            </a:r>
            <a:r>
              <a:rPr lang="it-IT" sz="4000" dirty="0" smtClean="0"/>
              <a:t> e il Target Service vengono trasformati in </a:t>
            </a:r>
            <a:r>
              <a:rPr lang="it-IT" sz="4000" dirty="0" err="1" smtClean="0"/>
              <a:t>STSs</a:t>
            </a:r>
            <a:r>
              <a:rPr lang="it-IT" sz="4000" dirty="0" smtClean="0"/>
              <a:t> tramite l’opportuno modulo BPEL2STS. Quindi viene calcolato il loro Prodotto Parallelo S</a:t>
            </a:r>
            <a:r>
              <a:rPr lang="it-IT" sz="4000" baseline="-25000" dirty="0" smtClean="0"/>
              <a:t>||.</a:t>
            </a:r>
            <a:endParaRPr lang="it-IT" sz="3700" baseline="-25000" dirty="0" smtClean="0"/>
          </a:p>
          <a:p>
            <a:pPr>
              <a:buNone/>
            </a:pPr>
            <a:endParaRPr lang="it-IT" sz="4000" b="1" dirty="0" smtClean="0"/>
          </a:p>
          <a:p>
            <a:pPr>
              <a:buNone/>
            </a:pPr>
            <a:r>
              <a:rPr lang="it-IT" sz="4000" b="1" dirty="0" smtClean="0"/>
              <a:t>Definizione: Prodotto parallelo tra due STS S</a:t>
            </a:r>
            <a:r>
              <a:rPr lang="it-IT" sz="4000" b="1" baseline="-25000" dirty="0" smtClean="0"/>
              <a:t>1</a:t>
            </a:r>
            <a:r>
              <a:rPr lang="it-IT" sz="4000" b="1" dirty="0" smtClean="0"/>
              <a:t> e S</a:t>
            </a:r>
            <a:r>
              <a:rPr lang="it-IT" sz="4000" b="1" baseline="-25000" dirty="0" smtClean="0"/>
              <a:t>2</a:t>
            </a:r>
            <a:endParaRPr lang="it-IT" sz="4000" baseline="-25000" dirty="0" smtClean="0"/>
          </a:p>
          <a:p>
            <a:pPr>
              <a:buNone/>
            </a:pPr>
            <a:r>
              <a:rPr lang="it-IT" sz="4000" dirty="0" smtClean="0"/>
              <a:t>Siano </a:t>
            </a:r>
            <a:r>
              <a:rPr lang="it-IT" sz="4000" dirty="0" smtClean="0">
                <a:latin typeface="Platone2" pitchFamily="2" charset="0"/>
              </a:rPr>
              <a:t>S</a:t>
            </a:r>
            <a:r>
              <a:rPr lang="it-IT" sz="4000" baseline="-25000" dirty="0" smtClean="0"/>
              <a:t>1</a:t>
            </a:r>
            <a:r>
              <a:rPr lang="it-IT" sz="4000" dirty="0" smtClean="0"/>
              <a:t> = &lt; S</a:t>
            </a:r>
            <a:r>
              <a:rPr lang="it-IT" sz="4000" baseline="-25000" dirty="0" smtClean="0"/>
              <a:t>1</a:t>
            </a:r>
            <a:r>
              <a:rPr lang="it-IT" sz="4000" dirty="0" smtClean="0"/>
              <a:t>, S</a:t>
            </a:r>
            <a:r>
              <a:rPr lang="it-IT" sz="4000" baseline="-25000" dirty="0" smtClean="0"/>
              <a:t>1</a:t>
            </a:r>
            <a:r>
              <a:rPr lang="it-IT" sz="4000" baseline="30000" dirty="0" smtClean="0"/>
              <a:t>0</a:t>
            </a:r>
            <a:r>
              <a:rPr lang="it-IT" sz="4000" dirty="0" smtClean="0"/>
              <a:t>, I</a:t>
            </a:r>
            <a:r>
              <a:rPr lang="it-IT" sz="4000" baseline="-25000" dirty="0" smtClean="0"/>
              <a:t>1</a:t>
            </a:r>
            <a:r>
              <a:rPr lang="it-IT" sz="4000" dirty="0" smtClean="0"/>
              <a:t>, O</a:t>
            </a:r>
            <a:r>
              <a:rPr lang="it-IT" sz="4000" baseline="-25000" dirty="0" smtClean="0"/>
              <a:t>1</a:t>
            </a:r>
            <a:r>
              <a:rPr lang="it-IT" sz="4000" dirty="0" smtClean="0"/>
              <a:t>, R</a:t>
            </a:r>
            <a:r>
              <a:rPr lang="it-IT" sz="4000" baseline="-25000" dirty="0" smtClean="0"/>
              <a:t>1</a:t>
            </a:r>
            <a:r>
              <a:rPr lang="it-IT" sz="4000" dirty="0" smtClean="0"/>
              <a:t>, L</a:t>
            </a:r>
            <a:r>
              <a:rPr lang="it-IT" sz="4000" baseline="-25000" dirty="0" smtClean="0"/>
              <a:t>1</a:t>
            </a:r>
            <a:r>
              <a:rPr lang="it-IT" sz="4000" dirty="0" smtClean="0"/>
              <a:t> &gt; e </a:t>
            </a:r>
            <a:r>
              <a:rPr lang="it-IT" sz="4000" dirty="0" smtClean="0">
                <a:latin typeface="Platone2" pitchFamily="2" charset="0"/>
              </a:rPr>
              <a:t>S</a:t>
            </a:r>
            <a:r>
              <a:rPr lang="it-IT" sz="4000" baseline="-25000" dirty="0" smtClean="0"/>
              <a:t>2</a:t>
            </a:r>
            <a:r>
              <a:rPr lang="it-IT" sz="4000" dirty="0" smtClean="0"/>
              <a:t> = &lt; </a:t>
            </a:r>
            <a:r>
              <a:rPr lang="it-IT" sz="4000" dirty="0" err="1" smtClean="0"/>
              <a:t>S</a:t>
            </a:r>
            <a:r>
              <a:rPr lang="it-IT" sz="4000" baseline="-25000" dirty="0" err="1" smtClean="0"/>
              <a:t>2</a:t>
            </a:r>
            <a:r>
              <a:rPr lang="it-IT" sz="4000" dirty="0" smtClean="0"/>
              <a:t>, S</a:t>
            </a:r>
            <a:r>
              <a:rPr lang="it-IT" sz="4000" baseline="-25000" dirty="0" smtClean="0"/>
              <a:t>2</a:t>
            </a:r>
            <a:r>
              <a:rPr lang="it-IT" sz="4000" baseline="30000" dirty="0" smtClean="0"/>
              <a:t>0</a:t>
            </a:r>
            <a:r>
              <a:rPr lang="it-IT" sz="4000" dirty="0" smtClean="0"/>
              <a:t>, I</a:t>
            </a:r>
            <a:r>
              <a:rPr lang="it-IT" sz="4000" baseline="-25000" dirty="0" smtClean="0"/>
              <a:t>2</a:t>
            </a:r>
            <a:r>
              <a:rPr lang="it-IT" sz="4000" dirty="0" smtClean="0"/>
              <a:t>, O</a:t>
            </a:r>
            <a:r>
              <a:rPr lang="it-IT" sz="4000" baseline="-25000" dirty="0" smtClean="0"/>
              <a:t>2</a:t>
            </a:r>
            <a:r>
              <a:rPr lang="it-IT" sz="4000" dirty="0" smtClean="0"/>
              <a:t>, R</a:t>
            </a:r>
            <a:r>
              <a:rPr lang="it-IT" sz="4000" baseline="-25000" dirty="0" smtClean="0"/>
              <a:t>2</a:t>
            </a:r>
            <a:r>
              <a:rPr lang="it-IT" sz="4000" dirty="0" smtClean="0"/>
              <a:t>, L</a:t>
            </a:r>
            <a:r>
              <a:rPr lang="it-IT" sz="4000" baseline="-25000" dirty="0" smtClean="0"/>
              <a:t>2</a:t>
            </a:r>
            <a:r>
              <a:rPr lang="it-IT" sz="4000" dirty="0" smtClean="0"/>
              <a:t> &gt; due STS tali che (I</a:t>
            </a:r>
            <a:r>
              <a:rPr lang="it-IT" sz="4000" baseline="-25000" dirty="0" smtClean="0"/>
              <a:t>1</a:t>
            </a:r>
            <a:r>
              <a:rPr lang="it-IT" sz="4000" dirty="0" smtClean="0"/>
              <a:t> U O</a:t>
            </a:r>
            <a:r>
              <a:rPr lang="it-IT" sz="4000" baseline="-25000" dirty="0" smtClean="0"/>
              <a:t>1</a:t>
            </a:r>
            <a:r>
              <a:rPr lang="it-IT" sz="4000" dirty="0" smtClean="0"/>
              <a:t>) ∩ (I</a:t>
            </a:r>
            <a:r>
              <a:rPr lang="it-IT" sz="4000" baseline="-25000" dirty="0" smtClean="0"/>
              <a:t>2</a:t>
            </a:r>
            <a:r>
              <a:rPr lang="it-IT" sz="4000" dirty="0" smtClean="0"/>
              <a:t> U O</a:t>
            </a:r>
            <a:r>
              <a:rPr lang="it-IT" sz="4000" baseline="-25000" dirty="0" smtClean="0"/>
              <a:t>2</a:t>
            </a:r>
            <a:r>
              <a:rPr lang="it-IT" sz="4000" dirty="0" smtClean="0"/>
              <a:t>) = ∅.</a:t>
            </a:r>
          </a:p>
          <a:p>
            <a:pPr>
              <a:buNone/>
            </a:pPr>
            <a:r>
              <a:rPr lang="it-IT" sz="4000" dirty="0" smtClean="0"/>
              <a:t>Il Prodotto Parallelo </a:t>
            </a:r>
            <a:r>
              <a:rPr lang="it-IT" sz="4000" dirty="0" smtClean="0">
                <a:latin typeface="Platone2" pitchFamily="2" charset="0"/>
              </a:rPr>
              <a:t>S</a:t>
            </a:r>
            <a:r>
              <a:rPr lang="it-IT" sz="4000" baseline="-25000" dirty="0" smtClean="0"/>
              <a:t>1</a:t>
            </a:r>
            <a:r>
              <a:rPr lang="it-IT" sz="4000" b="1" dirty="0" smtClean="0"/>
              <a:t> </a:t>
            </a:r>
            <a:r>
              <a:rPr lang="it-IT" sz="4000" dirty="0" smtClean="0"/>
              <a:t>|| </a:t>
            </a:r>
            <a:r>
              <a:rPr lang="it-IT" sz="4000" dirty="0" smtClean="0">
                <a:latin typeface="Platone2" pitchFamily="2" charset="0"/>
              </a:rPr>
              <a:t>S</a:t>
            </a:r>
            <a:r>
              <a:rPr lang="it-IT" sz="4000" baseline="-25000" dirty="0" smtClean="0"/>
              <a:t>2</a:t>
            </a:r>
            <a:r>
              <a:rPr lang="it-IT" sz="4000" b="1" dirty="0" smtClean="0"/>
              <a:t> </a:t>
            </a:r>
            <a:r>
              <a:rPr lang="it-IT" sz="4000" dirty="0" smtClean="0"/>
              <a:t>tra </a:t>
            </a:r>
            <a:r>
              <a:rPr lang="it-IT" sz="4000" dirty="0" smtClean="0">
                <a:latin typeface="Platone2" pitchFamily="2" charset="0"/>
              </a:rPr>
              <a:t>S</a:t>
            </a:r>
            <a:r>
              <a:rPr lang="it-IT" sz="4000" baseline="-25000" dirty="0" smtClean="0"/>
              <a:t>1</a:t>
            </a:r>
            <a:r>
              <a:rPr lang="it-IT" sz="4000" dirty="0" smtClean="0"/>
              <a:t> e </a:t>
            </a:r>
            <a:r>
              <a:rPr lang="it-IT" sz="4000" dirty="0" smtClean="0">
                <a:latin typeface="Platone2" pitchFamily="2" charset="0"/>
              </a:rPr>
              <a:t>S</a:t>
            </a:r>
            <a:r>
              <a:rPr lang="it-IT" sz="4000" baseline="-25000" dirty="0" smtClean="0"/>
              <a:t>2</a:t>
            </a:r>
            <a:r>
              <a:rPr lang="it-IT" sz="4000" dirty="0" smtClean="0"/>
              <a:t> è definito come:</a:t>
            </a:r>
          </a:p>
          <a:p>
            <a:pPr>
              <a:buNone/>
            </a:pPr>
            <a:r>
              <a:rPr lang="it-IT" sz="4000" dirty="0" smtClean="0"/>
              <a:t>            </a:t>
            </a:r>
            <a:r>
              <a:rPr lang="en-GB" sz="4000" dirty="0" smtClean="0">
                <a:latin typeface="Platone2" pitchFamily="2" charset="0"/>
              </a:rPr>
              <a:t>S</a:t>
            </a:r>
            <a:r>
              <a:rPr lang="en-GB" sz="4000" baseline="-25000" dirty="0" smtClean="0"/>
              <a:t>1</a:t>
            </a:r>
            <a:r>
              <a:rPr lang="en-GB" sz="4000" b="1" dirty="0" smtClean="0"/>
              <a:t> </a:t>
            </a:r>
            <a:r>
              <a:rPr lang="en-GB" sz="4000" dirty="0" smtClean="0"/>
              <a:t>|| </a:t>
            </a:r>
            <a:r>
              <a:rPr lang="en-GB" sz="4000" dirty="0" smtClean="0">
                <a:latin typeface="Platone2" pitchFamily="2" charset="0"/>
              </a:rPr>
              <a:t>S</a:t>
            </a:r>
            <a:r>
              <a:rPr lang="en-GB" sz="4000" baseline="-25000" dirty="0" smtClean="0"/>
              <a:t>2</a:t>
            </a:r>
            <a:r>
              <a:rPr lang="en-GB" sz="4000" b="1" dirty="0" smtClean="0"/>
              <a:t> = </a:t>
            </a:r>
            <a:r>
              <a:rPr lang="en-GB" sz="4000" dirty="0" smtClean="0"/>
              <a:t>&lt; S</a:t>
            </a:r>
            <a:r>
              <a:rPr lang="en-GB" sz="4000" baseline="-25000" dirty="0" smtClean="0"/>
              <a:t>1</a:t>
            </a:r>
            <a:r>
              <a:rPr lang="en-GB" sz="4000" dirty="0" smtClean="0"/>
              <a:t> x S</a:t>
            </a:r>
            <a:r>
              <a:rPr lang="en-GB" sz="4000" baseline="-25000" dirty="0" smtClean="0"/>
              <a:t>2</a:t>
            </a:r>
            <a:r>
              <a:rPr lang="en-GB" sz="4000" b="1" dirty="0" smtClean="0"/>
              <a:t> </a:t>
            </a:r>
            <a:r>
              <a:rPr lang="en-GB" sz="4000" dirty="0" smtClean="0"/>
              <a:t>, S</a:t>
            </a:r>
            <a:r>
              <a:rPr lang="en-GB" sz="4000" baseline="-25000" dirty="0" smtClean="0"/>
              <a:t>1</a:t>
            </a:r>
            <a:r>
              <a:rPr lang="en-GB" sz="4000" baseline="30000" dirty="0" smtClean="0"/>
              <a:t>0</a:t>
            </a:r>
            <a:r>
              <a:rPr lang="en-GB" sz="4000" dirty="0" smtClean="0"/>
              <a:t> x S</a:t>
            </a:r>
            <a:r>
              <a:rPr lang="en-GB" sz="4000" baseline="-25000" dirty="0" smtClean="0"/>
              <a:t>2</a:t>
            </a:r>
            <a:r>
              <a:rPr lang="en-GB" sz="4000" baseline="30000" dirty="0" smtClean="0"/>
              <a:t>0</a:t>
            </a:r>
            <a:r>
              <a:rPr lang="en-GB" sz="4000" dirty="0" smtClean="0"/>
              <a:t> , I</a:t>
            </a:r>
            <a:r>
              <a:rPr lang="en-GB" sz="4000" baseline="-25000" dirty="0" smtClean="0"/>
              <a:t>1</a:t>
            </a:r>
            <a:r>
              <a:rPr lang="en-GB" sz="4000" dirty="0" smtClean="0"/>
              <a:t> U I</a:t>
            </a:r>
            <a:r>
              <a:rPr lang="en-GB" sz="4000" baseline="-25000" dirty="0" smtClean="0"/>
              <a:t>2</a:t>
            </a:r>
            <a:r>
              <a:rPr lang="en-GB" sz="4000" dirty="0" smtClean="0"/>
              <a:t> , O</a:t>
            </a:r>
            <a:r>
              <a:rPr lang="en-GB" sz="4000" baseline="-25000" dirty="0" smtClean="0"/>
              <a:t>1</a:t>
            </a:r>
            <a:r>
              <a:rPr lang="en-GB" sz="4000" dirty="0" smtClean="0"/>
              <a:t> U O</a:t>
            </a:r>
            <a:r>
              <a:rPr lang="en-GB" sz="4000" baseline="-25000" dirty="0" smtClean="0"/>
              <a:t>2</a:t>
            </a:r>
            <a:r>
              <a:rPr lang="en-GB" sz="4000" dirty="0" smtClean="0"/>
              <a:t> , R</a:t>
            </a:r>
            <a:r>
              <a:rPr lang="en-GB" sz="4000" baseline="-25000" dirty="0" smtClean="0"/>
              <a:t>1</a:t>
            </a:r>
            <a:r>
              <a:rPr lang="en-GB" sz="4000" dirty="0" smtClean="0"/>
              <a:t> || R</a:t>
            </a:r>
            <a:r>
              <a:rPr lang="en-GB" sz="4000" baseline="-25000" dirty="0" smtClean="0"/>
              <a:t>2</a:t>
            </a:r>
            <a:r>
              <a:rPr lang="en-GB" sz="4000" dirty="0" smtClean="0"/>
              <a:t> , L</a:t>
            </a:r>
            <a:r>
              <a:rPr lang="en-GB" sz="4000" baseline="-25000" dirty="0" smtClean="0"/>
              <a:t>1</a:t>
            </a:r>
            <a:r>
              <a:rPr lang="en-GB" sz="4000" dirty="0" smtClean="0"/>
              <a:t> || L</a:t>
            </a:r>
            <a:r>
              <a:rPr lang="en-GB" sz="4000" baseline="-25000" dirty="0" smtClean="0"/>
              <a:t>2</a:t>
            </a:r>
            <a:r>
              <a:rPr lang="en-GB" sz="4000" dirty="0" smtClean="0"/>
              <a:t> &gt;</a:t>
            </a:r>
          </a:p>
          <a:p>
            <a:pPr>
              <a:buNone/>
            </a:pPr>
            <a:r>
              <a:rPr lang="en-GB" sz="4000" dirty="0" smtClean="0"/>
              <a:t>dove:</a:t>
            </a:r>
            <a:endParaRPr lang="it-IT" sz="4000" dirty="0" smtClean="0"/>
          </a:p>
          <a:p>
            <a:pPr>
              <a:buNone/>
            </a:pPr>
            <a:r>
              <a:rPr lang="en-GB" sz="4000" dirty="0" smtClean="0"/>
              <a:t>&lt; (s</a:t>
            </a:r>
            <a:r>
              <a:rPr lang="en-GB" sz="4000" baseline="-25000" dirty="0" smtClean="0"/>
              <a:t>1</a:t>
            </a:r>
            <a:r>
              <a:rPr lang="en-GB" sz="4000" dirty="0" smtClean="0"/>
              <a:t>, s</a:t>
            </a:r>
            <a:r>
              <a:rPr lang="en-GB" sz="4000" baseline="-25000" dirty="0" smtClean="0"/>
              <a:t>2</a:t>
            </a:r>
            <a:r>
              <a:rPr lang="en-GB" sz="4000" dirty="0" smtClean="0"/>
              <a:t>), a, (s</a:t>
            </a:r>
            <a:r>
              <a:rPr lang="en-GB" sz="4000" baseline="-25000" dirty="0" smtClean="0"/>
              <a:t>1</a:t>
            </a:r>
            <a:r>
              <a:rPr lang="en-GB" sz="4000" dirty="0" smtClean="0"/>
              <a:t>', s</a:t>
            </a:r>
            <a:r>
              <a:rPr lang="en-GB" sz="4000" baseline="-25000" dirty="0" smtClean="0"/>
              <a:t>2</a:t>
            </a:r>
            <a:r>
              <a:rPr lang="en-GB" sz="4000" dirty="0" smtClean="0"/>
              <a:t>) &gt; </a:t>
            </a:r>
            <a:r>
              <a:rPr lang="it-IT" sz="4000" dirty="0" smtClean="0"/>
              <a:t>appartiene</a:t>
            </a:r>
            <a:r>
              <a:rPr lang="en-GB" sz="4000" dirty="0" smtClean="0"/>
              <a:t> a (R</a:t>
            </a:r>
            <a:r>
              <a:rPr lang="en-GB" sz="4000" baseline="-25000" dirty="0" smtClean="0"/>
              <a:t>1</a:t>
            </a:r>
            <a:r>
              <a:rPr lang="en-GB" sz="4000" dirty="0" smtClean="0"/>
              <a:t> || R</a:t>
            </a:r>
            <a:r>
              <a:rPr lang="en-GB" sz="4000" baseline="-25000" dirty="0" smtClean="0"/>
              <a:t>2</a:t>
            </a:r>
            <a:r>
              <a:rPr lang="en-GB" sz="4000" dirty="0" smtClean="0"/>
              <a:t>) se &lt; s</a:t>
            </a:r>
            <a:r>
              <a:rPr lang="en-GB" sz="4000" baseline="-25000" dirty="0" smtClean="0"/>
              <a:t>1</a:t>
            </a:r>
            <a:r>
              <a:rPr lang="en-GB" sz="4000" dirty="0" smtClean="0"/>
              <a:t>, a, s</a:t>
            </a:r>
            <a:r>
              <a:rPr lang="en-GB" sz="4000" baseline="-25000" dirty="0" smtClean="0"/>
              <a:t>1</a:t>
            </a:r>
            <a:r>
              <a:rPr lang="en-GB" sz="4000" dirty="0" smtClean="0"/>
              <a:t>' &gt; </a:t>
            </a:r>
            <a:r>
              <a:rPr lang="it-IT" sz="4000" dirty="0" smtClean="0"/>
              <a:t>appartiene</a:t>
            </a:r>
            <a:r>
              <a:rPr lang="en-GB" sz="4000" dirty="0" smtClean="0"/>
              <a:t> a R</a:t>
            </a:r>
            <a:r>
              <a:rPr lang="en-GB" sz="4000" baseline="-25000" dirty="0" smtClean="0"/>
              <a:t>1</a:t>
            </a:r>
            <a:r>
              <a:rPr lang="en-GB" sz="4000" dirty="0" smtClean="0"/>
              <a:t>;</a:t>
            </a:r>
            <a:endParaRPr lang="it-IT" sz="4000" dirty="0" smtClean="0"/>
          </a:p>
          <a:p>
            <a:pPr>
              <a:buNone/>
            </a:pPr>
            <a:r>
              <a:rPr lang="en-GB" sz="4000" dirty="0" smtClean="0"/>
              <a:t>&lt; (s</a:t>
            </a:r>
            <a:r>
              <a:rPr lang="en-GB" sz="4000" baseline="-25000" dirty="0" smtClean="0"/>
              <a:t>1</a:t>
            </a:r>
            <a:r>
              <a:rPr lang="en-GB" sz="4000" dirty="0" smtClean="0"/>
              <a:t>, s</a:t>
            </a:r>
            <a:r>
              <a:rPr lang="en-GB" sz="4000" baseline="-25000" dirty="0" smtClean="0"/>
              <a:t>2</a:t>
            </a:r>
            <a:r>
              <a:rPr lang="en-GB" sz="4000" dirty="0" smtClean="0"/>
              <a:t>), a, (s</a:t>
            </a:r>
            <a:r>
              <a:rPr lang="en-GB" sz="4000" baseline="-25000" dirty="0" smtClean="0"/>
              <a:t>1</a:t>
            </a:r>
            <a:r>
              <a:rPr lang="en-GB" sz="4000" dirty="0" smtClean="0"/>
              <a:t>, s</a:t>
            </a:r>
            <a:r>
              <a:rPr lang="en-GB" sz="4000" baseline="-25000" dirty="0" smtClean="0"/>
              <a:t>2</a:t>
            </a:r>
            <a:r>
              <a:rPr lang="en-GB" sz="4000" dirty="0" smtClean="0"/>
              <a:t>') &gt; </a:t>
            </a:r>
            <a:r>
              <a:rPr lang="it-IT" sz="4000" dirty="0" smtClean="0"/>
              <a:t>appartiene</a:t>
            </a:r>
            <a:r>
              <a:rPr lang="en-GB" sz="4000" dirty="0" smtClean="0"/>
              <a:t> a (R</a:t>
            </a:r>
            <a:r>
              <a:rPr lang="en-GB" sz="4000" baseline="-25000" dirty="0" smtClean="0"/>
              <a:t>1</a:t>
            </a:r>
            <a:r>
              <a:rPr lang="en-GB" sz="4000" dirty="0" smtClean="0"/>
              <a:t> || R</a:t>
            </a:r>
            <a:r>
              <a:rPr lang="en-GB" sz="4000" baseline="-25000" dirty="0" smtClean="0"/>
              <a:t>2</a:t>
            </a:r>
            <a:r>
              <a:rPr lang="en-GB" sz="4000" dirty="0" smtClean="0"/>
              <a:t>) se &lt; s</a:t>
            </a:r>
            <a:r>
              <a:rPr lang="en-GB" sz="4000" baseline="-25000" dirty="0" smtClean="0"/>
              <a:t>2</a:t>
            </a:r>
            <a:r>
              <a:rPr lang="en-GB" sz="4000" dirty="0" smtClean="0"/>
              <a:t>, a, s</a:t>
            </a:r>
            <a:r>
              <a:rPr lang="en-GB" sz="4000" baseline="-25000" dirty="0" smtClean="0"/>
              <a:t>2</a:t>
            </a:r>
            <a:r>
              <a:rPr lang="en-GB" sz="4000" dirty="0" smtClean="0"/>
              <a:t>' &gt; </a:t>
            </a:r>
            <a:r>
              <a:rPr lang="it-IT" sz="4000" dirty="0" smtClean="0"/>
              <a:t>appartiene</a:t>
            </a:r>
            <a:r>
              <a:rPr lang="en-GB" sz="4000" dirty="0" smtClean="0"/>
              <a:t> a R</a:t>
            </a:r>
            <a:r>
              <a:rPr lang="en-GB" sz="4000" baseline="-25000" dirty="0" smtClean="0"/>
              <a:t>2</a:t>
            </a:r>
            <a:r>
              <a:rPr lang="en-GB" sz="4000" dirty="0" smtClean="0"/>
              <a:t>;</a:t>
            </a:r>
            <a:endParaRPr lang="it-IT" sz="4000" dirty="0" smtClean="0"/>
          </a:p>
          <a:p>
            <a:pPr>
              <a:buNone/>
            </a:pPr>
            <a:r>
              <a:rPr lang="en-GB" sz="4000" dirty="0" smtClean="0"/>
              <a:t>e </a:t>
            </a:r>
            <a:r>
              <a:rPr lang="it-IT" sz="4000" dirty="0" smtClean="0"/>
              <a:t>inoltre </a:t>
            </a:r>
            <a:r>
              <a:rPr lang="en-GB" sz="4000" dirty="0" smtClean="0"/>
              <a:t>(L</a:t>
            </a:r>
            <a:r>
              <a:rPr lang="en-GB" sz="4000" baseline="-25000" dirty="0" smtClean="0"/>
              <a:t>1</a:t>
            </a:r>
            <a:r>
              <a:rPr lang="en-GB" sz="4000" dirty="0" smtClean="0"/>
              <a:t> || L</a:t>
            </a:r>
            <a:r>
              <a:rPr lang="en-GB" sz="4000" baseline="-25000" dirty="0" smtClean="0"/>
              <a:t>2</a:t>
            </a:r>
            <a:r>
              <a:rPr lang="en-GB" sz="4000" dirty="0" smtClean="0"/>
              <a:t>) (s</a:t>
            </a:r>
            <a:r>
              <a:rPr lang="en-GB" sz="4000" baseline="-25000" dirty="0" smtClean="0"/>
              <a:t>1</a:t>
            </a:r>
            <a:r>
              <a:rPr lang="en-GB" sz="4000" dirty="0" smtClean="0"/>
              <a:t>, s</a:t>
            </a:r>
            <a:r>
              <a:rPr lang="en-GB" sz="4000" baseline="-25000" dirty="0" smtClean="0"/>
              <a:t>2</a:t>
            </a:r>
            <a:r>
              <a:rPr lang="en-GB" sz="4000" dirty="0" smtClean="0"/>
              <a:t>) = L</a:t>
            </a:r>
            <a:r>
              <a:rPr lang="en-GB" sz="4000" baseline="-25000" dirty="0" smtClean="0"/>
              <a:t>1</a:t>
            </a:r>
            <a:r>
              <a:rPr lang="en-GB" sz="4000" dirty="0" smtClean="0"/>
              <a:t> (s</a:t>
            </a:r>
            <a:r>
              <a:rPr lang="en-GB" sz="4000" baseline="-25000" dirty="0" smtClean="0"/>
              <a:t>1</a:t>
            </a:r>
            <a:r>
              <a:rPr lang="en-GB" sz="4000" dirty="0" smtClean="0"/>
              <a:t>) U L</a:t>
            </a:r>
            <a:r>
              <a:rPr lang="en-GB" sz="4000" baseline="-25000" dirty="0" smtClean="0"/>
              <a:t>2</a:t>
            </a:r>
            <a:r>
              <a:rPr lang="en-GB" sz="4000" dirty="0" smtClean="0"/>
              <a:t> (s</a:t>
            </a:r>
            <a:r>
              <a:rPr lang="en-GB" sz="4000" baseline="-25000" dirty="0" smtClean="0"/>
              <a:t>2</a:t>
            </a:r>
            <a:r>
              <a:rPr lang="en-GB" sz="4000" dirty="0" smtClean="0"/>
              <a:t>).</a:t>
            </a:r>
            <a:endParaRPr lang="it-IT" sz="4000" dirty="0" smtClean="0"/>
          </a:p>
          <a:p>
            <a:pPr>
              <a:buNone/>
            </a:pPr>
            <a:endParaRPr lang="it-IT" sz="3700" baseline="-25000" dirty="0" smtClean="0"/>
          </a:p>
          <a:p>
            <a:endParaRPr lang="it-IT" sz="4000" dirty="0" smtClean="0"/>
          </a:p>
          <a:p>
            <a:pPr>
              <a:buNone/>
            </a:pPr>
            <a:r>
              <a:rPr lang="it-IT" sz="4000" dirty="0" smtClean="0"/>
              <a:t>Rappresenta tutte le possibili evoluzioni concorrenti dei servizi, senza nessun controllo o interazione con il servizio che sarà generato.</a:t>
            </a:r>
          </a:p>
          <a:p>
            <a:pPr>
              <a:buNone/>
            </a:pPr>
            <a:endParaRPr lang="it-IT" sz="3700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Il processo di composizione </a:t>
            </a:r>
            <a:b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it-IT" dirty="0" smtClean="0"/>
              <a:t>Basi teoriche(2)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643050"/>
            <a:ext cx="818388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1800" b="1" dirty="0" err="1" smtClean="0"/>
              <a:t>Step</a:t>
            </a:r>
            <a:r>
              <a:rPr lang="it-IT" sz="1800" b="1" dirty="0" smtClean="0"/>
              <a:t> II – Sistema controllato:</a:t>
            </a:r>
          </a:p>
          <a:p>
            <a:pPr>
              <a:buNone/>
            </a:pPr>
            <a:r>
              <a:rPr lang="it-IT" sz="1800" dirty="0" smtClean="0"/>
              <a:t>La realizzazione del Composite Service a partire dai nostri </a:t>
            </a:r>
            <a:r>
              <a:rPr lang="it-IT" sz="1800" dirty="0" err="1" smtClean="0"/>
              <a:t>requirements</a:t>
            </a:r>
            <a:r>
              <a:rPr lang="it-IT" sz="1800" dirty="0" smtClean="0"/>
              <a:t> si concretizza nel trovare un STS S</a:t>
            </a:r>
            <a:r>
              <a:rPr lang="it-IT" sz="1800" baseline="-25000" dirty="0" smtClean="0"/>
              <a:t>C</a:t>
            </a:r>
            <a:r>
              <a:rPr lang="it-IT" sz="1800" dirty="0" smtClean="0"/>
              <a:t>, che soddisfa particolari proprietà e che deve essere un CONTROLLER per S</a:t>
            </a:r>
            <a:r>
              <a:rPr lang="it-IT" sz="1800" baseline="-25000" dirty="0" smtClean="0"/>
              <a:t>|| </a:t>
            </a:r>
            <a:r>
              <a:rPr lang="it-IT" sz="1800" dirty="0" smtClean="0"/>
              <a:t>(un STS che ne controlla l’esecuzione).</a:t>
            </a:r>
          </a:p>
          <a:p>
            <a:pPr>
              <a:buNone/>
            </a:pPr>
            <a:r>
              <a:rPr lang="it-IT" sz="1800" b="1" dirty="0" err="1" smtClean="0"/>
              <a:t>Step</a:t>
            </a:r>
            <a:r>
              <a:rPr lang="it-IT" sz="1800" b="1" dirty="0" smtClean="0"/>
              <a:t> III – </a:t>
            </a:r>
            <a:r>
              <a:rPr lang="it-IT" sz="1800" b="1" dirty="0" err="1" smtClean="0"/>
              <a:t>Deadlock-free</a:t>
            </a:r>
            <a:r>
              <a:rPr lang="it-IT" sz="1800" b="1" dirty="0" smtClean="0"/>
              <a:t> controller:</a:t>
            </a:r>
            <a:endParaRPr lang="it-IT" sz="1800" dirty="0" smtClean="0"/>
          </a:p>
          <a:p>
            <a:pPr>
              <a:buNone/>
            </a:pPr>
            <a:r>
              <a:rPr lang="it-IT" sz="1800" dirty="0" smtClean="0"/>
              <a:t>Ogni volta che S</a:t>
            </a:r>
            <a:r>
              <a:rPr lang="it-IT" sz="1800" baseline="-25000" dirty="0" smtClean="0"/>
              <a:t>c </a:t>
            </a:r>
            <a:r>
              <a:rPr lang="it-IT" sz="1800" dirty="0" smtClean="0"/>
              <a:t>effettua una transizione di output S</a:t>
            </a:r>
            <a:r>
              <a:rPr lang="it-IT" sz="1800" baseline="-25000" dirty="0" smtClean="0"/>
              <a:t>|| </a:t>
            </a:r>
            <a:r>
              <a:rPr lang="it-IT" sz="1800" dirty="0" smtClean="0"/>
              <a:t>deve essere in grado di accettarla, e viceversa.</a:t>
            </a:r>
          </a:p>
          <a:p>
            <a:pPr>
              <a:buNone/>
            </a:pPr>
            <a:r>
              <a:rPr lang="it-IT" sz="1800" dirty="0" smtClean="0"/>
              <a:t>In caso contrario si incorre in una situazione di </a:t>
            </a:r>
            <a:r>
              <a:rPr lang="it-IT" sz="1800" dirty="0" err="1" smtClean="0"/>
              <a:t>deadlock</a:t>
            </a:r>
            <a:r>
              <a:rPr lang="it-IT" sz="1800" dirty="0" smtClean="0"/>
              <a:t>.</a:t>
            </a:r>
          </a:p>
          <a:p>
            <a:pPr>
              <a:buNone/>
            </a:pPr>
            <a:endParaRPr lang="it-IT" sz="2000" dirty="0"/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357694"/>
            <a:ext cx="17621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Il processo di composizione </a:t>
            </a:r>
            <a:b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it-IT" dirty="0" smtClean="0"/>
              <a:t>Basi teoriche(3)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643050"/>
            <a:ext cx="8183880" cy="418795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it-IT" sz="2600" b="1" dirty="0" err="1" smtClean="0">
                <a:cs typeface="Times New Roman"/>
              </a:rPr>
              <a:t>Step</a:t>
            </a:r>
            <a:r>
              <a:rPr lang="it-IT" sz="2600" b="1" dirty="0" smtClean="0">
                <a:cs typeface="Times New Roman"/>
              </a:rPr>
              <a:t> IV – </a:t>
            </a:r>
            <a:r>
              <a:rPr lang="it-IT" sz="2600" b="1" dirty="0" err="1" smtClean="0">
                <a:cs typeface="Times New Roman"/>
              </a:rPr>
              <a:t>Belief-Level</a:t>
            </a:r>
            <a:r>
              <a:rPr lang="it-IT" sz="2600" b="1" dirty="0" smtClean="0">
                <a:cs typeface="Times New Roman"/>
              </a:rPr>
              <a:t>:</a:t>
            </a:r>
          </a:p>
          <a:p>
            <a:pPr>
              <a:buNone/>
            </a:pPr>
            <a:r>
              <a:rPr lang="it-IT" sz="2600" dirty="0" smtClean="0">
                <a:cs typeface="Times New Roman"/>
              </a:rPr>
              <a:t>	</a:t>
            </a:r>
            <a:r>
              <a:rPr lang="it-IT" sz="2600" dirty="0" smtClean="0"/>
              <a:t>Per soddisfare il </a:t>
            </a:r>
            <a:r>
              <a:rPr lang="it-IT" sz="2600" dirty="0" err="1" smtClean="0"/>
              <a:t>composition</a:t>
            </a:r>
            <a:r>
              <a:rPr lang="it-IT" sz="2600" dirty="0" smtClean="0"/>
              <a:t> goal </a:t>
            </a:r>
            <a:r>
              <a:rPr lang="it-IT" sz="2900" dirty="0" smtClean="0"/>
              <a:t>r</a:t>
            </a:r>
            <a:r>
              <a:rPr lang="it-IT" sz="2600" dirty="0" smtClean="0"/>
              <a:t>, abbiamo bisogno di esplorare tutte le possibili esecuzioni del Sistema Controllato e le proprietà soddisfatte in tali esecuzioni. Non possiamo fare ciò sotto ipotesi di osservabilità parziale (il Controller non ha piena osservabilità sul Prodotto Parallelo Controllato). Ci portiamo quindi al </a:t>
            </a:r>
            <a:r>
              <a:rPr lang="it-IT" sz="2600" i="1" dirty="0" err="1" smtClean="0"/>
              <a:t>Belief-Level</a:t>
            </a:r>
            <a:r>
              <a:rPr lang="it-IT" sz="2600" dirty="0" smtClean="0"/>
              <a:t>, ovvero consideriamo set di stati ugualmente plausibili date le nostre conoscenze, che evolvono tramite </a:t>
            </a:r>
            <a:r>
              <a:rPr lang="it-IT" sz="2600" i="1" dirty="0" err="1" smtClean="0"/>
              <a:t>external</a:t>
            </a:r>
            <a:r>
              <a:rPr lang="it-IT" sz="2600" i="1" dirty="0" smtClean="0"/>
              <a:t> </a:t>
            </a:r>
            <a:r>
              <a:rPr lang="it-IT" sz="2600" i="1" dirty="0" err="1" smtClean="0"/>
              <a:t>transitions</a:t>
            </a:r>
            <a:r>
              <a:rPr lang="it-IT" sz="2600" dirty="0" smtClean="0"/>
              <a:t> includendo nel nuovo </a:t>
            </a:r>
            <a:r>
              <a:rPr lang="it-IT" sz="2600" dirty="0" err="1" smtClean="0"/>
              <a:t>Belief</a:t>
            </a:r>
            <a:r>
              <a:rPr lang="it-IT" sz="2600" dirty="0" smtClean="0"/>
              <a:t> State stati raggiungibili tramite </a:t>
            </a:r>
            <a:r>
              <a:rPr lang="it-IT" sz="2600" i="1" dirty="0" err="1" smtClean="0"/>
              <a:t>t-closure</a:t>
            </a:r>
            <a:r>
              <a:rPr lang="it-IT" sz="2600" i="1" dirty="0" smtClean="0"/>
              <a:t> </a:t>
            </a:r>
            <a:r>
              <a:rPr lang="it-IT" sz="2600" dirty="0" smtClean="0"/>
              <a:t>(set di stati raggiungibili da transizioni interne) </a:t>
            </a:r>
            <a:r>
              <a:rPr lang="it-IT" sz="2600" dirty="0" smtClean="0">
                <a:latin typeface="Times New Roman"/>
                <a:cs typeface="Times New Roman"/>
              </a:rPr>
              <a:t>→ </a:t>
            </a:r>
            <a:r>
              <a:rPr lang="it-IT" sz="2600" i="1" dirty="0" smtClean="0">
                <a:cs typeface="Times New Roman"/>
              </a:rPr>
              <a:t>Piena osservabilità</a:t>
            </a:r>
            <a:endParaRPr lang="it-IT" sz="2600" i="1" dirty="0" smtClean="0"/>
          </a:p>
          <a:p>
            <a:pPr>
              <a:buNone/>
            </a:pPr>
            <a:endParaRPr lang="it-IT" b="1" dirty="0" smtClean="0"/>
          </a:p>
          <a:p>
            <a:pPr>
              <a:buNone/>
            </a:pPr>
            <a:endParaRPr lang="it-IT" b="1" dirty="0" smtClean="0"/>
          </a:p>
          <a:p>
            <a:pPr>
              <a:buNone/>
            </a:pPr>
            <a:endParaRPr lang="it-IT" sz="2200" b="1" dirty="0" smtClean="0"/>
          </a:p>
          <a:p>
            <a:pPr>
              <a:buNone/>
            </a:pPr>
            <a:r>
              <a:rPr lang="it-IT" sz="2200" b="1" dirty="0" smtClean="0"/>
              <a:t>Definizione: Astro </a:t>
            </a:r>
            <a:r>
              <a:rPr lang="it-IT" sz="2200" b="1" dirty="0" err="1" smtClean="0"/>
              <a:t>Composition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Problem</a:t>
            </a:r>
            <a:endParaRPr lang="it-IT" sz="2200" dirty="0" smtClean="0"/>
          </a:p>
          <a:p>
            <a:pPr>
              <a:buNone/>
            </a:pPr>
            <a:r>
              <a:rPr lang="it-IT" sz="2200" dirty="0" smtClean="0"/>
              <a:t>Siano </a:t>
            </a:r>
            <a:r>
              <a:rPr lang="it-IT" sz="2200" dirty="0" smtClean="0">
                <a:latin typeface="Platone2" pitchFamily="2" charset="0"/>
              </a:rPr>
              <a:t>S</a:t>
            </a:r>
            <a:r>
              <a:rPr lang="it-IT" sz="2200" baseline="-25000" dirty="0" smtClean="0"/>
              <a:t>1</a:t>
            </a:r>
            <a:r>
              <a:rPr lang="it-IT" sz="2200" dirty="0" smtClean="0"/>
              <a:t>, ..., </a:t>
            </a:r>
            <a:r>
              <a:rPr lang="it-IT" sz="2200" dirty="0" err="1" smtClean="0">
                <a:latin typeface="Platone2" pitchFamily="2" charset="0"/>
              </a:rPr>
              <a:t>S</a:t>
            </a:r>
            <a:r>
              <a:rPr lang="it-IT" sz="2200" b="1" baseline="-25000" dirty="0" err="1" smtClean="0"/>
              <a:t>n</a:t>
            </a:r>
            <a:r>
              <a:rPr lang="it-IT" sz="2200" dirty="0" smtClean="0"/>
              <a:t> un insieme di </a:t>
            </a:r>
            <a:r>
              <a:rPr lang="it-IT" sz="2200" dirty="0" err="1" smtClean="0"/>
              <a:t>STSs</a:t>
            </a:r>
            <a:r>
              <a:rPr lang="it-IT" sz="2200" dirty="0" smtClean="0"/>
              <a:t>, e r un </a:t>
            </a:r>
            <a:r>
              <a:rPr lang="it-IT" sz="2200" dirty="0" err="1" smtClean="0"/>
              <a:t>composition</a:t>
            </a:r>
            <a:r>
              <a:rPr lang="it-IT" sz="2200" dirty="0" smtClean="0"/>
              <a:t> </a:t>
            </a:r>
            <a:r>
              <a:rPr lang="it-IT" sz="2200" dirty="0" err="1" smtClean="0"/>
              <a:t>requirement</a:t>
            </a:r>
            <a:r>
              <a:rPr lang="it-IT" sz="2200" dirty="0" smtClean="0"/>
              <a:t>.</a:t>
            </a:r>
          </a:p>
          <a:p>
            <a:pPr>
              <a:buNone/>
            </a:pPr>
            <a:r>
              <a:rPr lang="it-IT" sz="2200" dirty="0" smtClean="0"/>
              <a:t>Il problema di composizione per </a:t>
            </a:r>
            <a:r>
              <a:rPr lang="it-IT" sz="2200" dirty="0" smtClean="0">
                <a:latin typeface="Platone2" pitchFamily="2" charset="0"/>
              </a:rPr>
              <a:t>S</a:t>
            </a:r>
            <a:r>
              <a:rPr lang="it-IT" sz="2200" b="1" baseline="-25000" dirty="0" smtClean="0"/>
              <a:t>1</a:t>
            </a:r>
            <a:r>
              <a:rPr lang="it-IT" sz="2200" dirty="0" smtClean="0"/>
              <a:t>, ..., </a:t>
            </a:r>
            <a:r>
              <a:rPr lang="it-IT" sz="2200" dirty="0" err="1" smtClean="0">
                <a:latin typeface="Platone2" pitchFamily="2" charset="0"/>
              </a:rPr>
              <a:t>S</a:t>
            </a:r>
            <a:r>
              <a:rPr lang="it-IT" sz="2200" b="1" baseline="-25000" dirty="0" err="1" smtClean="0"/>
              <a:t>n</a:t>
            </a:r>
            <a:r>
              <a:rPr lang="it-IT" sz="2200" dirty="0" smtClean="0"/>
              <a:t> e r è il problema di trovare un Controller </a:t>
            </a:r>
            <a:r>
              <a:rPr lang="it-IT" sz="2200" dirty="0" smtClean="0">
                <a:latin typeface="Platone2" pitchFamily="2" charset="0"/>
              </a:rPr>
              <a:t>S</a:t>
            </a:r>
            <a:r>
              <a:rPr lang="it-IT" sz="2200" b="1" baseline="-25000" dirty="0" smtClean="0"/>
              <a:t>C</a:t>
            </a:r>
            <a:r>
              <a:rPr lang="it-IT" sz="2200" dirty="0" smtClean="0"/>
              <a:t> che è </a:t>
            </a:r>
            <a:r>
              <a:rPr lang="it-IT" sz="2200" dirty="0" err="1" smtClean="0"/>
              <a:t>deadlock-free</a:t>
            </a:r>
            <a:r>
              <a:rPr lang="it-IT" sz="2200" dirty="0" smtClean="0"/>
              <a:t> e tale che </a:t>
            </a:r>
            <a:r>
              <a:rPr lang="it-IT" sz="2200" dirty="0" smtClean="0">
                <a:latin typeface="Platone2" pitchFamily="2" charset="0"/>
              </a:rPr>
              <a:t>S</a:t>
            </a:r>
            <a:r>
              <a:rPr lang="it-IT" sz="2200" b="1" baseline="-25000" dirty="0" smtClean="0"/>
              <a:t>B</a:t>
            </a:r>
            <a:r>
              <a:rPr lang="it-IT" sz="2200" dirty="0" smtClean="0"/>
              <a:t> |= r , dove </a:t>
            </a:r>
            <a:r>
              <a:rPr lang="it-IT" sz="2200" dirty="0" smtClean="0">
                <a:latin typeface="Platone2" pitchFamily="2" charset="0"/>
              </a:rPr>
              <a:t>S</a:t>
            </a:r>
            <a:r>
              <a:rPr lang="it-IT" sz="2200" b="1" baseline="-25000" dirty="0" smtClean="0"/>
              <a:t>B</a:t>
            </a:r>
            <a:r>
              <a:rPr lang="it-IT" sz="2200" dirty="0" smtClean="0"/>
              <a:t> è il </a:t>
            </a:r>
            <a:r>
              <a:rPr lang="it-IT" sz="2200" dirty="0" err="1" smtClean="0"/>
              <a:t>Belief-Level</a:t>
            </a:r>
            <a:r>
              <a:rPr lang="it-IT" sz="2200" dirty="0" smtClean="0"/>
              <a:t> System dell'STS  </a:t>
            </a:r>
            <a:r>
              <a:rPr lang="it-IT" sz="2200" dirty="0" smtClean="0">
                <a:latin typeface="Platone2" pitchFamily="2" charset="0"/>
              </a:rPr>
              <a:t>S</a:t>
            </a:r>
            <a:r>
              <a:rPr lang="it-IT" sz="2200" b="1" baseline="-25000" dirty="0" smtClean="0"/>
              <a:t>C</a:t>
            </a:r>
            <a:r>
              <a:rPr lang="it-IT" sz="2200" dirty="0" smtClean="0"/>
              <a:t> |&gt; (</a:t>
            </a:r>
            <a:r>
              <a:rPr lang="it-IT" sz="2200" dirty="0" smtClean="0">
                <a:latin typeface="Platone2" pitchFamily="2" charset="0"/>
              </a:rPr>
              <a:t>S</a:t>
            </a:r>
            <a:r>
              <a:rPr lang="it-IT" sz="2200" b="1" baseline="-25000" dirty="0" smtClean="0"/>
              <a:t>1</a:t>
            </a:r>
            <a:r>
              <a:rPr lang="it-IT" sz="2200" dirty="0" smtClean="0"/>
              <a:t> || ...</a:t>
            </a:r>
            <a:r>
              <a:rPr lang="it-IT" sz="2200" dirty="0" err="1" smtClean="0"/>
              <a:t>||</a:t>
            </a:r>
            <a:r>
              <a:rPr lang="it-IT" sz="2200" dirty="0" smtClean="0"/>
              <a:t> </a:t>
            </a:r>
            <a:r>
              <a:rPr lang="it-IT" sz="2200" dirty="0" err="1" smtClean="0">
                <a:latin typeface="Platone2" pitchFamily="2" charset="0"/>
              </a:rPr>
              <a:t>S</a:t>
            </a:r>
            <a:r>
              <a:rPr lang="it-IT" sz="2200" b="1" baseline="-25000" dirty="0" err="1" smtClean="0"/>
              <a:t>n</a:t>
            </a:r>
            <a:r>
              <a:rPr lang="it-IT" sz="2200" b="1" dirty="0" smtClean="0"/>
              <a:t> </a:t>
            </a:r>
            <a:r>
              <a:rPr lang="it-IT" sz="2200" dirty="0" smtClean="0"/>
              <a:t>).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Freccia in giù 3"/>
          <p:cNvSpPr/>
          <p:nvPr/>
        </p:nvSpPr>
        <p:spPr>
          <a:xfrm>
            <a:off x="4357686" y="3786190"/>
            <a:ext cx="28575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dirty="0" smtClean="0"/>
              <a:t>L’ASTRO </a:t>
            </a:r>
            <a:r>
              <a:rPr lang="it-IT" dirty="0" err="1" smtClean="0"/>
              <a:t>Toolset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</p:spPr>
        <p:txBody>
          <a:bodyPr anchor="ctr">
            <a:normAutofit/>
          </a:bodyPr>
          <a:lstStyle/>
          <a:p>
            <a:pPr algn="ctr"/>
            <a:r>
              <a:rPr lang="it-IT" dirty="0" smtClean="0"/>
              <a:t>Struttura dell’ASTRO </a:t>
            </a:r>
            <a:r>
              <a:rPr lang="it-IT" dirty="0" err="1" smtClean="0"/>
              <a:t>Toolset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643050"/>
            <a:ext cx="8183880" cy="15001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1400" dirty="0" smtClean="0"/>
              <a:t>Versione 3.4</a:t>
            </a:r>
            <a:endParaRPr lang="it-IT" sz="1600" dirty="0" smtClean="0"/>
          </a:p>
          <a:p>
            <a:pPr>
              <a:buNone/>
            </a:pPr>
            <a:endParaRPr lang="it-IT" sz="1600" dirty="0" smtClean="0"/>
          </a:p>
          <a:p>
            <a:pPr>
              <a:buNone/>
            </a:pPr>
            <a:r>
              <a:rPr lang="it-IT" sz="1800" dirty="0" smtClean="0"/>
              <a:t>È formato da numerosi componenti software, alcuni sviluppati interamente dal team Astro, altri sono programmi di terze parti con le quali il </a:t>
            </a:r>
            <a:r>
              <a:rPr lang="it-IT" sz="1800" dirty="0" err="1" smtClean="0"/>
              <a:t>toolset</a:t>
            </a:r>
            <a:r>
              <a:rPr lang="it-IT" sz="1800" dirty="0" smtClean="0"/>
              <a:t> interagisce:</a:t>
            </a:r>
          </a:p>
          <a:p>
            <a:pPr>
              <a:buNone/>
            </a:pPr>
            <a:endParaRPr lang="it-IT" sz="1600" dirty="0" smtClean="0"/>
          </a:p>
          <a:p>
            <a:pPr>
              <a:buNone/>
            </a:pPr>
            <a:endParaRPr lang="it-IT" sz="1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71472" y="3214687"/>
            <a:ext cx="36433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it-IT" sz="1600" dirty="0" smtClean="0"/>
              <a:t> Java 1.5.x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it-IT" sz="1600" dirty="0" smtClean="0"/>
              <a:t> </a:t>
            </a:r>
            <a:r>
              <a:rPr lang="it-IT" sz="1600" dirty="0" err="1" smtClean="0"/>
              <a:t>Eclipse</a:t>
            </a:r>
            <a:r>
              <a:rPr lang="it-IT" sz="1600" dirty="0" smtClean="0"/>
              <a:t> IDE 3.2.2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it-IT" sz="1600" dirty="0" smtClean="0"/>
              <a:t> </a:t>
            </a:r>
            <a:r>
              <a:rPr lang="it-IT" sz="1600" dirty="0" err="1" smtClean="0"/>
              <a:t>Tomcat</a:t>
            </a:r>
            <a:r>
              <a:rPr lang="it-IT" sz="1600" dirty="0" smtClean="0"/>
              <a:t> server 5.5.x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it-IT" sz="1600" dirty="0" smtClean="0"/>
              <a:t> </a:t>
            </a:r>
            <a:r>
              <a:rPr lang="it-IT" sz="1600" dirty="0" err="1" smtClean="0"/>
              <a:t>ActiveBPEL</a:t>
            </a:r>
            <a:r>
              <a:rPr lang="it-IT" sz="1600" dirty="0" smtClean="0"/>
              <a:t> </a:t>
            </a:r>
            <a:r>
              <a:rPr lang="it-IT" sz="1600" dirty="0" err="1" smtClean="0"/>
              <a:t>Engine</a:t>
            </a:r>
            <a:r>
              <a:rPr lang="it-IT" sz="1600" dirty="0" smtClean="0"/>
              <a:t> 2.0</a:t>
            </a:r>
            <a:endParaRPr lang="en-GB" sz="1600" dirty="0" smtClean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1600" dirty="0" smtClean="0"/>
              <a:t> Graphical Editing Framework &amp; Graphical </a:t>
            </a:r>
            <a:r>
              <a:rPr lang="en-GB" sz="1600" dirty="0" err="1" smtClean="0"/>
              <a:t>Modeling</a:t>
            </a:r>
            <a:r>
              <a:rPr lang="en-GB" sz="1600" dirty="0" smtClean="0"/>
              <a:t> Framework Eclipse </a:t>
            </a:r>
            <a:r>
              <a:rPr lang="en-GB" sz="1600" dirty="0" err="1" smtClean="0"/>
              <a:t>plugins</a:t>
            </a:r>
            <a:endParaRPr lang="en-GB" sz="1600" dirty="0" smtClean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1600" dirty="0" err="1" smtClean="0"/>
              <a:t>ActiveBPEL</a:t>
            </a:r>
            <a:r>
              <a:rPr lang="en-GB" sz="1600" dirty="0" smtClean="0"/>
              <a:t> Designer 2.0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357686" y="3214686"/>
            <a:ext cx="4214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it-IT" sz="1600" dirty="0" smtClean="0"/>
              <a:t> Astro </a:t>
            </a:r>
            <a:r>
              <a:rPr lang="it-IT" sz="1600" dirty="0" err="1" smtClean="0"/>
              <a:t>wsToolset</a:t>
            </a:r>
            <a:r>
              <a:rPr lang="it-IT" sz="1600" dirty="0" smtClean="0"/>
              <a:t> 1.8.0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it-IT" sz="1600" dirty="0" smtClean="0"/>
              <a:t> Astro </a:t>
            </a:r>
            <a:r>
              <a:rPr lang="it-IT" sz="1600" dirty="0" err="1" smtClean="0"/>
              <a:t>wsMonitor</a:t>
            </a:r>
            <a:r>
              <a:rPr lang="it-IT" sz="1600" dirty="0" smtClean="0"/>
              <a:t> 1.6.0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it-IT" sz="1600" dirty="0" smtClean="0"/>
              <a:t> Astro </a:t>
            </a:r>
            <a:r>
              <a:rPr lang="it-IT" sz="1600" dirty="0" err="1" smtClean="0"/>
              <a:t>wsRequirement</a:t>
            </a:r>
            <a:r>
              <a:rPr lang="it-IT" sz="1600" dirty="0" smtClean="0"/>
              <a:t> 0.2.0 </a:t>
            </a:r>
            <a:r>
              <a:rPr lang="it-IT" sz="1600" dirty="0" err="1" smtClean="0"/>
              <a:t>Eclipse</a:t>
            </a:r>
            <a:r>
              <a:rPr lang="it-IT" sz="1600" dirty="0" smtClean="0"/>
              <a:t> </a:t>
            </a:r>
            <a:r>
              <a:rPr lang="it-IT" sz="1600" dirty="0" err="1" smtClean="0"/>
              <a:t>plugin</a:t>
            </a:r>
            <a:endParaRPr lang="it-IT" sz="1600" dirty="0" smtClean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it-IT" sz="1600" dirty="0" smtClean="0"/>
              <a:t> Astro </a:t>
            </a:r>
            <a:r>
              <a:rPr lang="it-IT" sz="1600" dirty="0" err="1" smtClean="0"/>
              <a:t>wsChainManager</a:t>
            </a:r>
            <a:r>
              <a:rPr lang="it-IT" sz="1600" dirty="0" smtClean="0"/>
              <a:t> 2.4.0 </a:t>
            </a:r>
            <a:r>
              <a:rPr lang="it-IT" sz="1600" dirty="0" err="1" smtClean="0"/>
              <a:t>Eclipse</a:t>
            </a:r>
            <a:r>
              <a:rPr lang="it-IT" sz="1600" dirty="0" smtClean="0"/>
              <a:t> </a:t>
            </a:r>
            <a:r>
              <a:rPr lang="it-IT" sz="1600" dirty="0" err="1" smtClean="0"/>
              <a:t>plugin</a:t>
            </a:r>
            <a:endParaRPr lang="it-IT" sz="1600" dirty="0" smtClean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it-IT" sz="1600" dirty="0" smtClean="0"/>
              <a:t> Astro </a:t>
            </a:r>
            <a:r>
              <a:rPr lang="it-IT" sz="1600" dirty="0" err="1" smtClean="0"/>
              <a:t>wsAnimator</a:t>
            </a:r>
            <a:r>
              <a:rPr lang="it-IT" sz="1600" dirty="0" smtClean="0"/>
              <a:t> 0.0.7 </a:t>
            </a:r>
            <a:r>
              <a:rPr lang="it-IT" sz="1600" dirty="0" err="1" smtClean="0"/>
              <a:t>Eclipse</a:t>
            </a:r>
            <a:r>
              <a:rPr lang="it-IT" sz="1600" dirty="0" smtClean="0"/>
              <a:t> </a:t>
            </a:r>
            <a:r>
              <a:rPr lang="it-IT" sz="1600" dirty="0" err="1" smtClean="0"/>
              <a:t>plugin</a:t>
            </a:r>
            <a:endParaRPr lang="it-IT" sz="1600" dirty="0" smtClean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it-IT" sz="1600" dirty="0" smtClean="0"/>
              <a:t> Astro </a:t>
            </a:r>
            <a:r>
              <a:rPr lang="it-IT" sz="1600" dirty="0" err="1" smtClean="0"/>
              <a:t>wsUseCases</a:t>
            </a:r>
            <a:r>
              <a:rPr lang="it-IT" sz="1600" dirty="0" smtClean="0"/>
              <a:t> 1.0.0 </a:t>
            </a:r>
            <a:r>
              <a:rPr lang="it-IT" sz="1600" dirty="0" err="1" smtClean="0"/>
              <a:t>Eclipse</a:t>
            </a:r>
            <a:r>
              <a:rPr lang="it-IT" sz="1600" dirty="0" smtClean="0"/>
              <a:t> </a:t>
            </a:r>
            <a:r>
              <a:rPr lang="it-IT" sz="1600" dirty="0" err="1" smtClean="0"/>
              <a:t>plugin</a:t>
            </a:r>
            <a:endParaRPr lang="it-IT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Struttura dell’ASTRO </a:t>
            </a:r>
            <a:r>
              <a:rPr lang="it-IT" dirty="0" err="1" smtClean="0"/>
              <a:t>Toolset</a:t>
            </a:r>
            <a:r>
              <a:rPr lang="it-IT" dirty="0" smtClean="0"/>
              <a:t> (</a:t>
            </a:r>
            <a:r>
              <a:rPr lang="it-IT" dirty="0" err="1" smtClean="0"/>
              <a:t>cont</a:t>
            </a:r>
            <a:r>
              <a:rPr lang="it-IT" dirty="0" smtClean="0"/>
              <a:t>.)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714488"/>
            <a:ext cx="8183880" cy="41879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sz="1800" dirty="0" smtClean="0"/>
              <a:t>Il </a:t>
            </a:r>
            <a:r>
              <a:rPr lang="it-IT" sz="1800" b="1" dirty="0" err="1" smtClean="0"/>
              <a:t>wsToolset</a:t>
            </a:r>
            <a:r>
              <a:rPr lang="it-IT" sz="1800" dirty="0" smtClean="0"/>
              <a:t> contiene:</a:t>
            </a:r>
          </a:p>
          <a:p>
            <a:pPr lvl="0"/>
            <a:r>
              <a:rPr lang="it-IT" sz="1800" dirty="0" smtClean="0"/>
              <a:t>il programma </a:t>
            </a:r>
            <a:r>
              <a:rPr lang="it-IT" sz="1800" dirty="0" err="1" smtClean="0"/>
              <a:t>wsTranslator</a:t>
            </a:r>
            <a:r>
              <a:rPr lang="it-IT" sz="1800" dirty="0" smtClean="0"/>
              <a:t> adibito alle traduzioni dei </a:t>
            </a:r>
            <a:r>
              <a:rPr lang="it-IT" sz="1800" dirty="0" err="1" smtClean="0"/>
              <a:t>files</a:t>
            </a:r>
            <a:r>
              <a:rPr lang="it-IT" sz="1800" dirty="0" smtClean="0"/>
              <a:t> di coreografia (.</a:t>
            </a:r>
            <a:r>
              <a:rPr lang="it-IT" sz="1800" dirty="0" err="1" smtClean="0"/>
              <a:t>chor</a:t>
            </a:r>
            <a:r>
              <a:rPr lang="it-IT" sz="1800" dirty="0" smtClean="0"/>
              <a:t>) in vari formati di STS, ad esempio </a:t>
            </a:r>
            <a:r>
              <a:rPr lang="it-IT" sz="1800" dirty="0" err="1" smtClean="0"/>
              <a:t>files</a:t>
            </a:r>
            <a:r>
              <a:rPr lang="it-IT" sz="1800" dirty="0" smtClean="0"/>
              <a:t> .</a:t>
            </a:r>
            <a:r>
              <a:rPr lang="it-IT" sz="1800" dirty="0" err="1" smtClean="0"/>
              <a:t>smv</a:t>
            </a:r>
            <a:r>
              <a:rPr lang="it-IT" sz="1800" dirty="0" smtClean="0"/>
              <a:t> o </a:t>
            </a:r>
            <a:r>
              <a:rPr lang="it-IT" sz="1800" dirty="0" err="1" smtClean="0"/>
              <a:t>Spin</a:t>
            </a:r>
            <a:r>
              <a:rPr lang="it-IT" sz="1800" dirty="0" smtClean="0"/>
              <a:t>, per poi realizzare il prodotto parallelo dei </a:t>
            </a:r>
            <a:r>
              <a:rPr lang="it-IT" sz="1800" dirty="0" err="1" smtClean="0"/>
              <a:t>Component</a:t>
            </a:r>
            <a:r>
              <a:rPr lang="it-IT" sz="1800" dirty="0" smtClean="0"/>
              <a:t> </a:t>
            </a:r>
            <a:r>
              <a:rPr lang="it-IT" sz="1800" dirty="0" err="1" smtClean="0"/>
              <a:t>Services</a:t>
            </a:r>
            <a:r>
              <a:rPr lang="it-IT" sz="1800" dirty="0" smtClean="0"/>
              <a:t> e preparare il terreno per il planning via </a:t>
            </a:r>
            <a:r>
              <a:rPr lang="it-IT" sz="1800" dirty="0" err="1" smtClean="0"/>
              <a:t>Model</a:t>
            </a:r>
            <a:r>
              <a:rPr lang="it-IT" sz="1800" dirty="0" smtClean="0"/>
              <a:t> </a:t>
            </a:r>
            <a:r>
              <a:rPr lang="it-IT" sz="1800" dirty="0" err="1" smtClean="0"/>
              <a:t>Checking</a:t>
            </a:r>
            <a:r>
              <a:rPr lang="it-IT" sz="1800" dirty="0" smtClean="0"/>
              <a:t>, generando quindi il dominio D</a:t>
            </a:r>
          </a:p>
          <a:p>
            <a:pPr lvl="0"/>
            <a:r>
              <a:rPr lang="it-IT" sz="1800" dirty="0" smtClean="0"/>
              <a:t>il package </a:t>
            </a:r>
            <a:r>
              <a:rPr lang="it-IT" sz="1800" dirty="0" err="1" smtClean="0"/>
              <a:t>synTools</a:t>
            </a:r>
            <a:r>
              <a:rPr lang="it-IT" sz="1800" dirty="0" smtClean="0"/>
              <a:t> contenente due programmi, </a:t>
            </a:r>
            <a:r>
              <a:rPr lang="it-IT" sz="1800" i="1" dirty="0" err="1" smtClean="0"/>
              <a:t>wmon</a:t>
            </a:r>
            <a:r>
              <a:rPr lang="it-IT" sz="1800" dirty="0" smtClean="0"/>
              <a:t> e </a:t>
            </a:r>
            <a:r>
              <a:rPr lang="it-IT" sz="1800" i="1" dirty="0" err="1" smtClean="0"/>
              <a:t>wsynth</a:t>
            </a:r>
            <a:r>
              <a:rPr lang="it-IT" sz="1800" dirty="0" smtClean="0"/>
              <a:t>; il primo è adibito al </a:t>
            </a:r>
            <a:r>
              <a:rPr lang="it-IT" sz="1800" dirty="0" err="1" smtClean="0"/>
              <a:t>monitoring</a:t>
            </a:r>
            <a:r>
              <a:rPr lang="it-IT" sz="1800" dirty="0" smtClean="0"/>
              <a:t> dei processi BPEL, e quindi alla generazione del codice Java che controlla a </a:t>
            </a:r>
            <a:r>
              <a:rPr lang="it-IT" sz="1800" dirty="0" err="1" smtClean="0"/>
              <a:t>runtime</a:t>
            </a:r>
            <a:r>
              <a:rPr lang="it-IT" sz="1800" dirty="0" smtClean="0"/>
              <a:t> il verificarsi di eventi d'interesse e fa rapporto all'utente nelle schermate di </a:t>
            </a:r>
            <a:r>
              <a:rPr lang="it-IT" sz="1800" dirty="0" err="1" smtClean="0"/>
              <a:t>monitoring</a:t>
            </a:r>
            <a:r>
              <a:rPr lang="it-IT" sz="1800" dirty="0" smtClean="0"/>
              <a:t> dei processi (accessibili via browser); la seconda applicazione, </a:t>
            </a:r>
            <a:r>
              <a:rPr lang="it-IT" sz="1800" dirty="0" err="1" smtClean="0"/>
              <a:t>wsynth</a:t>
            </a:r>
            <a:r>
              <a:rPr lang="it-IT" sz="1800" dirty="0" smtClean="0"/>
              <a:t>, è la responsabile del vero e proprio processo di sintesi che ricava il piano p che soddisfa il goal r su dominio D e restituisce il file concrete BPEL eseguibile</a:t>
            </a:r>
          </a:p>
          <a:p>
            <a:pPr lvl="0"/>
            <a:r>
              <a:rPr lang="it-IT" sz="1800" dirty="0" smtClean="0"/>
              <a:t>il programma </a:t>
            </a:r>
            <a:r>
              <a:rPr lang="it-IT" sz="1800" dirty="0" err="1" smtClean="0"/>
              <a:t>NuSMV</a:t>
            </a:r>
            <a:r>
              <a:rPr lang="it-IT" sz="1800" dirty="0" smtClean="0"/>
              <a:t> essenziale per eseguire operazioni di </a:t>
            </a:r>
            <a:r>
              <a:rPr lang="it-IT" sz="1800" dirty="0" err="1" smtClean="0"/>
              <a:t>model</a:t>
            </a:r>
            <a:r>
              <a:rPr lang="it-IT" sz="1800" dirty="0" smtClean="0"/>
              <a:t> </a:t>
            </a:r>
            <a:r>
              <a:rPr lang="it-IT" sz="1800" dirty="0" err="1" smtClean="0"/>
              <a:t>checking</a:t>
            </a:r>
            <a:r>
              <a:rPr lang="it-IT" sz="1800" dirty="0" smtClean="0"/>
              <a:t> su </a:t>
            </a:r>
            <a:r>
              <a:rPr lang="it-IT" sz="1800" dirty="0" err="1" smtClean="0"/>
              <a:t>STSs</a:t>
            </a:r>
            <a:endParaRPr lang="it-IT" sz="1800" dirty="0" smtClean="0"/>
          </a:p>
          <a:p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Il processo di composizione automatica</a:t>
            </a:r>
            <a:endParaRPr lang="it-IT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079" y="1643050"/>
            <a:ext cx="780144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dirty="0" smtClean="0"/>
              <a:t>La demo VTA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928694"/>
          </a:xfrm>
        </p:spPr>
        <p:txBody>
          <a:bodyPr anchor="ctr"/>
          <a:lstStyle/>
          <a:p>
            <a:pPr algn="ctr"/>
            <a:r>
              <a:rPr lang="it-IT" dirty="0" smtClean="0"/>
              <a:t>Struttura della demo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571612"/>
            <a:ext cx="8183880" cy="92869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it-IT" sz="1600" dirty="0" smtClean="0"/>
              <a:t>VTA è una delle due demo fornite dal progetto ASTRO. Rappresenta un’agenzia di viaggi virtuale, tramite la quale si possono prenotare il volo e l’hotel, fornendo il periodo e il luogo. È costituita da tre servizi: </a:t>
            </a:r>
            <a:r>
              <a:rPr lang="it-IT" sz="1600" dirty="0" err="1" smtClean="0"/>
              <a:t>User</a:t>
            </a:r>
            <a:r>
              <a:rPr lang="it-IT" sz="1600" dirty="0" smtClean="0"/>
              <a:t>, Flight e Hotel.</a:t>
            </a:r>
          </a:p>
          <a:p>
            <a:pPr>
              <a:buNone/>
            </a:pPr>
            <a:endParaRPr lang="it-IT" sz="2000" dirty="0" smtClean="0"/>
          </a:p>
        </p:txBody>
      </p:sp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1714480" y="2500306"/>
            <a:ext cx="5040313" cy="3311525"/>
            <a:chOff x="107352150" y="108203775"/>
            <a:chExt cx="5039995" cy="3311770"/>
          </a:xfrm>
        </p:grpSpPr>
        <p:sp>
          <p:nvSpPr>
            <p:cNvPr id="47107" name="Line 3"/>
            <p:cNvSpPr>
              <a:spLocks noChangeShapeType="1"/>
            </p:cNvSpPr>
            <p:nvPr/>
          </p:nvSpPr>
          <p:spPr bwMode="auto">
            <a:xfrm>
              <a:off x="110088147" y="110219637"/>
              <a:ext cx="12239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108" name="Rectangle 4"/>
            <p:cNvSpPr>
              <a:spLocks noChangeArrowheads="1"/>
            </p:cNvSpPr>
            <p:nvPr/>
          </p:nvSpPr>
          <p:spPr bwMode="auto">
            <a:xfrm>
              <a:off x="107352150" y="109211709"/>
              <a:ext cx="575999" cy="1655882"/>
            </a:xfrm>
            <a:prstGeom prst="rect">
              <a:avLst/>
            </a:prstGeom>
            <a:noFill/>
            <a:ln w="9525" algn="in">
              <a:solidFill>
                <a:srgbClr val="66CCFF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109" name="Text Box 5"/>
            <p:cNvSpPr txBox="1">
              <a:spLocks noChangeArrowheads="1"/>
            </p:cNvSpPr>
            <p:nvPr/>
          </p:nvSpPr>
          <p:spPr bwMode="auto">
            <a:xfrm>
              <a:off x="107424150" y="109283703"/>
              <a:ext cx="432000" cy="151189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User</a:t>
              </a:r>
              <a:endPara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W</a:t>
              </a:r>
              <a:r>
                <a:rPr kumimoji="0" lang="it-IT" sz="11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3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10" name="Rectangle 6"/>
            <p:cNvSpPr>
              <a:spLocks noChangeArrowheads="1"/>
            </p:cNvSpPr>
            <p:nvPr/>
          </p:nvSpPr>
          <p:spPr bwMode="auto">
            <a:xfrm>
              <a:off x="109008148" y="108491760"/>
              <a:ext cx="1079999" cy="2951790"/>
            </a:xfrm>
            <a:prstGeom prst="rect">
              <a:avLst/>
            </a:prstGeom>
            <a:noFill/>
            <a:ln w="9525" algn="in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111" name="Text Box 7"/>
            <p:cNvSpPr txBox="1">
              <a:spLocks noChangeArrowheads="1"/>
            </p:cNvSpPr>
            <p:nvPr/>
          </p:nvSpPr>
          <p:spPr bwMode="auto">
            <a:xfrm>
              <a:off x="109080148" y="108563755"/>
              <a:ext cx="935999" cy="28078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VTA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W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12" name="Rectangle 8"/>
            <p:cNvSpPr>
              <a:spLocks noChangeArrowheads="1"/>
            </p:cNvSpPr>
            <p:nvPr/>
          </p:nvSpPr>
          <p:spPr bwMode="auto">
            <a:xfrm>
              <a:off x="111312146" y="108491760"/>
              <a:ext cx="1079999" cy="1367903"/>
            </a:xfrm>
            <a:prstGeom prst="rect">
              <a:avLst/>
            </a:prstGeom>
            <a:noFill/>
            <a:ln w="9525" algn="in">
              <a:solidFill>
                <a:srgbClr val="66CCFF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113" name="Text Box 9"/>
            <p:cNvSpPr txBox="1">
              <a:spLocks noChangeArrowheads="1"/>
            </p:cNvSpPr>
            <p:nvPr/>
          </p:nvSpPr>
          <p:spPr bwMode="auto">
            <a:xfrm>
              <a:off x="111384146" y="108563755"/>
              <a:ext cx="935999" cy="122391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it-I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it-I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Flight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W</a:t>
              </a:r>
              <a:r>
                <a:rPr kumimoji="0" lang="it-IT" sz="11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14" name="Rectangle 10"/>
            <p:cNvSpPr>
              <a:spLocks noChangeArrowheads="1"/>
            </p:cNvSpPr>
            <p:nvPr/>
          </p:nvSpPr>
          <p:spPr bwMode="auto">
            <a:xfrm>
              <a:off x="111312146" y="110075647"/>
              <a:ext cx="1079999" cy="1439898"/>
            </a:xfrm>
            <a:prstGeom prst="rect">
              <a:avLst/>
            </a:prstGeom>
            <a:noFill/>
            <a:ln w="9525" algn="in">
              <a:solidFill>
                <a:srgbClr val="66CCFF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115" name="Text Box 11"/>
            <p:cNvSpPr txBox="1">
              <a:spLocks noChangeArrowheads="1"/>
            </p:cNvSpPr>
            <p:nvPr/>
          </p:nvSpPr>
          <p:spPr bwMode="auto">
            <a:xfrm>
              <a:off x="111384146" y="110147642"/>
              <a:ext cx="935999" cy="129590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it-I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it-I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Hotel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W</a:t>
              </a:r>
              <a:r>
                <a:rPr kumimoji="0" lang="it-IT" sz="11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16" name="Line 12"/>
            <p:cNvSpPr>
              <a:spLocks noChangeShapeType="1"/>
            </p:cNvSpPr>
            <p:nvPr/>
          </p:nvSpPr>
          <p:spPr bwMode="auto">
            <a:xfrm>
              <a:off x="107928149" y="109499688"/>
              <a:ext cx="10799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117" name="Line 13"/>
            <p:cNvSpPr>
              <a:spLocks noChangeShapeType="1"/>
            </p:cNvSpPr>
            <p:nvPr/>
          </p:nvSpPr>
          <p:spPr bwMode="auto">
            <a:xfrm flipH="1">
              <a:off x="107928149" y="109931657"/>
              <a:ext cx="10799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118" name="Line 14"/>
            <p:cNvSpPr>
              <a:spLocks noChangeShapeType="1"/>
            </p:cNvSpPr>
            <p:nvPr/>
          </p:nvSpPr>
          <p:spPr bwMode="auto">
            <a:xfrm flipH="1">
              <a:off x="107928149" y="110363627"/>
              <a:ext cx="10799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119" name="Line 15"/>
            <p:cNvSpPr>
              <a:spLocks noChangeShapeType="1"/>
            </p:cNvSpPr>
            <p:nvPr/>
          </p:nvSpPr>
          <p:spPr bwMode="auto">
            <a:xfrm>
              <a:off x="107928149" y="110795596"/>
              <a:ext cx="10799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120" name="Text Box 16"/>
            <p:cNvSpPr txBox="1">
              <a:spLocks noChangeArrowheads="1"/>
            </p:cNvSpPr>
            <p:nvPr/>
          </p:nvSpPr>
          <p:spPr bwMode="auto">
            <a:xfrm>
              <a:off x="107928150" y="109067775"/>
              <a:ext cx="935999" cy="360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Request(time, location)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1" name="Text Box 17"/>
            <p:cNvSpPr txBox="1">
              <a:spLocks noChangeArrowheads="1"/>
            </p:cNvSpPr>
            <p:nvPr/>
          </p:nvSpPr>
          <p:spPr bwMode="auto">
            <a:xfrm>
              <a:off x="107923618" y="109561197"/>
              <a:ext cx="935999" cy="21609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Offer</a:t>
              </a:r>
              <a:r>
                <a:rPr kumimoji="0" lang="it-IT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hotel-flight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2" name="Text Box 18"/>
            <p:cNvSpPr txBox="1">
              <a:spLocks noChangeArrowheads="1"/>
            </p:cNvSpPr>
            <p:nvPr/>
          </p:nvSpPr>
          <p:spPr bwMode="auto">
            <a:xfrm>
              <a:off x="108000149" y="110075647"/>
              <a:ext cx="935999" cy="21598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not_available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3" name="Text Box 19"/>
            <p:cNvSpPr txBox="1">
              <a:spLocks noChangeArrowheads="1"/>
            </p:cNvSpPr>
            <p:nvPr/>
          </p:nvSpPr>
          <p:spPr bwMode="auto">
            <a:xfrm>
              <a:off x="108000149" y="110507617"/>
              <a:ext cx="792000" cy="215984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ack/nack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4" name="Line 20"/>
            <p:cNvSpPr>
              <a:spLocks noChangeShapeType="1"/>
            </p:cNvSpPr>
            <p:nvPr/>
          </p:nvSpPr>
          <p:spPr bwMode="auto">
            <a:xfrm flipH="1">
              <a:off x="110088150" y="110579775"/>
              <a:ext cx="12239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125" name="Line 21"/>
            <p:cNvSpPr>
              <a:spLocks noChangeShapeType="1"/>
            </p:cNvSpPr>
            <p:nvPr/>
          </p:nvSpPr>
          <p:spPr bwMode="auto">
            <a:xfrm flipH="1">
              <a:off x="110088147" y="111299560"/>
              <a:ext cx="12239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126" name="Line 22"/>
            <p:cNvSpPr>
              <a:spLocks noChangeShapeType="1"/>
            </p:cNvSpPr>
            <p:nvPr/>
          </p:nvSpPr>
          <p:spPr bwMode="auto">
            <a:xfrm>
              <a:off x="110088147" y="108635749"/>
              <a:ext cx="12239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127" name="Line 23"/>
            <p:cNvSpPr>
              <a:spLocks noChangeShapeType="1"/>
            </p:cNvSpPr>
            <p:nvPr/>
          </p:nvSpPr>
          <p:spPr bwMode="auto">
            <a:xfrm flipH="1">
              <a:off x="110088147" y="108995724"/>
              <a:ext cx="12239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128" name="Line 24"/>
            <p:cNvSpPr>
              <a:spLocks noChangeShapeType="1"/>
            </p:cNvSpPr>
            <p:nvPr/>
          </p:nvSpPr>
          <p:spPr bwMode="auto">
            <a:xfrm>
              <a:off x="110088147" y="109715673"/>
              <a:ext cx="12239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129" name="Text Box 25"/>
            <p:cNvSpPr txBox="1">
              <a:spLocks noChangeArrowheads="1"/>
            </p:cNvSpPr>
            <p:nvPr/>
          </p:nvSpPr>
          <p:spPr bwMode="auto">
            <a:xfrm>
              <a:off x="110304147" y="108707744"/>
              <a:ext cx="791999" cy="21598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Offer flight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0" name="Text Box 26"/>
            <p:cNvSpPr txBox="1">
              <a:spLocks noChangeArrowheads="1"/>
            </p:cNvSpPr>
            <p:nvPr/>
          </p:nvSpPr>
          <p:spPr bwMode="auto">
            <a:xfrm>
              <a:off x="110232147" y="109427693"/>
              <a:ext cx="791999" cy="21598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ack/nack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1" name="Line 27"/>
            <p:cNvSpPr>
              <a:spLocks noChangeShapeType="1"/>
            </p:cNvSpPr>
            <p:nvPr/>
          </p:nvSpPr>
          <p:spPr bwMode="auto">
            <a:xfrm flipH="1">
              <a:off x="110088147" y="109355698"/>
              <a:ext cx="12239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132" name="Text Box 28"/>
            <p:cNvSpPr txBox="1">
              <a:spLocks noChangeArrowheads="1"/>
            </p:cNvSpPr>
            <p:nvPr/>
          </p:nvSpPr>
          <p:spPr bwMode="auto">
            <a:xfrm>
              <a:off x="110160147" y="109067719"/>
              <a:ext cx="1079999" cy="215984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not_available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3" name="Text Box 29"/>
            <p:cNvSpPr txBox="1">
              <a:spLocks noChangeArrowheads="1"/>
            </p:cNvSpPr>
            <p:nvPr/>
          </p:nvSpPr>
          <p:spPr bwMode="auto">
            <a:xfrm>
              <a:off x="110160150" y="108203775"/>
              <a:ext cx="935999" cy="360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Request(time, location)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4" name="Text Box 30"/>
            <p:cNvSpPr txBox="1">
              <a:spLocks noChangeArrowheads="1"/>
            </p:cNvSpPr>
            <p:nvPr/>
          </p:nvSpPr>
          <p:spPr bwMode="auto">
            <a:xfrm>
              <a:off x="110160150" y="109787775"/>
              <a:ext cx="935999" cy="360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Request(time, location)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5" name="Text Box 31"/>
            <p:cNvSpPr txBox="1">
              <a:spLocks noChangeArrowheads="1"/>
            </p:cNvSpPr>
            <p:nvPr/>
          </p:nvSpPr>
          <p:spPr bwMode="auto">
            <a:xfrm>
              <a:off x="110304150" y="110291775"/>
              <a:ext cx="791999" cy="21598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Offer hotel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6" name="Text Box 32"/>
            <p:cNvSpPr txBox="1">
              <a:spLocks noChangeArrowheads="1"/>
            </p:cNvSpPr>
            <p:nvPr/>
          </p:nvSpPr>
          <p:spPr bwMode="auto">
            <a:xfrm>
              <a:off x="110160150" y="110651775"/>
              <a:ext cx="1079999" cy="215984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not_available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7" name="Line 33"/>
            <p:cNvSpPr>
              <a:spLocks noChangeShapeType="1"/>
            </p:cNvSpPr>
            <p:nvPr/>
          </p:nvSpPr>
          <p:spPr bwMode="auto">
            <a:xfrm flipH="1">
              <a:off x="110088150" y="110939775"/>
              <a:ext cx="12239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138" name="Text Box 34"/>
            <p:cNvSpPr txBox="1">
              <a:spLocks noChangeArrowheads="1"/>
            </p:cNvSpPr>
            <p:nvPr/>
          </p:nvSpPr>
          <p:spPr bwMode="auto">
            <a:xfrm>
              <a:off x="110304150" y="111011775"/>
              <a:ext cx="791999" cy="21598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ack/nack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1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Il processo di composizione automatica </a:t>
            </a:r>
            <a:r>
              <a:rPr lang="it-IT" sz="4400" dirty="0" smtClean="0"/>
              <a:t>File </a:t>
            </a:r>
            <a:r>
              <a:rPr lang="it-IT" sz="4400" dirty="0" err="1" smtClean="0"/>
              <a:t>abstract</a:t>
            </a:r>
            <a:r>
              <a:rPr lang="it-IT" sz="4400" dirty="0" smtClean="0"/>
              <a:t> BPEL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643050"/>
            <a:ext cx="818388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1800" dirty="0" smtClean="0"/>
              <a:t>Tramite l’</a:t>
            </a:r>
            <a:r>
              <a:rPr lang="it-IT" sz="1800" dirty="0" err="1" smtClean="0"/>
              <a:t>ActiveBpel</a:t>
            </a:r>
            <a:r>
              <a:rPr lang="it-IT" sz="1800" dirty="0" smtClean="0"/>
              <a:t> Designer vengono creati gli </a:t>
            </a:r>
            <a:r>
              <a:rPr lang="it-IT" sz="1800" dirty="0" err="1" smtClean="0"/>
              <a:t>Abstract</a:t>
            </a:r>
            <a:r>
              <a:rPr lang="it-IT" sz="1800" dirty="0" smtClean="0"/>
              <a:t> BPEL </a:t>
            </a:r>
            <a:r>
              <a:rPr lang="it-IT" sz="1800" dirty="0" err="1" smtClean="0"/>
              <a:t>processes</a:t>
            </a:r>
            <a:r>
              <a:rPr lang="it-IT" sz="1800" dirty="0" smtClean="0"/>
              <a:t> e le interfacce WSDL, che rappresentano i </a:t>
            </a:r>
            <a:r>
              <a:rPr lang="it-IT" sz="1800" dirty="0" err="1" smtClean="0"/>
              <a:t>Component</a:t>
            </a:r>
            <a:r>
              <a:rPr lang="it-IT" sz="1800" dirty="0" smtClean="0"/>
              <a:t> Web </a:t>
            </a:r>
            <a:r>
              <a:rPr lang="it-IT" sz="1800" dirty="0" err="1" smtClean="0"/>
              <a:t>services</a:t>
            </a:r>
            <a:r>
              <a:rPr lang="it-IT" sz="1800" dirty="0" smtClean="0"/>
              <a:t> </a:t>
            </a:r>
          </a:p>
          <a:p>
            <a:pPr>
              <a:buNone/>
            </a:pPr>
            <a:r>
              <a:rPr lang="it-IT" sz="1800" dirty="0" smtClean="0"/>
              <a:t>Si parte con l’analisi dell’STS del web service e si traduce in file </a:t>
            </a:r>
            <a:r>
              <a:rPr lang="it-IT" sz="1800" dirty="0" err="1" smtClean="0"/>
              <a:t>bpel</a:t>
            </a:r>
            <a:r>
              <a:rPr lang="it-IT" sz="1800" dirty="0" smtClean="0"/>
              <a:t>.</a:t>
            </a:r>
          </a:p>
          <a:p>
            <a:pPr>
              <a:buNone/>
            </a:pPr>
            <a:endParaRPr lang="it-IT" sz="1800" dirty="0" smtClean="0"/>
          </a:p>
          <a:p>
            <a:pPr>
              <a:buNone/>
            </a:pPr>
            <a:endParaRPr lang="it-IT" sz="1800" dirty="0" smtClean="0"/>
          </a:p>
          <a:p>
            <a:pPr>
              <a:buNone/>
            </a:pPr>
            <a:endParaRPr lang="it-IT" sz="1800" dirty="0" smtClean="0"/>
          </a:p>
          <a:p>
            <a:pPr>
              <a:buNone/>
            </a:pPr>
            <a:endParaRPr lang="it-IT" sz="1800" dirty="0" smtClean="0"/>
          </a:p>
          <a:p>
            <a:pPr>
              <a:buNone/>
            </a:pPr>
            <a:endParaRPr lang="it-IT" sz="1800" dirty="0"/>
          </a:p>
        </p:txBody>
      </p:sp>
      <p:sp>
        <p:nvSpPr>
          <p:cNvPr id="33" name="Freccia angolare in su 32"/>
          <p:cNvSpPr/>
          <p:nvPr/>
        </p:nvSpPr>
        <p:spPr>
          <a:xfrm rot="5400000">
            <a:off x="4179091" y="4036223"/>
            <a:ext cx="500066" cy="10001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880" cy="114300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4400" dirty="0" smtClean="0"/>
              <a:t>Sommario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928802"/>
            <a:ext cx="8183880" cy="3929090"/>
          </a:xfrm>
        </p:spPr>
        <p:txBody>
          <a:bodyPr>
            <a:normAutofit lnSpcReduction="10000"/>
          </a:bodyPr>
          <a:lstStyle/>
          <a:p>
            <a:r>
              <a:rPr lang="it-IT" sz="2400" dirty="0" smtClean="0"/>
              <a:t>Breve introduzione al problema della composizione automatica di servizi</a:t>
            </a:r>
            <a:br>
              <a:rPr lang="it-IT" sz="2400" dirty="0" smtClean="0"/>
            </a:br>
            <a:endParaRPr lang="it-IT" sz="2400" dirty="0" smtClean="0"/>
          </a:p>
          <a:p>
            <a:r>
              <a:rPr lang="it-IT" sz="2400" dirty="0" smtClean="0"/>
              <a:t>Il progetto ASTRO &amp; Web Service </a:t>
            </a:r>
            <a:r>
              <a:rPr lang="it-IT" sz="2400" dirty="0" err="1" smtClean="0"/>
              <a:t>Composition</a:t>
            </a:r>
            <a:r>
              <a:rPr lang="it-IT" sz="2400" dirty="0" smtClean="0"/>
              <a:t> </a:t>
            </a:r>
            <a:r>
              <a:rPr lang="it-IT" sz="2400" dirty="0" err="1" smtClean="0"/>
              <a:t>problem</a:t>
            </a:r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2400" dirty="0" smtClean="0"/>
          </a:p>
          <a:p>
            <a:r>
              <a:rPr lang="it-IT" sz="2400" dirty="0" smtClean="0"/>
              <a:t>L’ASTRO suite per la composizione automatica</a:t>
            </a:r>
          </a:p>
          <a:p>
            <a:endParaRPr lang="it-IT" sz="2200" dirty="0" smtClean="0"/>
          </a:p>
          <a:p>
            <a:r>
              <a:rPr lang="it-IT" sz="2200" dirty="0" smtClean="0"/>
              <a:t>La demo VTA</a:t>
            </a:r>
            <a:r>
              <a:rPr lang="it-IT" sz="3200" dirty="0" smtClean="0"/>
              <a:t/>
            </a:r>
            <a:br>
              <a:rPr lang="it-IT" sz="3200" dirty="0" smtClean="0"/>
            </a:br>
            <a:endParaRPr lang="it-IT" sz="3200" dirty="0"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VTA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Servizio </a:t>
            </a:r>
            <a:r>
              <a:rPr lang="it-IT" dirty="0" err="1" smtClean="0"/>
              <a:t>User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643050"/>
            <a:ext cx="8183880" cy="571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000" dirty="0" smtClean="0"/>
              <a:t>Corrispondenza tra STS e file BPEL </a:t>
            </a:r>
            <a:endParaRPr lang="it-IT" sz="2000" dirty="0"/>
          </a:p>
        </p:txBody>
      </p:sp>
      <p:grpSp>
        <p:nvGrpSpPr>
          <p:cNvPr id="35" name="Group 35"/>
          <p:cNvGrpSpPr>
            <a:grpSpLocks/>
          </p:cNvGrpSpPr>
          <p:nvPr/>
        </p:nvGrpSpPr>
        <p:grpSpPr bwMode="auto">
          <a:xfrm>
            <a:off x="642910" y="2786058"/>
            <a:ext cx="2786082" cy="3143272"/>
            <a:chOff x="108144150" y="107411775"/>
            <a:chExt cx="2592000" cy="3024000"/>
          </a:xfrm>
        </p:grpSpPr>
        <p:grpSp>
          <p:nvGrpSpPr>
            <p:cNvPr id="36" name="Group 36"/>
            <p:cNvGrpSpPr>
              <a:grpSpLocks/>
            </p:cNvGrpSpPr>
            <p:nvPr/>
          </p:nvGrpSpPr>
          <p:grpSpPr bwMode="auto">
            <a:xfrm>
              <a:off x="108576150" y="109283775"/>
              <a:ext cx="288000" cy="288000"/>
              <a:chOff x="108792150" y="109787775"/>
              <a:chExt cx="288000" cy="288000"/>
            </a:xfrm>
          </p:grpSpPr>
          <p:sp>
            <p:nvSpPr>
              <p:cNvPr id="56" name="Oval 37"/>
              <p:cNvSpPr>
                <a:spLocks noChangeArrowheads="1"/>
              </p:cNvSpPr>
              <p:nvPr/>
            </p:nvSpPr>
            <p:spPr bwMode="auto">
              <a:xfrm>
                <a:off x="108792150" y="109787775"/>
                <a:ext cx="288000" cy="288000"/>
              </a:xfrm>
              <a:prstGeom prst="ellipse">
                <a:avLst/>
              </a:prstGeom>
              <a:noFill/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7" name="Oval 38"/>
              <p:cNvSpPr>
                <a:spLocks noChangeArrowheads="1"/>
              </p:cNvSpPr>
              <p:nvPr/>
            </p:nvSpPr>
            <p:spPr bwMode="auto">
              <a:xfrm>
                <a:off x="108864150" y="109859775"/>
                <a:ext cx="144000" cy="144000"/>
              </a:xfrm>
              <a:prstGeom prst="ellipse">
                <a:avLst/>
              </a:prstGeom>
              <a:noFill/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37" name="Oval 39"/>
            <p:cNvSpPr>
              <a:spLocks noChangeArrowheads="1"/>
            </p:cNvSpPr>
            <p:nvPr/>
          </p:nvSpPr>
          <p:spPr bwMode="auto">
            <a:xfrm>
              <a:off x="109296150" y="108275775"/>
              <a:ext cx="288000" cy="2880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" name="Oval 40"/>
            <p:cNvSpPr>
              <a:spLocks noChangeArrowheads="1"/>
            </p:cNvSpPr>
            <p:nvPr/>
          </p:nvSpPr>
          <p:spPr bwMode="auto">
            <a:xfrm>
              <a:off x="110016150" y="109283775"/>
              <a:ext cx="288000" cy="2880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grpSp>
          <p:nvGrpSpPr>
            <p:cNvPr id="39" name="Group 41"/>
            <p:cNvGrpSpPr>
              <a:grpSpLocks/>
            </p:cNvGrpSpPr>
            <p:nvPr/>
          </p:nvGrpSpPr>
          <p:grpSpPr bwMode="auto">
            <a:xfrm>
              <a:off x="110088150" y="110147775"/>
              <a:ext cx="288000" cy="288000"/>
              <a:chOff x="109728150" y="109571775"/>
              <a:chExt cx="288000" cy="288000"/>
            </a:xfrm>
          </p:grpSpPr>
          <p:sp>
            <p:nvSpPr>
              <p:cNvPr id="54" name="Oval 42"/>
              <p:cNvSpPr>
                <a:spLocks noChangeArrowheads="1"/>
              </p:cNvSpPr>
              <p:nvPr/>
            </p:nvSpPr>
            <p:spPr bwMode="auto">
              <a:xfrm>
                <a:off x="109728150" y="109571775"/>
                <a:ext cx="288000" cy="288000"/>
              </a:xfrm>
              <a:prstGeom prst="ellipse">
                <a:avLst/>
              </a:prstGeom>
              <a:noFill/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5" name="Oval 43"/>
              <p:cNvSpPr>
                <a:spLocks noChangeArrowheads="1"/>
              </p:cNvSpPr>
              <p:nvPr/>
            </p:nvSpPr>
            <p:spPr bwMode="auto">
              <a:xfrm>
                <a:off x="109800150" y="109643775"/>
                <a:ext cx="144000" cy="144000"/>
              </a:xfrm>
              <a:prstGeom prst="ellipse">
                <a:avLst/>
              </a:prstGeom>
              <a:noFill/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cxnSp>
          <p:nvCxnSpPr>
            <p:cNvPr id="40" name="AutoShape 44"/>
            <p:cNvCxnSpPr>
              <a:cxnSpLocks noChangeShapeType="1"/>
              <a:stCxn id="37" idx="3"/>
            </p:cNvCxnSpPr>
            <p:nvPr/>
          </p:nvCxnSpPr>
          <p:spPr bwMode="auto">
            <a:xfrm flipH="1">
              <a:off x="108749977" y="108521602"/>
              <a:ext cx="588346" cy="8043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1" name="AutoShape 45"/>
            <p:cNvCxnSpPr>
              <a:cxnSpLocks noChangeShapeType="1"/>
              <a:stCxn id="37" idx="5"/>
              <a:endCxn id="38" idx="0"/>
            </p:cNvCxnSpPr>
            <p:nvPr/>
          </p:nvCxnSpPr>
          <p:spPr bwMode="auto">
            <a:xfrm>
              <a:off x="109541977" y="108521602"/>
              <a:ext cx="618173" cy="7621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2" name="Text Box 46"/>
            <p:cNvSpPr txBox="1">
              <a:spLocks noChangeArrowheads="1"/>
            </p:cNvSpPr>
            <p:nvPr/>
          </p:nvSpPr>
          <p:spPr bwMode="auto">
            <a:xfrm>
              <a:off x="109944150" y="108635775"/>
              <a:ext cx="720000" cy="216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offer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 Box 47"/>
            <p:cNvSpPr txBox="1">
              <a:spLocks noChangeArrowheads="1"/>
            </p:cNvSpPr>
            <p:nvPr/>
          </p:nvSpPr>
          <p:spPr bwMode="auto">
            <a:xfrm>
              <a:off x="110232150" y="109787775"/>
              <a:ext cx="504000" cy="216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ack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4" name="AutoShape 48"/>
            <p:cNvCxnSpPr>
              <a:cxnSpLocks noChangeShapeType="1"/>
              <a:stCxn id="38" idx="4"/>
              <a:endCxn id="54" idx="0"/>
            </p:cNvCxnSpPr>
            <p:nvPr/>
          </p:nvCxnSpPr>
          <p:spPr bwMode="auto">
            <a:xfrm>
              <a:off x="110160150" y="109571775"/>
              <a:ext cx="72000" cy="576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5" name="Oval 49"/>
            <p:cNvSpPr>
              <a:spLocks noChangeArrowheads="1"/>
            </p:cNvSpPr>
            <p:nvPr/>
          </p:nvSpPr>
          <p:spPr bwMode="auto">
            <a:xfrm>
              <a:off x="109296150" y="107411775"/>
              <a:ext cx="288000" cy="2880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cxnSp>
          <p:nvCxnSpPr>
            <p:cNvPr id="46" name="AutoShape 50"/>
            <p:cNvCxnSpPr>
              <a:cxnSpLocks noChangeShapeType="1"/>
              <a:stCxn id="45" idx="4"/>
              <a:endCxn id="37" idx="0"/>
            </p:cNvCxnSpPr>
            <p:nvPr/>
          </p:nvCxnSpPr>
          <p:spPr bwMode="auto">
            <a:xfrm>
              <a:off x="109440150" y="107699775"/>
              <a:ext cx="0" cy="576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7" name="Text Box 51"/>
            <p:cNvSpPr txBox="1">
              <a:spLocks noChangeArrowheads="1"/>
            </p:cNvSpPr>
            <p:nvPr/>
          </p:nvSpPr>
          <p:spPr bwMode="auto">
            <a:xfrm>
              <a:off x="108144150" y="108707775"/>
              <a:ext cx="936000" cy="216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Not_available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8" name="Group 52"/>
            <p:cNvGrpSpPr>
              <a:grpSpLocks/>
            </p:cNvGrpSpPr>
            <p:nvPr/>
          </p:nvGrpSpPr>
          <p:grpSpPr bwMode="auto">
            <a:xfrm>
              <a:off x="109368150" y="110147775"/>
              <a:ext cx="288000" cy="288000"/>
              <a:chOff x="109728150" y="109571775"/>
              <a:chExt cx="288000" cy="288000"/>
            </a:xfrm>
          </p:grpSpPr>
          <p:sp>
            <p:nvSpPr>
              <p:cNvPr id="52" name="Oval 53"/>
              <p:cNvSpPr>
                <a:spLocks noChangeArrowheads="1"/>
              </p:cNvSpPr>
              <p:nvPr/>
            </p:nvSpPr>
            <p:spPr bwMode="auto">
              <a:xfrm>
                <a:off x="109728150" y="109571775"/>
                <a:ext cx="288000" cy="288000"/>
              </a:xfrm>
              <a:prstGeom prst="ellipse">
                <a:avLst/>
              </a:prstGeom>
              <a:noFill/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" name="Oval 54"/>
              <p:cNvSpPr>
                <a:spLocks noChangeArrowheads="1"/>
              </p:cNvSpPr>
              <p:nvPr/>
            </p:nvSpPr>
            <p:spPr bwMode="auto">
              <a:xfrm>
                <a:off x="109800150" y="109643775"/>
                <a:ext cx="144000" cy="144000"/>
              </a:xfrm>
              <a:prstGeom prst="ellipse">
                <a:avLst/>
              </a:prstGeom>
              <a:noFill/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cxnSp>
          <p:nvCxnSpPr>
            <p:cNvPr id="49" name="AutoShape 55"/>
            <p:cNvCxnSpPr>
              <a:cxnSpLocks noChangeShapeType="1"/>
              <a:stCxn id="38" idx="3"/>
              <a:endCxn id="52" idx="7"/>
            </p:cNvCxnSpPr>
            <p:nvPr/>
          </p:nvCxnSpPr>
          <p:spPr bwMode="auto">
            <a:xfrm flipH="1">
              <a:off x="109613977" y="109529602"/>
              <a:ext cx="444346" cy="6603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50" name="Text Box 56"/>
            <p:cNvSpPr txBox="1">
              <a:spLocks noChangeArrowheads="1"/>
            </p:cNvSpPr>
            <p:nvPr/>
          </p:nvSpPr>
          <p:spPr bwMode="auto">
            <a:xfrm>
              <a:off x="109368150" y="109643775"/>
              <a:ext cx="504000" cy="216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nack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 Box 57"/>
            <p:cNvSpPr txBox="1">
              <a:spLocks noChangeArrowheads="1"/>
            </p:cNvSpPr>
            <p:nvPr/>
          </p:nvSpPr>
          <p:spPr bwMode="auto">
            <a:xfrm>
              <a:off x="109512150" y="107843775"/>
              <a:ext cx="1224000" cy="216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Invia_request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8" name="CasellaDiTesto 57"/>
          <p:cNvSpPr txBox="1"/>
          <p:nvPr/>
        </p:nvSpPr>
        <p:spPr>
          <a:xfrm>
            <a:off x="857224" y="242886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User</a:t>
            </a:r>
            <a:r>
              <a:rPr lang="it-IT" dirty="0" smtClean="0"/>
              <a:t> service</a:t>
            </a:r>
            <a:endParaRPr lang="it-IT" dirty="0"/>
          </a:p>
        </p:txBody>
      </p:sp>
      <p:sp>
        <p:nvSpPr>
          <p:cNvPr id="59" name="Freccia a destra 58"/>
          <p:cNvSpPr/>
          <p:nvPr/>
        </p:nvSpPr>
        <p:spPr>
          <a:xfrm>
            <a:off x="3714744" y="3571876"/>
            <a:ext cx="78581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1155" y="2071678"/>
            <a:ext cx="2060348" cy="1857388"/>
          </a:xfrm>
          <a:prstGeom prst="rect">
            <a:avLst/>
          </a:prstGeom>
          <a:noFill/>
        </p:spPr>
      </p:pic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929066"/>
            <a:ext cx="2059200" cy="1867503"/>
          </a:xfrm>
          <a:prstGeom prst="rect">
            <a:avLst/>
          </a:prstGeom>
          <a:noFill/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3333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VTA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Servizio Flight</a:t>
            </a:r>
            <a:endParaRPr lang="it-IT" dirty="0"/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500034" y="1643050"/>
            <a:ext cx="8183880" cy="571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000" dirty="0" smtClean="0"/>
              <a:t>Corrispondenza tra STS e file BPEL </a:t>
            </a:r>
            <a:endParaRPr lang="it-IT" sz="2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57224" y="242886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Flight service</a:t>
            </a:r>
            <a:endParaRPr lang="it-IT" dirty="0"/>
          </a:p>
        </p:txBody>
      </p:sp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1071538" y="2857496"/>
            <a:ext cx="2786082" cy="3143271"/>
            <a:chOff x="108288150" y="107843775"/>
            <a:chExt cx="2736000" cy="3312000"/>
          </a:xfrm>
        </p:grpSpPr>
        <p:grpSp>
          <p:nvGrpSpPr>
            <p:cNvPr id="64515" name="Group 3"/>
            <p:cNvGrpSpPr>
              <a:grpSpLocks/>
            </p:cNvGrpSpPr>
            <p:nvPr/>
          </p:nvGrpSpPr>
          <p:grpSpPr bwMode="auto">
            <a:xfrm>
              <a:off x="110088150" y="109283775"/>
              <a:ext cx="288000" cy="288000"/>
              <a:chOff x="108792150" y="109787775"/>
              <a:chExt cx="288000" cy="288000"/>
            </a:xfrm>
          </p:grpSpPr>
          <p:sp>
            <p:nvSpPr>
              <p:cNvPr id="64516" name="Oval 4"/>
              <p:cNvSpPr>
                <a:spLocks noChangeArrowheads="1"/>
              </p:cNvSpPr>
              <p:nvPr/>
            </p:nvSpPr>
            <p:spPr bwMode="auto">
              <a:xfrm>
                <a:off x="108792150" y="109787775"/>
                <a:ext cx="288000" cy="288000"/>
              </a:xfrm>
              <a:prstGeom prst="ellipse">
                <a:avLst/>
              </a:prstGeom>
              <a:noFill/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4517" name="Oval 5"/>
              <p:cNvSpPr>
                <a:spLocks noChangeArrowheads="1"/>
              </p:cNvSpPr>
              <p:nvPr/>
            </p:nvSpPr>
            <p:spPr bwMode="auto">
              <a:xfrm>
                <a:off x="108864150" y="109859775"/>
                <a:ext cx="144000" cy="144000"/>
              </a:xfrm>
              <a:prstGeom prst="ellipse">
                <a:avLst/>
              </a:prstGeom>
              <a:noFill/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64518" name="Oval 6"/>
            <p:cNvSpPr>
              <a:spLocks noChangeArrowheads="1"/>
            </p:cNvSpPr>
            <p:nvPr/>
          </p:nvSpPr>
          <p:spPr bwMode="auto">
            <a:xfrm>
              <a:off x="109440150" y="108275775"/>
              <a:ext cx="288000" cy="2880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519" name="Oval 7"/>
            <p:cNvSpPr>
              <a:spLocks noChangeArrowheads="1"/>
            </p:cNvSpPr>
            <p:nvPr/>
          </p:nvSpPr>
          <p:spPr bwMode="auto">
            <a:xfrm>
              <a:off x="108792150" y="109283775"/>
              <a:ext cx="288000" cy="2880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grpSp>
          <p:nvGrpSpPr>
            <p:cNvPr id="64520" name="Group 8"/>
            <p:cNvGrpSpPr>
              <a:grpSpLocks/>
            </p:cNvGrpSpPr>
            <p:nvPr/>
          </p:nvGrpSpPr>
          <p:grpSpPr bwMode="auto">
            <a:xfrm>
              <a:off x="108360150" y="110867775"/>
              <a:ext cx="288000" cy="288000"/>
              <a:chOff x="109728150" y="109571775"/>
              <a:chExt cx="288000" cy="288000"/>
            </a:xfrm>
          </p:grpSpPr>
          <p:sp>
            <p:nvSpPr>
              <p:cNvPr id="64521" name="Oval 9"/>
              <p:cNvSpPr>
                <a:spLocks noChangeArrowheads="1"/>
              </p:cNvSpPr>
              <p:nvPr/>
            </p:nvSpPr>
            <p:spPr bwMode="auto">
              <a:xfrm>
                <a:off x="109728150" y="109571775"/>
                <a:ext cx="288000" cy="288000"/>
              </a:xfrm>
              <a:prstGeom prst="ellipse">
                <a:avLst/>
              </a:prstGeom>
              <a:noFill/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4522" name="Oval 10"/>
              <p:cNvSpPr>
                <a:spLocks noChangeArrowheads="1"/>
              </p:cNvSpPr>
              <p:nvPr/>
            </p:nvSpPr>
            <p:spPr bwMode="auto">
              <a:xfrm>
                <a:off x="109800150" y="109643775"/>
                <a:ext cx="144000" cy="144000"/>
              </a:xfrm>
              <a:prstGeom prst="ellipse">
                <a:avLst/>
              </a:prstGeom>
              <a:noFill/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64523" name="Text Box 11"/>
            <p:cNvSpPr txBox="1">
              <a:spLocks noChangeArrowheads="1"/>
            </p:cNvSpPr>
            <p:nvPr/>
          </p:nvSpPr>
          <p:spPr bwMode="auto">
            <a:xfrm>
              <a:off x="110088150" y="108635775"/>
              <a:ext cx="936000" cy="360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isNotAvailable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24" name="Text Box 12"/>
            <p:cNvSpPr txBox="1">
              <a:spLocks noChangeArrowheads="1"/>
            </p:cNvSpPr>
            <p:nvPr/>
          </p:nvSpPr>
          <p:spPr bwMode="auto">
            <a:xfrm>
              <a:off x="108288150" y="108779775"/>
              <a:ext cx="864000" cy="216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isAvailable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25" name="Text Box 13"/>
            <p:cNvSpPr txBox="1">
              <a:spLocks noChangeArrowheads="1"/>
            </p:cNvSpPr>
            <p:nvPr/>
          </p:nvSpPr>
          <p:spPr bwMode="auto">
            <a:xfrm>
              <a:off x="109008150" y="109787775"/>
              <a:ext cx="792000" cy="216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offerFlight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26" name="Oval 14"/>
            <p:cNvSpPr>
              <a:spLocks noChangeArrowheads="1"/>
            </p:cNvSpPr>
            <p:nvPr/>
          </p:nvSpPr>
          <p:spPr bwMode="auto">
            <a:xfrm>
              <a:off x="108792150" y="110147775"/>
              <a:ext cx="288000" cy="2880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cxnSp>
          <p:nvCxnSpPr>
            <p:cNvPr id="64527" name="AutoShape 15"/>
            <p:cNvCxnSpPr>
              <a:cxnSpLocks noChangeShapeType="1"/>
              <a:stCxn id="64519" idx="4"/>
              <a:endCxn id="64526" idx="0"/>
            </p:cNvCxnSpPr>
            <p:nvPr/>
          </p:nvCxnSpPr>
          <p:spPr bwMode="auto">
            <a:xfrm>
              <a:off x="108936150" y="109571775"/>
              <a:ext cx="0" cy="576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4528" name="AutoShape 16"/>
            <p:cNvCxnSpPr>
              <a:cxnSpLocks noChangeShapeType="1"/>
              <a:stCxn id="64526" idx="3"/>
              <a:endCxn id="64521" idx="0"/>
            </p:cNvCxnSpPr>
            <p:nvPr/>
          </p:nvCxnSpPr>
          <p:spPr bwMode="auto">
            <a:xfrm flipH="1">
              <a:off x="108504150" y="110393602"/>
              <a:ext cx="330173" cy="4741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64529" name="Group 17"/>
            <p:cNvGrpSpPr>
              <a:grpSpLocks/>
            </p:cNvGrpSpPr>
            <p:nvPr/>
          </p:nvGrpSpPr>
          <p:grpSpPr bwMode="auto">
            <a:xfrm>
              <a:off x="109224150" y="110867775"/>
              <a:ext cx="288000" cy="288000"/>
              <a:chOff x="109728150" y="109571775"/>
              <a:chExt cx="288000" cy="288000"/>
            </a:xfrm>
          </p:grpSpPr>
          <p:sp>
            <p:nvSpPr>
              <p:cNvPr id="64530" name="Oval 18"/>
              <p:cNvSpPr>
                <a:spLocks noChangeArrowheads="1"/>
              </p:cNvSpPr>
              <p:nvPr/>
            </p:nvSpPr>
            <p:spPr bwMode="auto">
              <a:xfrm>
                <a:off x="109728150" y="109571775"/>
                <a:ext cx="288000" cy="288000"/>
              </a:xfrm>
              <a:prstGeom prst="ellipse">
                <a:avLst/>
              </a:prstGeom>
              <a:noFill/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4531" name="Oval 19"/>
              <p:cNvSpPr>
                <a:spLocks noChangeArrowheads="1"/>
              </p:cNvSpPr>
              <p:nvPr/>
            </p:nvSpPr>
            <p:spPr bwMode="auto">
              <a:xfrm>
                <a:off x="109800150" y="109643775"/>
                <a:ext cx="144000" cy="144000"/>
              </a:xfrm>
              <a:prstGeom prst="ellipse">
                <a:avLst/>
              </a:prstGeom>
              <a:noFill/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cxnSp>
          <p:nvCxnSpPr>
            <p:cNvPr id="64532" name="AutoShape 20"/>
            <p:cNvCxnSpPr>
              <a:cxnSpLocks noChangeShapeType="1"/>
              <a:stCxn id="64526" idx="5"/>
              <a:endCxn id="64530" idx="0"/>
            </p:cNvCxnSpPr>
            <p:nvPr/>
          </p:nvCxnSpPr>
          <p:spPr bwMode="auto">
            <a:xfrm>
              <a:off x="109037977" y="110393602"/>
              <a:ext cx="330173" cy="4741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533" name="Text Box 21"/>
            <p:cNvSpPr txBox="1">
              <a:spLocks noChangeArrowheads="1"/>
            </p:cNvSpPr>
            <p:nvPr/>
          </p:nvSpPr>
          <p:spPr bwMode="auto">
            <a:xfrm>
              <a:off x="109224150" y="110435775"/>
              <a:ext cx="504000" cy="216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nack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34" name="Text Box 22"/>
            <p:cNvSpPr txBox="1">
              <a:spLocks noChangeArrowheads="1"/>
            </p:cNvSpPr>
            <p:nvPr/>
          </p:nvSpPr>
          <p:spPr bwMode="auto">
            <a:xfrm>
              <a:off x="108360150" y="110363775"/>
              <a:ext cx="432000" cy="216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ack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4535" name="AutoShape 23"/>
            <p:cNvCxnSpPr>
              <a:cxnSpLocks noChangeShapeType="1"/>
              <a:endCxn id="64518" idx="0"/>
            </p:cNvCxnSpPr>
            <p:nvPr/>
          </p:nvCxnSpPr>
          <p:spPr bwMode="auto">
            <a:xfrm>
              <a:off x="109584150" y="107843775"/>
              <a:ext cx="0" cy="432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4536" name="AutoShape 24"/>
            <p:cNvCxnSpPr>
              <a:cxnSpLocks noChangeShapeType="1"/>
              <a:stCxn id="64518" idx="5"/>
              <a:endCxn id="64516" idx="0"/>
            </p:cNvCxnSpPr>
            <p:nvPr/>
          </p:nvCxnSpPr>
          <p:spPr bwMode="auto">
            <a:xfrm>
              <a:off x="109685977" y="108521602"/>
              <a:ext cx="546173" cy="7621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4537" name="AutoShape 25"/>
            <p:cNvCxnSpPr>
              <a:cxnSpLocks noChangeShapeType="1"/>
              <a:stCxn id="64518" idx="3"/>
              <a:endCxn id="64519" idx="7"/>
            </p:cNvCxnSpPr>
            <p:nvPr/>
          </p:nvCxnSpPr>
          <p:spPr bwMode="auto">
            <a:xfrm flipH="1">
              <a:off x="109037977" y="108521602"/>
              <a:ext cx="444346" cy="8043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30" name="Freccia a destra 29"/>
          <p:cNvSpPr/>
          <p:nvPr/>
        </p:nvSpPr>
        <p:spPr>
          <a:xfrm>
            <a:off x="3857620" y="3000372"/>
            <a:ext cx="78581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4538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071678"/>
            <a:ext cx="2657476" cy="380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VTA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Servizio Hotel</a:t>
            </a:r>
            <a:endParaRPr lang="it-IT" dirty="0"/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500034" y="1643050"/>
            <a:ext cx="8183880" cy="571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000" dirty="0" smtClean="0"/>
              <a:t>Corrispondenza tra STS e file BPEL </a:t>
            </a:r>
            <a:endParaRPr lang="it-IT" sz="2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57224" y="242886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Hotel service</a:t>
            </a:r>
            <a:endParaRPr lang="it-IT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071538" y="2857496"/>
            <a:ext cx="2786082" cy="3143271"/>
            <a:chOff x="108288150" y="107843775"/>
            <a:chExt cx="2736000" cy="3312000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10088150" y="109283775"/>
              <a:ext cx="288000" cy="288000"/>
              <a:chOff x="108792150" y="109787775"/>
              <a:chExt cx="288000" cy="288000"/>
            </a:xfrm>
          </p:grpSpPr>
          <p:sp>
            <p:nvSpPr>
              <p:cNvPr id="64516" name="Oval 4"/>
              <p:cNvSpPr>
                <a:spLocks noChangeArrowheads="1"/>
              </p:cNvSpPr>
              <p:nvPr/>
            </p:nvSpPr>
            <p:spPr bwMode="auto">
              <a:xfrm>
                <a:off x="108792150" y="109787775"/>
                <a:ext cx="288000" cy="288000"/>
              </a:xfrm>
              <a:prstGeom prst="ellipse">
                <a:avLst/>
              </a:prstGeom>
              <a:noFill/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4517" name="Oval 5"/>
              <p:cNvSpPr>
                <a:spLocks noChangeArrowheads="1"/>
              </p:cNvSpPr>
              <p:nvPr/>
            </p:nvSpPr>
            <p:spPr bwMode="auto">
              <a:xfrm>
                <a:off x="108864150" y="109859775"/>
                <a:ext cx="144000" cy="144000"/>
              </a:xfrm>
              <a:prstGeom prst="ellipse">
                <a:avLst/>
              </a:prstGeom>
              <a:noFill/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64518" name="Oval 6"/>
            <p:cNvSpPr>
              <a:spLocks noChangeArrowheads="1"/>
            </p:cNvSpPr>
            <p:nvPr/>
          </p:nvSpPr>
          <p:spPr bwMode="auto">
            <a:xfrm>
              <a:off x="109440150" y="108275775"/>
              <a:ext cx="288000" cy="2880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519" name="Oval 7"/>
            <p:cNvSpPr>
              <a:spLocks noChangeArrowheads="1"/>
            </p:cNvSpPr>
            <p:nvPr/>
          </p:nvSpPr>
          <p:spPr bwMode="auto">
            <a:xfrm>
              <a:off x="108792150" y="109283775"/>
              <a:ext cx="288000" cy="2880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108360150" y="110867775"/>
              <a:ext cx="288000" cy="288000"/>
              <a:chOff x="109728150" y="109571775"/>
              <a:chExt cx="288000" cy="288000"/>
            </a:xfrm>
          </p:grpSpPr>
          <p:sp>
            <p:nvSpPr>
              <p:cNvPr id="64521" name="Oval 9"/>
              <p:cNvSpPr>
                <a:spLocks noChangeArrowheads="1"/>
              </p:cNvSpPr>
              <p:nvPr/>
            </p:nvSpPr>
            <p:spPr bwMode="auto">
              <a:xfrm>
                <a:off x="109728150" y="109571775"/>
                <a:ext cx="288000" cy="288000"/>
              </a:xfrm>
              <a:prstGeom prst="ellipse">
                <a:avLst/>
              </a:prstGeom>
              <a:noFill/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4522" name="Oval 10"/>
              <p:cNvSpPr>
                <a:spLocks noChangeArrowheads="1"/>
              </p:cNvSpPr>
              <p:nvPr/>
            </p:nvSpPr>
            <p:spPr bwMode="auto">
              <a:xfrm>
                <a:off x="109800150" y="109643775"/>
                <a:ext cx="144000" cy="144000"/>
              </a:xfrm>
              <a:prstGeom prst="ellipse">
                <a:avLst/>
              </a:prstGeom>
              <a:noFill/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64523" name="Text Box 11"/>
            <p:cNvSpPr txBox="1">
              <a:spLocks noChangeArrowheads="1"/>
            </p:cNvSpPr>
            <p:nvPr/>
          </p:nvSpPr>
          <p:spPr bwMode="auto">
            <a:xfrm>
              <a:off x="110088150" y="108635775"/>
              <a:ext cx="936000" cy="360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isNotAvailable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24" name="Text Box 12"/>
            <p:cNvSpPr txBox="1">
              <a:spLocks noChangeArrowheads="1"/>
            </p:cNvSpPr>
            <p:nvPr/>
          </p:nvSpPr>
          <p:spPr bwMode="auto">
            <a:xfrm>
              <a:off x="108288150" y="108779775"/>
              <a:ext cx="864000" cy="216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isAvailable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25" name="Text Box 13"/>
            <p:cNvSpPr txBox="1">
              <a:spLocks noChangeArrowheads="1"/>
            </p:cNvSpPr>
            <p:nvPr/>
          </p:nvSpPr>
          <p:spPr bwMode="auto">
            <a:xfrm>
              <a:off x="109008150" y="109787775"/>
              <a:ext cx="792000" cy="216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offerHotel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26" name="Oval 14"/>
            <p:cNvSpPr>
              <a:spLocks noChangeArrowheads="1"/>
            </p:cNvSpPr>
            <p:nvPr/>
          </p:nvSpPr>
          <p:spPr bwMode="auto">
            <a:xfrm>
              <a:off x="108792150" y="110147775"/>
              <a:ext cx="288000" cy="2880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cxnSp>
          <p:nvCxnSpPr>
            <p:cNvPr id="64527" name="AutoShape 15"/>
            <p:cNvCxnSpPr>
              <a:cxnSpLocks noChangeShapeType="1"/>
              <a:stCxn id="64519" idx="4"/>
              <a:endCxn id="64526" idx="0"/>
            </p:cNvCxnSpPr>
            <p:nvPr/>
          </p:nvCxnSpPr>
          <p:spPr bwMode="auto">
            <a:xfrm>
              <a:off x="108936150" y="109571775"/>
              <a:ext cx="0" cy="576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4528" name="AutoShape 16"/>
            <p:cNvCxnSpPr>
              <a:cxnSpLocks noChangeShapeType="1"/>
              <a:stCxn id="64526" idx="3"/>
              <a:endCxn id="64521" idx="0"/>
            </p:cNvCxnSpPr>
            <p:nvPr/>
          </p:nvCxnSpPr>
          <p:spPr bwMode="auto">
            <a:xfrm flipH="1">
              <a:off x="108504150" y="110393602"/>
              <a:ext cx="330173" cy="4741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109224150" y="110867775"/>
              <a:ext cx="288000" cy="288000"/>
              <a:chOff x="109728150" y="109571775"/>
              <a:chExt cx="288000" cy="288000"/>
            </a:xfrm>
          </p:grpSpPr>
          <p:sp>
            <p:nvSpPr>
              <p:cNvPr id="64530" name="Oval 18"/>
              <p:cNvSpPr>
                <a:spLocks noChangeArrowheads="1"/>
              </p:cNvSpPr>
              <p:nvPr/>
            </p:nvSpPr>
            <p:spPr bwMode="auto">
              <a:xfrm>
                <a:off x="109728150" y="109571775"/>
                <a:ext cx="288000" cy="288000"/>
              </a:xfrm>
              <a:prstGeom prst="ellipse">
                <a:avLst/>
              </a:prstGeom>
              <a:noFill/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4531" name="Oval 19"/>
              <p:cNvSpPr>
                <a:spLocks noChangeArrowheads="1"/>
              </p:cNvSpPr>
              <p:nvPr/>
            </p:nvSpPr>
            <p:spPr bwMode="auto">
              <a:xfrm>
                <a:off x="109800150" y="109643775"/>
                <a:ext cx="144000" cy="144000"/>
              </a:xfrm>
              <a:prstGeom prst="ellipse">
                <a:avLst/>
              </a:prstGeom>
              <a:noFill/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cxnSp>
          <p:nvCxnSpPr>
            <p:cNvPr id="64532" name="AutoShape 20"/>
            <p:cNvCxnSpPr>
              <a:cxnSpLocks noChangeShapeType="1"/>
              <a:stCxn id="64526" idx="5"/>
              <a:endCxn id="64530" idx="0"/>
            </p:cNvCxnSpPr>
            <p:nvPr/>
          </p:nvCxnSpPr>
          <p:spPr bwMode="auto">
            <a:xfrm>
              <a:off x="109037977" y="110393602"/>
              <a:ext cx="330173" cy="4741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533" name="Text Box 21"/>
            <p:cNvSpPr txBox="1">
              <a:spLocks noChangeArrowheads="1"/>
            </p:cNvSpPr>
            <p:nvPr/>
          </p:nvSpPr>
          <p:spPr bwMode="auto">
            <a:xfrm>
              <a:off x="109224150" y="110435775"/>
              <a:ext cx="504000" cy="216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nack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34" name="Text Box 22"/>
            <p:cNvSpPr txBox="1">
              <a:spLocks noChangeArrowheads="1"/>
            </p:cNvSpPr>
            <p:nvPr/>
          </p:nvSpPr>
          <p:spPr bwMode="auto">
            <a:xfrm>
              <a:off x="108360150" y="110363775"/>
              <a:ext cx="432000" cy="216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ack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4535" name="AutoShape 23"/>
            <p:cNvCxnSpPr>
              <a:cxnSpLocks noChangeShapeType="1"/>
              <a:endCxn id="64518" idx="0"/>
            </p:cNvCxnSpPr>
            <p:nvPr/>
          </p:nvCxnSpPr>
          <p:spPr bwMode="auto">
            <a:xfrm>
              <a:off x="109584150" y="107843775"/>
              <a:ext cx="0" cy="432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4536" name="AutoShape 24"/>
            <p:cNvCxnSpPr>
              <a:cxnSpLocks noChangeShapeType="1"/>
              <a:stCxn id="64518" idx="5"/>
              <a:endCxn id="64516" idx="0"/>
            </p:cNvCxnSpPr>
            <p:nvPr/>
          </p:nvCxnSpPr>
          <p:spPr bwMode="auto">
            <a:xfrm>
              <a:off x="109685977" y="108521602"/>
              <a:ext cx="546173" cy="7621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4537" name="AutoShape 25"/>
            <p:cNvCxnSpPr>
              <a:cxnSpLocks noChangeShapeType="1"/>
              <a:stCxn id="64518" idx="3"/>
              <a:endCxn id="64519" idx="7"/>
            </p:cNvCxnSpPr>
            <p:nvPr/>
          </p:nvCxnSpPr>
          <p:spPr bwMode="auto">
            <a:xfrm flipH="1">
              <a:off x="109037977" y="108521602"/>
              <a:ext cx="444346" cy="8043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30" name="Freccia a destra 29"/>
          <p:cNvSpPr/>
          <p:nvPr/>
        </p:nvSpPr>
        <p:spPr>
          <a:xfrm>
            <a:off x="3857620" y="3000372"/>
            <a:ext cx="78581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9546" y="2071678"/>
            <a:ext cx="267382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VTA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Servizio VTA</a:t>
            </a:r>
            <a:endParaRPr lang="it-IT" dirty="0"/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500034" y="1643050"/>
            <a:ext cx="8183880" cy="571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000" dirty="0" smtClean="0"/>
              <a:t>Corrispondenza tra STS e file BPEL </a:t>
            </a:r>
            <a:endParaRPr lang="it-IT" sz="2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57224" y="214311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VTA service</a:t>
            </a:r>
            <a:endParaRPr lang="it-IT" dirty="0"/>
          </a:p>
        </p:txBody>
      </p:sp>
      <p:sp>
        <p:nvSpPr>
          <p:cNvPr id="30" name="Freccia a destra 29"/>
          <p:cNvSpPr/>
          <p:nvPr/>
        </p:nvSpPr>
        <p:spPr>
          <a:xfrm>
            <a:off x="3857620" y="3000372"/>
            <a:ext cx="78581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571472" y="2500306"/>
            <a:ext cx="2879725" cy="3240087"/>
            <a:chOff x="108072150" y="108203775"/>
            <a:chExt cx="2880000" cy="3240000"/>
          </a:xfrm>
        </p:grpSpPr>
        <p:grpSp>
          <p:nvGrpSpPr>
            <p:cNvPr id="66563" name="Group 3"/>
            <p:cNvGrpSpPr>
              <a:grpSpLocks/>
            </p:cNvGrpSpPr>
            <p:nvPr/>
          </p:nvGrpSpPr>
          <p:grpSpPr bwMode="auto">
            <a:xfrm>
              <a:off x="108504150" y="109643775"/>
              <a:ext cx="288000" cy="288000"/>
              <a:chOff x="108792150" y="109787775"/>
              <a:chExt cx="288000" cy="288000"/>
            </a:xfrm>
          </p:grpSpPr>
          <p:sp>
            <p:nvSpPr>
              <p:cNvPr id="66564" name="Oval 4"/>
              <p:cNvSpPr>
                <a:spLocks noChangeArrowheads="1"/>
              </p:cNvSpPr>
              <p:nvPr/>
            </p:nvSpPr>
            <p:spPr bwMode="auto">
              <a:xfrm>
                <a:off x="108792150" y="109787775"/>
                <a:ext cx="288000" cy="288000"/>
              </a:xfrm>
              <a:prstGeom prst="ellipse">
                <a:avLst/>
              </a:prstGeom>
              <a:noFill/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6565" name="Oval 5"/>
              <p:cNvSpPr>
                <a:spLocks noChangeArrowheads="1"/>
              </p:cNvSpPr>
              <p:nvPr/>
            </p:nvSpPr>
            <p:spPr bwMode="auto">
              <a:xfrm>
                <a:off x="108864150" y="109859775"/>
                <a:ext cx="144000" cy="144000"/>
              </a:xfrm>
              <a:prstGeom prst="ellipse">
                <a:avLst/>
              </a:prstGeom>
              <a:noFill/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66566" name="Oval 6"/>
            <p:cNvSpPr>
              <a:spLocks noChangeArrowheads="1"/>
            </p:cNvSpPr>
            <p:nvPr/>
          </p:nvSpPr>
          <p:spPr bwMode="auto">
            <a:xfrm>
              <a:off x="109296150" y="108635775"/>
              <a:ext cx="288000" cy="2880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567" name="Oval 7"/>
            <p:cNvSpPr>
              <a:spLocks noChangeArrowheads="1"/>
            </p:cNvSpPr>
            <p:nvPr/>
          </p:nvSpPr>
          <p:spPr bwMode="auto">
            <a:xfrm>
              <a:off x="110016150" y="109643775"/>
              <a:ext cx="288000" cy="2880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grpSp>
          <p:nvGrpSpPr>
            <p:cNvPr id="66568" name="Group 8"/>
            <p:cNvGrpSpPr>
              <a:grpSpLocks/>
            </p:cNvGrpSpPr>
            <p:nvPr/>
          </p:nvGrpSpPr>
          <p:grpSpPr bwMode="auto">
            <a:xfrm>
              <a:off x="109512150" y="111155775"/>
              <a:ext cx="288000" cy="288000"/>
              <a:chOff x="109728150" y="109571775"/>
              <a:chExt cx="288000" cy="288000"/>
            </a:xfrm>
          </p:grpSpPr>
          <p:sp>
            <p:nvSpPr>
              <p:cNvPr id="66569" name="Oval 9"/>
              <p:cNvSpPr>
                <a:spLocks noChangeArrowheads="1"/>
              </p:cNvSpPr>
              <p:nvPr/>
            </p:nvSpPr>
            <p:spPr bwMode="auto">
              <a:xfrm>
                <a:off x="109728150" y="109571775"/>
                <a:ext cx="288000" cy="288000"/>
              </a:xfrm>
              <a:prstGeom prst="ellipse">
                <a:avLst/>
              </a:prstGeom>
              <a:noFill/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6570" name="Oval 10"/>
              <p:cNvSpPr>
                <a:spLocks noChangeArrowheads="1"/>
              </p:cNvSpPr>
              <p:nvPr/>
            </p:nvSpPr>
            <p:spPr bwMode="auto">
              <a:xfrm>
                <a:off x="109800150" y="109643775"/>
                <a:ext cx="144000" cy="144000"/>
              </a:xfrm>
              <a:prstGeom prst="ellipse">
                <a:avLst/>
              </a:prstGeom>
              <a:noFill/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cxnSp>
          <p:nvCxnSpPr>
            <p:cNvPr id="66571" name="AutoShape 11"/>
            <p:cNvCxnSpPr>
              <a:cxnSpLocks noChangeShapeType="1"/>
              <a:stCxn id="66566" idx="3"/>
            </p:cNvCxnSpPr>
            <p:nvPr/>
          </p:nvCxnSpPr>
          <p:spPr bwMode="auto">
            <a:xfrm flipH="1">
              <a:off x="108749977" y="108881602"/>
              <a:ext cx="588346" cy="8043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6572" name="AutoShape 12"/>
            <p:cNvCxnSpPr>
              <a:cxnSpLocks noChangeShapeType="1"/>
              <a:stCxn id="66566" idx="5"/>
              <a:endCxn id="66567" idx="0"/>
            </p:cNvCxnSpPr>
            <p:nvPr/>
          </p:nvCxnSpPr>
          <p:spPr bwMode="auto">
            <a:xfrm>
              <a:off x="109541977" y="108881602"/>
              <a:ext cx="618173" cy="7621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6573" name="Text Box 13"/>
            <p:cNvSpPr txBox="1">
              <a:spLocks noChangeArrowheads="1"/>
            </p:cNvSpPr>
            <p:nvPr/>
          </p:nvSpPr>
          <p:spPr bwMode="auto">
            <a:xfrm>
              <a:off x="108072150" y="109139775"/>
              <a:ext cx="936000" cy="360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isNotAvailable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574" name="Text Box 14"/>
            <p:cNvSpPr txBox="1">
              <a:spLocks noChangeArrowheads="1"/>
            </p:cNvSpPr>
            <p:nvPr/>
          </p:nvSpPr>
          <p:spPr bwMode="auto">
            <a:xfrm>
              <a:off x="109872150" y="109067775"/>
              <a:ext cx="864000" cy="216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isAvailable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575" name="Text Box 15"/>
            <p:cNvSpPr txBox="1">
              <a:spLocks noChangeArrowheads="1"/>
            </p:cNvSpPr>
            <p:nvPr/>
          </p:nvSpPr>
          <p:spPr bwMode="auto">
            <a:xfrm>
              <a:off x="110232150" y="110147775"/>
              <a:ext cx="504000" cy="216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offer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576" name="Oval 16"/>
            <p:cNvSpPr>
              <a:spLocks noChangeArrowheads="1"/>
            </p:cNvSpPr>
            <p:nvPr/>
          </p:nvSpPr>
          <p:spPr bwMode="auto">
            <a:xfrm>
              <a:off x="110016150" y="110435775"/>
              <a:ext cx="288000" cy="2880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cxnSp>
          <p:nvCxnSpPr>
            <p:cNvPr id="66577" name="AutoShape 17"/>
            <p:cNvCxnSpPr>
              <a:cxnSpLocks noChangeShapeType="1"/>
              <a:stCxn id="66567" idx="4"/>
              <a:endCxn id="66576" idx="0"/>
            </p:cNvCxnSpPr>
            <p:nvPr/>
          </p:nvCxnSpPr>
          <p:spPr bwMode="auto">
            <a:xfrm>
              <a:off x="110160150" y="109931775"/>
              <a:ext cx="0" cy="504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6578" name="AutoShape 18"/>
            <p:cNvCxnSpPr>
              <a:cxnSpLocks noChangeShapeType="1"/>
              <a:stCxn id="66576" idx="3"/>
              <a:endCxn id="66569" idx="0"/>
            </p:cNvCxnSpPr>
            <p:nvPr/>
          </p:nvCxnSpPr>
          <p:spPr bwMode="auto">
            <a:xfrm flipH="1">
              <a:off x="109656150" y="110681602"/>
              <a:ext cx="402173" cy="4741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66579" name="Group 19"/>
            <p:cNvGrpSpPr>
              <a:grpSpLocks/>
            </p:cNvGrpSpPr>
            <p:nvPr/>
          </p:nvGrpSpPr>
          <p:grpSpPr bwMode="auto">
            <a:xfrm>
              <a:off x="110376150" y="111155775"/>
              <a:ext cx="288000" cy="288000"/>
              <a:chOff x="109728150" y="109571775"/>
              <a:chExt cx="288000" cy="288000"/>
            </a:xfrm>
          </p:grpSpPr>
          <p:sp>
            <p:nvSpPr>
              <p:cNvPr id="66580" name="Oval 20"/>
              <p:cNvSpPr>
                <a:spLocks noChangeArrowheads="1"/>
              </p:cNvSpPr>
              <p:nvPr/>
            </p:nvSpPr>
            <p:spPr bwMode="auto">
              <a:xfrm>
                <a:off x="109728150" y="109571775"/>
                <a:ext cx="288000" cy="288000"/>
              </a:xfrm>
              <a:prstGeom prst="ellipse">
                <a:avLst/>
              </a:prstGeom>
              <a:noFill/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6581" name="Oval 21"/>
              <p:cNvSpPr>
                <a:spLocks noChangeArrowheads="1"/>
              </p:cNvSpPr>
              <p:nvPr/>
            </p:nvSpPr>
            <p:spPr bwMode="auto">
              <a:xfrm>
                <a:off x="109800150" y="109643775"/>
                <a:ext cx="144000" cy="144000"/>
              </a:xfrm>
              <a:prstGeom prst="ellipse">
                <a:avLst/>
              </a:prstGeom>
              <a:noFill/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cxnSp>
          <p:nvCxnSpPr>
            <p:cNvPr id="66582" name="AutoShape 22"/>
            <p:cNvCxnSpPr>
              <a:cxnSpLocks noChangeShapeType="1"/>
              <a:stCxn id="66576" idx="5"/>
              <a:endCxn id="66580" idx="0"/>
            </p:cNvCxnSpPr>
            <p:nvPr/>
          </p:nvCxnSpPr>
          <p:spPr bwMode="auto">
            <a:xfrm>
              <a:off x="110261977" y="110681602"/>
              <a:ext cx="258173" cy="4741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6583" name="Text Box 23"/>
            <p:cNvSpPr txBox="1">
              <a:spLocks noChangeArrowheads="1"/>
            </p:cNvSpPr>
            <p:nvPr/>
          </p:nvSpPr>
          <p:spPr bwMode="auto">
            <a:xfrm>
              <a:off x="110448150" y="110723775"/>
              <a:ext cx="504000" cy="216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nack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584" name="Text Box 24"/>
            <p:cNvSpPr txBox="1">
              <a:spLocks noChangeArrowheads="1"/>
            </p:cNvSpPr>
            <p:nvPr/>
          </p:nvSpPr>
          <p:spPr bwMode="auto">
            <a:xfrm>
              <a:off x="109440150" y="110579775"/>
              <a:ext cx="432000" cy="216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ack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6585" name="AutoShape 25"/>
            <p:cNvCxnSpPr>
              <a:cxnSpLocks noChangeShapeType="1"/>
              <a:endCxn id="66566" idx="0"/>
            </p:cNvCxnSpPr>
            <p:nvPr/>
          </p:nvCxnSpPr>
          <p:spPr bwMode="auto">
            <a:xfrm>
              <a:off x="109440150" y="108203775"/>
              <a:ext cx="0" cy="432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</p:grpSp>
      <p:pic>
        <p:nvPicPr>
          <p:cNvPr id="66586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071677"/>
            <a:ext cx="2852739" cy="389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1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Il processo di composizione automatica </a:t>
            </a:r>
            <a:r>
              <a:rPr lang="it-IT" sz="4400" dirty="0" smtClean="0"/>
              <a:t>File VTA_DN.chor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643050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it-IT" sz="1600" dirty="0" smtClean="0"/>
              <a:t>La </a:t>
            </a:r>
            <a:r>
              <a:rPr lang="it-IT" sz="1600" dirty="0" err="1" smtClean="0"/>
              <a:t>plugin</a:t>
            </a:r>
            <a:r>
              <a:rPr lang="it-IT" sz="1600" dirty="0" smtClean="0"/>
              <a:t> </a:t>
            </a:r>
            <a:r>
              <a:rPr lang="it-IT" sz="1600" dirty="0" err="1" smtClean="0"/>
              <a:t>wsRequirement</a:t>
            </a:r>
            <a:r>
              <a:rPr lang="it-IT" sz="1600" dirty="0" smtClean="0"/>
              <a:t> realizzata dal team Astro permette, tramite un </a:t>
            </a:r>
            <a:r>
              <a:rPr lang="it-IT" sz="1600" dirty="0" err="1" smtClean="0"/>
              <a:t>Wizard</a:t>
            </a:r>
            <a:r>
              <a:rPr lang="it-IT" sz="1600" dirty="0" smtClean="0"/>
              <a:t>, la creazione di un file XML "di coreografia" (con estensione .</a:t>
            </a:r>
            <a:r>
              <a:rPr lang="it-IT" sz="1600" dirty="0" err="1" smtClean="0"/>
              <a:t>chor</a:t>
            </a:r>
            <a:r>
              <a:rPr lang="it-IT" sz="1600" dirty="0" smtClean="0"/>
              <a:t>) che racchiude l'intero problema (</a:t>
            </a:r>
            <a:r>
              <a:rPr lang="it-IT" sz="1600" dirty="0" err="1" smtClean="0"/>
              <a:t>component</a:t>
            </a:r>
            <a:r>
              <a:rPr lang="it-IT" sz="1600" dirty="0" smtClean="0"/>
              <a:t> service, target service, </a:t>
            </a:r>
            <a:r>
              <a:rPr lang="it-IT" sz="1600" dirty="0" err="1" smtClean="0"/>
              <a:t>requirements</a:t>
            </a:r>
            <a:r>
              <a:rPr lang="it-IT" sz="1600" dirty="0" smtClean="0"/>
              <a:t>, proprietà da essere monitorate e verificate) ed è ispezionabile ed editabile tramite un’efficace GUI.</a:t>
            </a:r>
          </a:p>
          <a:p>
            <a:pPr>
              <a:buNone/>
            </a:pPr>
            <a:endParaRPr lang="it-IT" sz="1600" dirty="0" smtClean="0"/>
          </a:p>
          <a:p>
            <a:pPr>
              <a:buNone/>
            </a:pPr>
            <a:r>
              <a:rPr lang="it-IT" sz="1600" dirty="0" err="1" smtClean="0"/>
              <a:t>Step</a:t>
            </a:r>
            <a:r>
              <a:rPr lang="it-IT" sz="1600" dirty="0" smtClean="0"/>
              <a:t> per la creazione:</a:t>
            </a:r>
          </a:p>
          <a:p>
            <a:pPr lvl="0"/>
            <a:r>
              <a:rPr lang="it-IT" sz="1600" dirty="0" smtClean="0"/>
              <a:t>Definizione del nome del file .</a:t>
            </a:r>
            <a:r>
              <a:rPr lang="it-IT" sz="1600" dirty="0" err="1" smtClean="0"/>
              <a:t>chor</a:t>
            </a:r>
            <a:r>
              <a:rPr lang="it-IT" sz="1600" dirty="0" smtClean="0"/>
              <a:t> e della directory di appartenenza;</a:t>
            </a:r>
          </a:p>
          <a:p>
            <a:pPr lvl="0"/>
            <a:r>
              <a:rPr lang="it-IT" sz="1600" dirty="0" smtClean="0"/>
              <a:t>Specifica dei file .</a:t>
            </a:r>
            <a:r>
              <a:rPr lang="it-IT" sz="1600" dirty="0" err="1" smtClean="0"/>
              <a:t>bpel</a:t>
            </a:r>
            <a:r>
              <a:rPr lang="it-IT" sz="1600" dirty="0" smtClean="0"/>
              <a:t> e relativi .</a:t>
            </a:r>
            <a:r>
              <a:rPr lang="it-IT" sz="1600" dirty="0" err="1" smtClean="0"/>
              <a:t>wsdl</a:t>
            </a:r>
            <a:r>
              <a:rPr lang="it-IT" sz="1600" dirty="0" smtClean="0"/>
              <a:t> da comporre;</a:t>
            </a:r>
          </a:p>
          <a:p>
            <a:pPr lvl="0"/>
            <a:r>
              <a:rPr lang="it-IT" sz="1600" dirty="0" smtClean="0"/>
              <a:t>Specifica dei </a:t>
            </a:r>
            <a:r>
              <a:rPr lang="it-IT" sz="1600" dirty="0" err="1" smtClean="0"/>
              <a:t>Process</a:t>
            </a:r>
            <a:r>
              <a:rPr lang="it-IT" sz="1600" dirty="0" smtClean="0"/>
              <a:t> </a:t>
            </a:r>
            <a:r>
              <a:rPr lang="it-IT" sz="1600" dirty="0" err="1" smtClean="0"/>
              <a:t>references</a:t>
            </a:r>
            <a:r>
              <a:rPr lang="it-IT" sz="1600" dirty="0" smtClean="0"/>
              <a:t> </a:t>
            </a:r>
            <a:r>
              <a:rPr lang="it-IT" sz="1600" dirty="0" err="1" smtClean="0"/>
              <a:t>for</a:t>
            </a:r>
            <a:r>
              <a:rPr lang="it-IT" sz="1600" dirty="0" smtClean="0"/>
              <a:t> </a:t>
            </a:r>
            <a:r>
              <a:rPr lang="it-IT" sz="1600" dirty="0" err="1" smtClean="0"/>
              <a:t>Composition</a:t>
            </a:r>
            <a:r>
              <a:rPr lang="it-IT" sz="1600" dirty="0" smtClean="0"/>
              <a:t>;</a:t>
            </a:r>
          </a:p>
          <a:p>
            <a:pPr lvl="0"/>
            <a:r>
              <a:rPr lang="it-IT" sz="1600" dirty="0" smtClean="0"/>
              <a:t>Specifica dei </a:t>
            </a:r>
            <a:r>
              <a:rPr lang="it-IT" sz="1600" dirty="0" err="1" smtClean="0"/>
              <a:t>Process</a:t>
            </a:r>
            <a:r>
              <a:rPr lang="it-IT" sz="1600" dirty="0" smtClean="0"/>
              <a:t> </a:t>
            </a:r>
            <a:r>
              <a:rPr lang="it-IT" sz="1600" dirty="0" err="1" smtClean="0"/>
              <a:t>references</a:t>
            </a:r>
            <a:r>
              <a:rPr lang="it-IT" sz="1600" dirty="0" smtClean="0"/>
              <a:t> </a:t>
            </a:r>
            <a:r>
              <a:rPr lang="it-IT" sz="1600" dirty="0" err="1" smtClean="0"/>
              <a:t>for</a:t>
            </a:r>
            <a:r>
              <a:rPr lang="it-IT" sz="1600" dirty="0" smtClean="0"/>
              <a:t> </a:t>
            </a:r>
            <a:r>
              <a:rPr lang="it-IT" sz="1600" dirty="0" err="1" smtClean="0"/>
              <a:t>Verification</a:t>
            </a:r>
            <a:r>
              <a:rPr lang="it-IT" sz="1600" dirty="0" smtClean="0"/>
              <a:t>;</a:t>
            </a:r>
          </a:p>
          <a:p>
            <a:pPr lvl="0"/>
            <a:r>
              <a:rPr lang="it-IT" sz="1600" dirty="0" smtClean="0"/>
              <a:t>Specifica dei </a:t>
            </a:r>
            <a:r>
              <a:rPr lang="it-IT" sz="1600" dirty="0" err="1" smtClean="0"/>
              <a:t>Process</a:t>
            </a:r>
            <a:r>
              <a:rPr lang="it-IT" sz="1600" dirty="0" smtClean="0"/>
              <a:t> </a:t>
            </a:r>
            <a:r>
              <a:rPr lang="it-IT" sz="1600" dirty="0" err="1" smtClean="0"/>
              <a:t>references</a:t>
            </a:r>
            <a:r>
              <a:rPr lang="it-IT" sz="1600" dirty="0" smtClean="0"/>
              <a:t> </a:t>
            </a:r>
            <a:r>
              <a:rPr lang="it-IT" sz="1600" dirty="0" err="1" smtClean="0"/>
              <a:t>for</a:t>
            </a:r>
            <a:r>
              <a:rPr lang="it-IT" sz="1600" dirty="0" smtClean="0"/>
              <a:t> </a:t>
            </a:r>
            <a:r>
              <a:rPr lang="it-IT" sz="1600" dirty="0" err="1" smtClean="0"/>
              <a:t>Monitoring</a:t>
            </a:r>
            <a:r>
              <a:rPr lang="it-IT" sz="1600" dirty="0" smtClean="0"/>
              <a:t>.</a:t>
            </a:r>
          </a:p>
          <a:p>
            <a:pPr>
              <a:buNone/>
            </a:pPr>
            <a:endParaRPr lang="it-IT" sz="1600" dirty="0" smtClean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</p:spPr>
        <p:txBody>
          <a:bodyPr anchor="ctr"/>
          <a:lstStyle/>
          <a:p>
            <a:pPr algn="ctr"/>
            <a:r>
              <a:rPr lang="it-IT" dirty="0" smtClean="0"/>
              <a:t>File VTA_DN.chor</a:t>
            </a:r>
            <a:endParaRPr lang="it-IT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7"/>
            <a:ext cx="379319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428736"/>
            <a:ext cx="3929089" cy="244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4071942"/>
            <a:ext cx="3686158" cy="228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1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Il processo di composizione automatica </a:t>
            </a:r>
            <a:r>
              <a:rPr lang="it-IT" sz="4400" dirty="0" err="1" smtClean="0"/>
              <a:t>Process</a:t>
            </a:r>
            <a:r>
              <a:rPr lang="it-IT" sz="4400" dirty="0" smtClean="0"/>
              <a:t> </a:t>
            </a:r>
            <a:r>
              <a:rPr lang="it-IT" sz="4400" dirty="0" err="1" smtClean="0"/>
              <a:t>composition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643050"/>
            <a:ext cx="8183880" cy="41879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sz="1600" dirty="0" smtClean="0"/>
              <a:t>Con l’installazione del </a:t>
            </a:r>
            <a:r>
              <a:rPr lang="it-IT" sz="1600" dirty="0" err="1" smtClean="0"/>
              <a:t>wsToolset</a:t>
            </a:r>
            <a:r>
              <a:rPr lang="it-IT" sz="1600" dirty="0" smtClean="0"/>
              <a:t>, vengono inseriti nella toolbar di </a:t>
            </a:r>
            <a:r>
              <a:rPr lang="it-IT" sz="1600" dirty="0" err="1" smtClean="0"/>
              <a:t>eclipse</a:t>
            </a:r>
            <a:r>
              <a:rPr lang="it-IT" sz="1600" dirty="0" smtClean="0"/>
              <a:t> 5 bottoni rispettivamente per: avviare </a:t>
            </a:r>
            <a:r>
              <a:rPr lang="it-IT" sz="1600" dirty="0" err="1" smtClean="0"/>
              <a:t>Tomcat</a:t>
            </a:r>
            <a:r>
              <a:rPr lang="it-IT" sz="1600" dirty="0" smtClean="0"/>
              <a:t>, iniziare la catena di </a:t>
            </a:r>
            <a:r>
              <a:rPr lang="it-IT" sz="1600" dirty="0" err="1" smtClean="0"/>
              <a:t>Process</a:t>
            </a:r>
            <a:r>
              <a:rPr lang="it-IT" sz="1600" dirty="0" smtClean="0"/>
              <a:t> </a:t>
            </a:r>
            <a:r>
              <a:rPr lang="it-IT" sz="1600" dirty="0" err="1" smtClean="0"/>
              <a:t>Composition</a:t>
            </a:r>
            <a:r>
              <a:rPr lang="it-IT" sz="1600" dirty="0" smtClean="0"/>
              <a:t>, avviare la </a:t>
            </a:r>
            <a:r>
              <a:rPr lang="it-IT" sz="1600" dirty="0" err="1" smtClean="0"/>
              <a:t>Process</a:t>
            </a:r>
            <a:r>
              <a:rPr lang="it-IT" sz="1600" dirty="0" smtClean="0"/>
              <a:t> </a:t>
            </a:r>
            <a:r>
              <a:rPr lang="it-IT" sz="1600" dirty="0" err="1" smtClean="0"/>
              <a:t>Verification</a:t>
            </a:r>
            <a:r>
              <a:rPr lang="it-IT" sz="1600" dirty="0" smtClean="0"/>
              <a:t> (offline), preparare le procedure di </a:t>
            </a:r>
            <a:r>
              <a:rPr lang="it-IT" sz="1600" dirty="0" err="1" smtClean="0"/>
              <a:t>Process</a:t>
            </a:r>
            <a:r>
              <a:rPr lang="it-IT" sz="1600" dirty="0" smtClean="0"/>
              <a:t> </a:t>
            </a:r>
            <a:r>
              <a:rPr lang="it-IT" sz="1600" dirty="0" err="1" smtClean="0"/>
              <a:t>Monitoring</a:t>
            </a:r>
            <a:r>
              <a:rPr lang="it-IT" sz="1600" dirty="0" smtClean="0"/>
              <a:t>, effettuare lo </a:t>
            </a:r>
            <a:r>
              <a:rPr lang="it-IT" sz="1600" dirty="0" err="1" smtClean="0"/>
              <a:t>shutdown</a:t>
            </a:r>
            <a:r>
              <a:rPr lang="it-IT" sz="1600" dirty="0" smtClean="0"/>
              <a:t> di </a:t>
            </a:r>
            <a:r>
              <a:rPr lang="it-IT" sz="1600" dirty="0" err="1" smtClean="0"/>
              <a:t>Tomcat</a:t>
            </a:r>
            <a:r>
              <a:rPr lang="it-IT" sz="1600" dirty="0" smtClean="0"/>
              <a:t>.</a:t>
            </a:r>
          </a:p>
          <a:p>
            <a:pPr>
              <a:buNone/>
            </a:pPr>
            <a:endParaRPr lang="it-IT" sz="1600" dirty="0" smtClean="0"/>
          </a:p>
          <a:p>
            <a:pPr>
              <a:buNone/>
            </a:pPr>
            <a:endParaRPr lang="it-IT" sz="1600" dirty="0" smtClean="0"/>
          </a:p>
          <a:p>
            <a:pPr>
              <a:buNone/>
            </a:pPr>
            <a:r>
              <a:rPr lang="it-IT" sz="1600" dirty="0" smtClean="0"/>
              <a:t>A questo punto, creato il file .</a:t>
            </a:r>
            <a:r>
              <a:rPr lang="it-IT" sz="1600" dirty="0" err="1" smtClean="0"/>
              <a:t>chor</a:t>
            </a:r>
            <a:r>
              <a:rPr lang="it-IT" sz="1600" dirty="0" smtClean="0"/>
              <a:t>, si può procedere con la composizione tramite </a:t>
            </a:r>
            <a:r>
              <a:rPr lang="it-IT" sz="1600" dirty="0" err="1" smtClean="0"/>
              <a:t>wsChainManager</a:t>
            </a:r>
            <a:r>
              <a:rPr lang="it-IT" sz="1600" dirty="0" smtClean="0"/>
              <a:t>: si deve avviare il </a:t>
            </a:r>
            <a:r>
              <a:rPr lang="it-IT" sz="1600" dirty="0" err="1" smtClean="0"/>
              <a:t>Tomcat</a:t>
            </a:r>
            <a:r>
              <a:rPr lang="it-IT" sz="1600" dirty="0" smtClean="0"/>
              <a:t> Server tramite toolbar, ed una volta che l'inizializzazione di </a:t>
            </a:r>
            <a:r>
              <a:rPr lang="it-IT" sz="1600" dirty="0" err="1" smtClean="0"/>
              <a:t>Tomcat</a:t>
            </a:r>
            <a:r>
              <a:rPr lang="it-IT" sz="1600" dirty="0" smtClean="0"/>
              <a:t> e del BPEL </a:t>
            </a:r>
            <a:r>
              <a:rPr lang="it-IT" sz="1600" dirty="0" err="1" smtClean="0"/>
              <a:t>Engine</a:t>
            </a:r>
            <a:r>
              <a:rPr lang="it-IT" sz="1600" dirty="0" smtClean="0"/>
              <a:t> è completata, si seleziona il file .</a:t>
            </a:r>
            <a:r>
              <a:rPr lang="it-IT" sz="1600" dirty="0" err="1" smtClean="0"/>
              <a:t>chor</a:t>
            </a:r>
            <a:r>
              <a:rPr lang="it-IT" sz="1600" dirty="0" smtClean="0"/>
              <a:t> (e tale azione rende attivi i tasti per composizione, </a:t>
            </a:r>
            <a:r>
              <a:rPr lang="it-IT" sz="1600" dirty="0" err="1" smtClean="0"/>
              <a:t>monitoring</a:t>
            </a:r>
            <a:r>
              <a:rPr lang="it-IT" sz="1600" dirty="0" smtClean="0"/>
              <a:t> e </a:t>
            </a:r>
            <a:r>
              <a:rPr lang="it-IT" sz="1600" dirty="0" err="1" smtClean="0"/>
              <a:t>verification</a:t>
            </a:r>
            <a:r>
              <a:rPr lang="it-IT" sz="1600" dirty="0" smtClean="0"/>
              <a:t>) e si invoca la funzionalità di Service </a:t>
            </a:r>
            <a:r>
              <a:rPr lang="it-IT" sz="1600" dirty="0" err="1" smtClean="0"/>
              <a:t>Composition</a:t>
            </a:r>
            <a:r>
              <a:rPr lang="it-IT" sz="1600" dirty="0" smtClean="0"/>
              <a:t>, che conduce ad una checklist di </a:t>
            </a:r>
            <a:r>
              <a:rPr lang="it-IT" sz="1600" dirty="0" err="1" smtClean="0"/>
              <a:t>steps</a:t>
            </a:r>
            <a:r>
              <a:rPr lang="it-IT" sz="1600" dirty="0" smtClean="0"/>
              <a:t> da affrontare.</a:t>
            </a:r>
          </a:p>
          <a:p>
            <a:pPr>
              <a:buNone/>
            </a:pPr>
            <a:endParaRPr lang="it-IT" sz="1600" dirty="0" smtClean="0"/>
          </a:p>
          <a:p>
            <a:pPr>
              <a:buNone/>
            </a:pPr>
            <a:r>
              <a:rPr lang="it-IT" sz="1600" dirty="0" smtClean="0"/>
              <a:t>Ciò che il </a:t>
            </a:r>
            <a:r>
              <a:rPr lang="it-IT" sz="1600" dirty="0" err="1" smtClean="0"/>
              <a:t>wsChainManager</a:t>
            </a:r>
            <a:r>
              <a:rPr lang="it-IT" sz="1600" dirty="0" smtClean="0"/>
              <a:t> fa è costruire il dominio D dal prodotto parallelo e risolvere il problema di planning via </a:t>
            </a:r>
            <a:r>
              <a:rPr lang="it-IT" sz="1600" dirty="0" err="1" smtClean="0"/>
              <a:t>Model</a:t>
            </a:r>
            <a:r>
              <a:rPr lang="it-IT" sz="1600" dirty="0" smtClean="0"/>
              <a:t> </a:t>
            </a:r>
            <a:r>
              <a:rPr lang="it-IT" sz="1600" dirty="0" err="1" smtClean="0"/>
              <a:t>Checking</a:t>
            </a:r>
            <a:r>
              <a:rPr lang="it-IT" sz="1600" dirty="0" smtClean="0"/>
              <a:t>, utilizzando i programmi </a:t>
            </a:r>
            <a:r>
              <a:rPr lang="it-IT" sz="1600" dirty="0" err="1" smtClean="0"/>
              <a:t>NuSMV</a:t>
            </a:r>
            <a:r>
              <a:rPr lang="it-IT" sz="1600" dirty="0" smtClean="0"/>
              <a:t>, </a:t>
            </a:r>
            <a:r>
              <a:rPr lang="it-IT" sz="1600" dirty="0" err="1" smtClean="0"/>
              <a:t>wsTranslator</a:t>
            </a:r>
            <a:r>
              <a:rPr lang="it-IT" sz="1600" dirty="0" smtClean="0"/>
              <a:t>, </a:t>
            </a:r>
            <a:r>
              <a:rPr lang="it-IT" sz="1600" dirty="0" err="1" smtClean="0"/>
              <a:t>wSynth</a:t>
            </a:r>
            <a:r>
              <a:rPr lang="it-IT" sz="1600" dirty="0" smtClean="0"/>
              <a:t>.</a:t>
            </a:r>
          </a:p>
          <a:p>
            <a:pPr>
              <a:buNone/>
            </a:pPr>
            <a:endParaRPr lang="it-IT" sz="1600" dirty="0" smtClean="0"/>
          </a:p>
          <a:p>
            <a:pPr>
              <a:buNone/>
            </a:pPr>
            <a:endParaRPr lang="it-IT" sz="1800" dirty="0" smtClean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643182"/>
            <a:ext cx="157583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051560"/>
          </a:xfrm>
        </p:spPr>
        <p:txBody>
          <a:bodyPr anchor="ctr">
            <a:noAutofit/>
          </a:bodyPr>
          <a:lstStyle/>
          <a:p>
            <a:pPr algn="ctr"/>
            <a:r>
              <a:rPr lang="it-IT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Il processo di composizione automatica </a:t>
            </a:r>
            <a:r>
              <a:rPr lang="it-IT" sz="2800" dirty="0" err="1" smtClean="0"/>
              <a:t>Process</a:t>
            </a:r>
            <a:r>
              <a:rPr lang="it-IT" sz="2800" dirty="0" smtClean="0"/>
              <a:t> </a:t>
            </a:r>
            <a:r>
              <a:rPr lang="it-IT" sz="2800" dirty="0" err="1" smtClean="0"/>
              <a:t>composition</a:t>
            </a:r>
            <a:r>
              <a:rPr lang="it-IT" sz="2800" dirty="0" smtClean="0"/>
              <a:t> - </a:t>
            </a:r>
            <a:r>
              <a:rPr lang="it-IT" sz="2800" dirty="0" err="1" smtClean="0"/>
              <a:t>wsChainManager</a:t>
            </a:r>
            <a:endParaRPr lang="it-IT" sz="3200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14488"/>
            <a:ext cx="5929354" cy="373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428596" y="500042"/>
            <a:ext cx="8183880" cy="1051560"/>
          </a:xfrm>
          <a:prstGeom prst="rect">
            <a:avLst/>
          </a:prstGeom>
        </p:spPr>
        <p:txBody>
          <a:bodyPr vert="horz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Il processo di composizione automatica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Process</a:t>
            </a:r>
            <a:r>
              <a:rPr kumimoji="0" lang="it-IT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composition</a:t>
            </a:r>
            <a:r>
              <a:rPr kumimoji="0" lang="it-IT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it-IT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activeBpel</a:t>
            </a:r>
            <a:r>
              <a:rPr kumimoji="0" lang="it-IT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engine</a:t>
            </a:r>
            <a:endParaRPr kumimoji="0" lang="it-IT" sz="39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71472" y="1428736"/>
            <a:ext cx="8001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L'output finale della composizione è il file Concrete BPEL automaticamente </a:t>
            </a:r>
            <a:r>
              <a:rPr lang="it-IT" sz="1400" dirty="0" err="1" smtClean="0"/>
              <a:t>deployed</a:t>
            </a:r>
            <a:r>
              <a:rPr lang="it-IT" sz="1400" dirty="0" smtClean="0"/>
              <a:t> su </a:t>
            </a:r>
            <a:r>
              <a:rPr lang="it-IT" sz="1400" dirty="0" err="1" smtClean="0"/>
              <a:t>ActiveBPEL</a:t>
            </a:r>
            <a:r>
              <a:rPr lang="it-IT" sz="1400" dirty="0" smtClean="0"/>
              <a:t> </a:t>
            </a:r>
            <a:r>
              <a:rPr lang="it-IT" sz="1400" dirty="0" err="1" smtClean="0"/>
              <a:t>Engine</a:t>
            </a:r>
            <a:r>
              <a:rPr lang="it-IT" sz="1400" dirty="0" smtClean="0"/>
              <a:t>, e può essere monitorato e testato via browser alla seguente URL: http://localhost:50000/BpelAdmin</a:t>
            </a:r>
            <a:endParaRPr lang="it-IT" sz="1200" dirty="0" smtClean="0"/>
          </a:p>
          <a:p>
            <a:endParaRPr lang="it-IT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85992"/>
            <a:ext cx="61150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857256"/>
          </a:xfrm>
        </p:spPr>
        <p:txBody>
          <a:bodyPr anchor="ctr">
            <a:normAutofit/>
          </a:bodyPr>
          <a:lstStyle/>
          <a:p>
            <a:pPr algn="ctr"/>
            <a:r>
              <a:rPr lang="it-IT" dirty="0" err="1" smtClean="0"/>
              <a:t>Process</a:t>
            </a:r>
            <a:r>
              <a:rPr lang="it-IT" dirty="0" smtClean="0"/>
              <a:t> </a:t>
            </a:r>
            <a:r>
              <a:rPr lang="it-IT" dirty="0" err="1" smtClean="0"/>
              <a:t>Verification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357298"/>
            <a:ext cx="8183880" cy="15001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sz="1600" dirty="0" smtClean="0"/>
              <a:t>Sempre selezionando il file VTA_DN.chor e cliccando sul bottone      si avvia la </a:t>
            </a:r>
            <a:r>
              <a:rPr lang="it-IT" sz="1600" dirty="0" err="1" smtClean="0"/>
              <a:t>process</a:t>
            </a:r>
            <a:r>
              <a:rPr lang="it-IT" sz="1600" dirty="0" smtClean="0"/>
              <a:t> </a:t>
            </a:r>
            <a:r>
              <a:rPr lang="it-IT" sz="1600" dirty="0" err="1" smtClean="0"/>
              <a:t>verification</a:t>
            </a:r>
            <a:r>
              <a:rPr lang="it-IT" sz="1600" dirty="0" smtClean="0"/>
              <a:t>, una procedura offline che controlla determinate proprietà e fa rapporto all'utente, anche fornendo contro-esempi stile UML </a:t>
            </a:r>
            <a:r>
              <a:rPr lang="it-IT" sz="1600" dirty="0" err="1" smtClean="0"/>
              <a:t>Sequence</a:t>
            </a:r>
            <a:r>
              <a:rPr lang="it-IT" sz="1600" dirty="0" smtClean="0"/>
              <a:t> </a:t>
            </a:r>
            <a:r>
              <a:rPr lang="it-IT" sz="1600" dirty="0" err="1" smtClean="0"/>
              <a:t>Diagram</a:t>
            </a:r>
            <a:r>
              <a:rPr lang="it-IT" sz="2000" dirty="0" smtClean="0"/>
              <a:t>.</a:t>
            </a:r>
          </a:p>
          <a:p>
            <a:pPr>
              <a:buNone/>
            </a:pPr>
            <a:r>
              <a:rPr lang="it-IT" sz="2000" dirty="0" smtClean="0"/>
              <a:t>    </a:t>
            </a:r>
            <a:endParaRPr lang="it-IT" sz="200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1357298"/>
            <a:ext cx="285752" cy="318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428868"/>
            <a:ext cx="3619522" cy="204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285992"/>
            <a:ext cx="4329132" cy="228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4643446"/>
            <a:ext cx="2614588" cy="166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Il problema della composizione automatica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857364"/>
            <a:ext cx="8183880" cy="4143404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  <a:buNone/>
            </a:pPr>
            <a:r>
              <a:rPr lang="it-IT" sz="2600" dirty="0" smtClean="0"/>
              <a:t>Costruire nuovi servizi componendo quelli esistenti</a:t>
            </a:r>
          </a:p>
          <a:p>
            <a:pPr>
              <a:buNone/>
            </a:pPr>
            <a:r>
              <a:rPr lang="it-IT" dirty="0" smtClean="0"/>
              <a:t>Requisiti per affrontare il problema:</a:t>
            </a:r>
          </a:p>
          <a:p>
            <a:pPr>
              <a:buFont typeface="Wingdings" pitchFamily="2" charset="2"/>
              <a:buChar char="Ø"/>
            </a:pPr>
            <a:r>
              <a:rPr lang="it-IT" sz="2400" dirty="0" smtClean="0"/>
              <a:t>un linguaggio per la rappresentazione comportamentale dei </a:t>
            </a:r>
            <a:r>
              <a:rPr lang="it-IT" sz="2400" dirty="0" err="1" smtClean="0"/>
              <a:t>Component</a:t>
            </a:r>
            <a:r>
              <a:rPr lang="it-IT" sz="2400" dirty="0" smtClean="0"/>
              <a:t> e Target </a:t>
            </a:r>
            <a:r>
              <a:rPr lang="it-IT" sz="2400" dirty="0" err="1" smtClean="0"/>
              <a:t>Services</a:t>
            </a:r>
            <a:endParaRPr lang="it-IT" sz="2400" dirty="0" smtClean="0"/>
          </a:p>
          <a:p>
            <a:pPr>
              <a:buFont typeface="Wingdings" pitchFamily="2" charset="2"/>
              <a:buChar char="Ø"/>
            </a:pPr>
            <a:r>
              <a:rPr lang="it-IT" sz="2400" dirty="0" smtClean="0"/>
              <a:t>una metodologia di composizione, fondata su solide basi teoriche</a:t>
            </a:r>
          </a:p>
          <a:p>
            <a:pPr>
              <a:buFont typeface="Wingdings" pitchFamily="2" charset="2"/>
              <a:buChar char="Ø"/>
            </a:pPr>
            <a:r>
              <a:rPr lang="it-IT" sz="2400" dirty="0" smtClean="0"/>
              <a:t>un ambiente di sviluppo che permetta l’esecuzione automatica di composizioni</a:t>
            </a:r>
          </a:p>
          <a:p>
            <a:pPr>
              <a:buFont typeface="Wingdings" pitchFamily="2" charset="2"/>
              <a:buChar char="Ø"/>
            </a:pPr>
            <a:r>
              <a:rPr lang="it-IT" sz="2400" dirty="0" smtClean="0"/>
              <a:t>un </a:t>
            </a:r>
            <a:r>
              <a:rPr lang="it-IT" sz="2400" dirty="0" err="1" smtClean="0"/>
              <a:t>composition</a:t>
            </a:r>
            <a:r>
              <a:rPr lang="it-IT" sz="2400" dirty="0" smtClean="0"/>
              <a:t> </a:t>
            </a:r>
            <a:r>
              <a:rPr lang="it-IT" sz="2400" dirty="0" err="1" smtClean="0"/>
              <a:t>engine</a:t>
            </a:r>
            <a:r>
              <a:rPr lang="it-IT" sz="2400" dirty="0" smtClean="0"/>
              <a:t> per </a:t>
            </a:r>
            <a:r>
              <a:rPr lang="it-IT" sz="2400" dirty="0" err="1" smtClean="0"/>
              <a:t>testing</a:t>
            </a:r>
            <a:r>
              <a:rPr lang="it-IT" sz="2400" dirty="0" smtClean="0"/>
              <a:t>, </a:t>
            </a:r>
            <a:r>
              <a:rPr lang="it-IT" sz="2400" dirty="0" err="1" smtClean="0"/>
              <a:t>monitoring</a:t>
            </a:r>
            <a:r>
              <a:rPr lang="it-IT" sz="2400" dirty="0" smtClean="0"/>
              <a:t>, </a:t>
            </a:r>
            <a:r>
              <a:rPr lang="it-IT" sz="2400" dirty="0" err="1" smtClean="0"/>
              <a:t>verification</a:t>
            </a:r>
            <a:endParaRPr lang="it-IT" sz="2400" dirty="0" smtClean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/>
          <a:lstStyle/>
          <a:p>
            <a:pPr algn="ctr"/>
            <a:r>
              <a:rPr lang="it-IT" dirty="0" err="1" smtClean="0"/>
              <a:t>Process</a:t>
            </a:r>
            <a:r>
              <a:rPr lang="it-IT" dirty="0" smtClean="0"/>
              <a:t> </a:t>
            </a:r>
            <a:r>
              <a:rPr lang="it-IT" dirty="0" err="1" smtClean="0"/>
              <a:t>Monitoring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643050"/>
            <a:ext cx="8183880" cy="4143404"/>
          </a:xfrm>
        </p:spPr>
        <p:txBody>
          <a:bodyPr/>
          <a:lstStyle/>
          <a:p>
            <a:pPr>
              <a:buNone/>
            </a:pPr>
            <a:r>
              <a:rPr lang="it-IT" sz="1600" dirty="0" smtClean="0"/>
              <a:t>Sempre selezionando il file .</a:t>
            </a:r>
            <a:r>
              <a:rPr lang="it-IT" sz="1600" dirty="0" err="1" smtClean="0"/>
              <a:t>chor</a:t>
            </a:r>
            <a:r>
              <a:rPr lang="it-IT" sz="1600" dirty="0" smtClean="0"/>
              <a:t> e cliccando sul bottone     si avvia il </a:t>
            </a:r>
            <a:r>
              <a:rPr lang="it-IT" sz="1600" dirty="0" err="1" smtClean="0"/>
              <a:t>process</a:t>
            </a:r>
            <a:r>
              <a:rPr lang="it-IT" sz="1600" dirty="0" smtClean="0"/>
              <a:t> </a:t>
            </a:r>
            <a:r>
              <a:rPr lang="it-IT" sz="1600" dirty="0" err="1" smtClean="0"/>
              <a:t>monitoring</a:t>
            </a:r>
            <a:r>
              <a:rPr lang="it-IT" sz="1600" dirty="0" smtClean="0"/>
              <a:t>: una procedura online in cui viene eseguito del Java code generato automaticamente per monitorare l’esecuzione del processo che rappresenta il composite service e fornire </a:t>
            </a:r>
            <a:r>
              <a:rPr lang="it-IT" sz="1600" dirty="0" err="1" smtClean="0"/>
              <a:t>reports</a:t>
            </a:r>
            <a:r>
              <a:rPr lang="it-IT" sz="1600" dirty="0" smtClean="0"/>
              <a:t> su situazioni di interesse all'utente.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714488"/>
            <a:ext cx="219606" cy="23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071810"/>
            <a:ext cx="420791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071810"/>
            <a:ext cx="3900504" cy="242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183880" cy="1051560"/>
          </a:xfrm>
        </p:spPr>
        <p:txBody>
          <a:bodyPr/>
          <a:lstStyle/>
          <a:p>
            <a:pPr algn="ctr"/>
            <a:r>
              <a:rPr lang="it-IT" dirty="0" err="1" smtClean="0"/>
              <a:t>Process</a:t>
            </a:r>
            <a:r>
              <a:rPr lang="it-IT" dirty="0" smtClean="0"/>
              <a:t> </a:t>
            </a:r>
            <a:r>
              <a:rPr lang="it-IT" dirty="0" err="1" smtClean="0"/>
              <a:t>execution</a:t>
            </a:r>
            <a:r>
              <a:rPr lang="it-IT" dirty="0" smtClean="0"/>
              <a:t> </a:t>
            </a:r>
            <a:r>
              <a:rPr lang="it-IT" dirty="0" err="1" smtClean="0"/>
              <a:t>simulation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643050"/>
            <a:ext cx="818388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1600" dirty="0" smtClean="0"/>
              <a:t>Tramite la </a:t>
            </a:r>
            <a:r>
              <a:rPr lang="it-IT" sz="1600" dirty="0" err="1" smtClean="0"/>
              <a:t>plugin</a:t>
            </a:r>
            <a:r>
              <a:rPr lang="it-IT" sz="1600" dirty="0" smtClean="0"/>
              <a:t> </a:t>
            </a:r>
            <a:r>
              <a:rPr lang="it-IT" sz="1600" dirty="0" err="1" smtClean="0"/>
              <a:t>wsAnimator</a:t>
            </a:r>
            <a:r>
              <a:rPr lang="it-IT" sz="1600" dirty="0" smtClean="0"/>
              <a:t> sviluppata dal team Astro ed utilizzando un formato file particolare .</a:t>
            </a:r>
            <a:r>
              <a:rPr lang="it-IT" sz="1600" dirty="0" err="1" smtClean="0"/>
              <a:t>adf</a:t>
            </a:r>
            <a:r>
              <a:rPr lang="it-IT" sz="1600" dirty="0" smtClean="0"/>
              <a:t>, è possibile mandare in esecuzione diversi scenari pre-programmati.</a:t>
            </a:r>
          </a:p>
          <a:p>
            <a:pPr>
              <a:buNone/>
            </a:pPr>
            <a:r>
              <a:rPr lang="it-IT" sz="1600" dirty="0" smtClean="0"/>
              <a:t>Attualmente, però, questa parte è ancora in fase di ingegnerizzazione.</a:t>
            </a:r>
            <a:endParaRPr lang="it-IT" sz="1600" dirty="0"/>
          </a:p>
        </p:txBody>
      </p:sp>
      <p:pic>
        <p:nvPicPr>
          <p:cNvPr id="45058" name="Picture 2" descr="Astro%20Execution%20Simul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786058"/>
            <a:ext cx="4240356" cy="304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it-IT" dirty="0" smtClean="0"/>
              <a:t>Provare a realizzare una demo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</p:spPr>
        <p:txBody>
          <a:bodyPr anchor="ctr"/>
          <a:lstStyle/>
          <a:p>
            <a:pPr algn="ctr"/>
            <a:r>
              <a:rPr lang="it-IT" dirty="0" smtClean="0"/>
              <a:t>Demo CD-Mania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643050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it-IT" sz="1800" dirty="0" smtClean="0"/>
              <a:t>Sulla base dell’esempio mostrato, ho provato a realizzare una demo, partendo da tre servizi che ho chiamato Buy, MP3 e </a:t>
            </a:r>
            <a:r>
              <a:rPr lang="it-IT" sz="1800" dirty="0" err="1" smtClean="0"/>
              <a:t>User</a:t>
            </a:r>
            <a:r>
              <a:rPr lang="it-IT" sz="1800" dirty="0" smtClean="0"/>
              <a:t>, che hanno i seguenti STS: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214678" y="271462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MP3 service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42910" y="300037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Buy service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429388" y="235743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User</a:t>
            </a:r>
            <a:r>
              <a:rPr lang="it-IT" dirty="0" smtClean="0"/>
              <a:t> service</a:t>
            </a:r>
            <a:endParaRPr lang="it-IT" dirty="0"/>
          </a:p>
        </p:txBody>
      </p:sp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2428860" y="3286124"/>
            <a:ext cx="4214842" cy="2428892"/>
            <a:chOff x="107352150" y="107915775"/>
            <a:chExt cx="4248000" cy="2160000"/>
          </a:xfrm>
        </p:grpSpPr>
        <p:sp>
          <p:nvSpPr>
            <p:cNvPr id="46083" name="Text Box 3"/>
            <p:cNvSpPr txBox="1">
              <a:spLocks noChangeArrowheads="1"/>
            </p:cNvSpPr>
            <p:nvPr/>
          </p:nvSpPr>
          <p:spPr bwMode="auto">
            <a:xfrm>
              <a:off x="109800150" y="109427775"/>
              <a:ext cx="504000" cy="216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SUCC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84" name="Oval 4"/>
            <p:cNvSpPr>
              <a:spLocks noChangeArrowheads="1"/>
            </p:cNvSpPr>
            <p:nvPr/>
          </p:nvSpPr>
          <p:spPr bwMode="auto">
            <a:xfrm>
              <a:off x="108432150" y="108995775"/>
              <a:ext cx="288000" cy="2880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grpSp>
          <p:nvGrpSpPr>
            <p:cNvPr id="46085" name="Group 5"/>
            <p:cNvGrpSpPr>
              <a:grpSpLocks/>
            </p:cNvGrpSpPr>
            <p:nvPr/>
          </p:nvGrpSpPr>
          <p:grpSpPr bwMode="auto">
            <a:xfrm>
              <a:off x="108864150" y="109787775"/>
              <a:ext cx="288000" cy="288000"/>
              <a:chOff x="108792150" y="109787775"/>
              <a:chExt cx="288000" cy="288000"/>
            </a:xfrm>
          </p:grpSpPr>
          <p:sp>
            <p:nvSpPr>
              <p:cNvPr id="46086" name="Oval 6"/>
              <p:cNvSpPr>
                <a:spLocks noChangeArrowheads="1"/>
              </p:cNvSpPr>
              <p:nvPr/>
            </p:nvSpPr>
            <p:spPr bwMode="auto">
              <a:xfrm>
                <a:off x="108792150" y="109787775"/>
                <a:ext cx="288000" cy="288000"/>
              </a:xfrm>
              <a:prstGeom prst="ellipse">
                <a:avLst/>
              </a:prstGeom>
              <a:noFill/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087" name="Oval 7"/>
              <p:cNvSpPr>
                <a:spLocks noChangeArrowheads="1"/>
              </p:cNvSpPr>
              <p:nvPr/>
            </p:nvSpPr>
            <p:spPr bwMode="auto">
              <a:xfrm>
                <a:off x="108864150" y="109859775"/>
                <a:ext cx="144000" cy="144000"/>
              </a:xfrm>
              <a:prstGeom prst="ellipse">
                <a:avLst/>
              </a:prstGeom>
              <a:noFill/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cxnSp>
          <p:nvCxnSpPr>
            <p:cNvPr id="46088" name="AutoShape 8"/>
            <p:cNvCxnSpPr>
              <a:cxnSpLocks noChangeShapeType="1"/>
              <a:stCxn id="46090" idx="5"/>
              <a:endCxn id="46095" idx="1"/>
            </p:cNvCxnSpPr>
            <p:nvPr/>
          </p:nvCxnSpPr>
          <p:spPr bwMode="auto">
            <a:xfrm>
              <a:off x="110189977" y="109241602"/>
              <a:ext cx="444346" cy="5163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6089" name="Oval 9"/>
            <p:cNvSpPr>
              <a:spLocks noChangeArrowheads="1"/>
            </p:cNvSpPr>
            <p:nvPr/>
          </p:nvSpPr>
          <p:spPr bwMode="auto">
            <a:xfrm>
              <a:off x="109224150" y="107987775"/>
              <a:ext cx="288000" cy="2880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090" name="Oval 10"/>
            <p:cNvSpPr>
              <a:spLocks noChangeArrowheads="1"/>
            </p:cNvSpPr>
            <p:nvPr/>
          </p:nvSpPr>
          <p:spPr bwMode="auto">
            <a:xfrm>
              <a:off x="109944150" y="108995775"/>
              <a:ext cx="288000" cy="2880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grpSp>
          <p:nvGrpSpPr>
            <p:cNvPr id="46091" name="Group 11"/>
            <p:cNvGrpSpPr>
              <a:grpSpLocks/>
            </p:cNvGrpSpPr>
            <p:nvPr/>
          </p:nvGrpSpPr>
          <p:grpSpPr bwMode="auto">
            <a:xfrm>
              <a:off x="110304150" y="108203775"/>
              <a:ext cx="288000" cy="288000"/>
              <a:chOff x="110376150" y="108203775"/>
              <a:chExt cx="288000" cy="288000"/>
            </a:xfrm>
          </p:grpSpPr>
          <p:sp>
            <p:nvSpPr>
              <p:cNvPr id="46092" name="Oval 12"/>
              <p:cNvSpPr>
                <a:spLocks noChangeArrowheads="1"/>
              </p:cNvSpPr>
              <p:nvPr/>
            </p:nvSpPr>
            <p:spPr bwMode="auto">
              <a:xfrm>
                <a:off x="110376150" y="108203775"/>
                <a:ext cx="288000" cy="288000"/>
              </a:xfrm>
              <a:prstGeom prst="ellipse">
                <a:avLst/>
              </a:prstGeom>
              <a:noFill/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093" name="Oval 13"/>
              <p:cNvSpPr>
                <a:spLocks noChangeArrowheads="1"/>
              </p:cNvSpPr>
              <p:nvPr/>
            </p:nvSpPr>
            <p:spPr bwMode="auto">
              <a:xfrm>
                <a:off x="110448150" y="108275775"/>
                <a:ext cx="144000" cy="144000"/>
              </a:xfrm>
              <a:prstGeom prst="ellipse">
                <a:avLst/>
              </a:prstGeom>
              <a:noFill/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46094" name="Group 14"/>
            <p:cNvGrpSpPr>
              <a:grpSpLocks/>
            </p:cNvGrpSpPr>
            <p:nvPr/>
          </p:nvGrpSpPr>
          <p:grpSpPr bwMode="auto">
            <a:xfrm>
              <a:off x="110592150" y="109715775"/>
              <a:ext cx="288000" cy="288000"/>
              <a:chOff x="110664150" y="109715775"/>
              <a:chExt cx="288000" cy="288000"/>
            </a:xfrm>
          </p:grpSpPr>
          <p:sp>
            <p:nvSpPr>
              <p:cNvPr id="46095" name="Oval 15"/>
              <p:cNvSpPr>
                <a:spLocks noChangeArrowheads="1"/>
              </p:cNvSpPr>
              <p:nvPr/>
            </p:nvSpPr>
            <p:spPr bwMode="auto">
              <a:xfrm>
                <a:off x="110664150" y="109715775"/>
                <a:ext cx="288000" cy="288000"/>
              </a:xfrm>
              <a:prstGeom prst="ellipse">
                <a:avLst/>
              </a:prstGeom>
              <a:noFill/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096" name="Oval 16"/>
              <p:cNvSpPr>
                <a:spLocks noChangeArrowheads="1"/>
              </p:cNvSpPr>
              <p:nvPr/>
            </p:nvSpPr>
            <p:spPr bwMode="auto">
              <a:xfrm>
                <a:off x="110736150" y="109787775"/>
                <a:ext cx="144000" cy="144000"/>
              </a:xfrm>
              <a:prstGeom prst="ellipse">
                <a:avLst/>
              </a:prstGeom>
              <a:noFill/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46097" name="Group 17"/>
            <p:cNvGrpSpPr>
              <a:grpSpLocks/>
            </p:cNvGrpSpPr>
            <p:nvPr/>
          </p:nvGrpSpPr>
          <p:grpSpPr bwMode="auto">
            <a:xfrm>
              <a:off x="109440150" y="109787775"/>
              <a:ext cx="288000" cy="288000"/>
              <a:chOff x="109728150" y="109571775"/>
              <a:chExt cx="288000" cy="288000"/>
            </a:xfrm>
          </p:grpSpPr>
          <p:sp>
            <p:nvSpPr>
              <p:cNvPr id="46098" name="Oval 18"/>
              <p:cNvSpPr>
                <a:spLocks noChangeArrowheads="1"/>
              </p:cNvSpPr>
              <p:nvPr/>
            </p:nvSpPr>
            <p:spPr bwMode="auto">
              <a:xfrm>
                <a:off x="109728150" y="109571775"/>
                <a:ext cx="288000" cy="288000"/>
              </a:xfrm>
              <a:prstGeom prst="ellipse">
                <a:avLst/>
              </a:prstGeom>
              <a:noFill/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099" name="Oval 19"/>
              <p:cNvSpPr>
                <a:spLocks noChangeArrowheads="1"/>
              </p:cNvSpPr>
              <p:nvPr/>
            </p:nvSpPr>
            <p:spPr bwMode="auto">
              <a:xfrm>
                <a:off x="109800150" y="109643775"/>
                <a:ext cx="144000" cy="144000"/>
              </a:xfrm>
              <a:prstGeom prst="ellipse">
                <a:avLst/>
              </a:prstGeom>
              <a:noFill/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46100" name="Group 20"/>
            <p:cNvGrpSpPr>
              <a:grpSpLocks/>
            </p:cNvGrpSpPr>
            <p:nvPr/>
          </p:nvGrpSpPr>
          <p:grpSpPr bwMode="auto">
            <a:xfrm>
              <a:off x="107784150" y="109787775"/>
              <a:ext cx="288000" cy="288000"/>
              <a:chOff x="107856150" y="109715775"/>
              <a:chExt cx="288000" cy="288000"/>
            </a:xfrm>
          </p:grpSpPr>
          <p:sp>
            <p:nvSpPr>
              <p:cNvPr id="46101" name="Oval 21"/>
              <p:cNvSpPr>
                <a:spLocks noChangeArrowheads="1"/>
              </p:cNvSpPr>
              <p:nvPr/>
            </p:nvSpPr>
            <p:spPr bwMode="auto">
              <a:xfrm>
                <a:off x="107856150" y="109715775"/>
                <a:ext cx="288000" cy="288000"/>
              </a:xfrm>
              <a:prstGeom prst="ellipse">
                <a:avLst/>
              </a:prstGeom>
              <a:noFill/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102" name="Oval 22"/>
              <p:cNvSpPr>
                <a:spLocks noChangeArrowheads="1"/>
              </p:cNvSpPr>
              <p:nvPr/>
            </p:nvSpPr>
            <p:spPr bwMode="auto">
              <a:xfrm>
                <a:off x="107928150" y="109787775"/>
                <a:ext cx="144000" cy="144000"/>
              </a:xfrm>
              <a:prstGeom prst="ellipse">
                <a:avLst/>
              </a:prstGeom>
              <a:noFill/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cxnSp>
          <p:nvCxnSpPr>
            <p:cNvPr id="46103" name="AutoShape 23"/>
            <p:cNvCxnSpPr>
              <a:cxnSpLocks noChangeShapeType="1"/>
              <a:stCxn id="46089" idx="3"/>
              <a:endCxn id="46084" idx="7"/>
            </p:cNvCxnSpPr>
            <p:nvPr/>
          </p:nvCxnSpPr>
          <p:spPr bwMode="auto">
            <a:xfrm flipH="1">
              <a:off x="108677977" y="108233602"/>
              <a:ext cx="588346" cy="8043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6104" name="AutoShape 24"/>
            <p:cNvCxnSpPr>
              <a:cxnSpLocks noChangeShapeType="1"/>
              <a:stCxn id="46089" idx="5"/>
              <a:endCxn id="46090" idx="0"/>
            </p:cNvCxnSpPr>
            <p:nvPr/>
          </p:nvCxnSpPr>
          <p:spPr bwMode="auto">
            <a:xfrm>
              <a:off x="109469977" y="108233602"/>
              <a:ext cx="618173" cy="7621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6105" name="AutoShape 25"/>
            <p:cNvCxnSpPr>
              <a:cxnSpLocks noChangeShapeType="1"/>
              <a:stCxn id="46089" idx="6"/>
              <a:endCxn id="46092" idx="1"/>
            </p:cNvCxnSpPr>
            <p:nvPr/>
          </p:nvCxnSpPr>
          <p:spPr bwMode="auto">
            <a:xfrm>
              <a:off x="109512150" y="108131775"/>
              <a:ext cx="834173" cy="1141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6106" name="AutoShape 26"/>
            <p:cNvCxnSpPr>
              <a:cxnSpLocks noChangeShapeType="1"/>
              <a:stCxn id="46084" idx="3"/>
              <a:endCxn id="46101" idx="7"/>
            </p:cNvCxnSpPr>
            <p:nvPr/>
          </p:nvCxnSpPr>
          <p:spPr bwMode="auto">
            <a:xfrm flipH="1">
              <a:off x="108029977" y="109241602"/>
              <a:ext cx="444346" cy="5883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6107" name="AutoShape 27"/>
            <p:cNvCxnSpPr>
              <a:cxnSpLocks noChangeShapeType="1"/>
            </p:cNvCxnSpPr>
            <p:nvPr/>
          </p:nvCxnSpPr>
          <p:spPr bwMode="auto">
            <a:xfrm>
              <a:off x="108677977" y="109241602"/>
              <a:ext cx="330173" cy="5461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6108" name="AutoShape 28"/>
            <p:cNvCxnSpPr>
              <a:cxnSpLocks noChangeShapeType="1"/>
            </p:cNvCxnSpPr>
            <p:nvPr/>
          </p:nvCxnSpPr>
          <p:spPr bwMode="auto">
            <a:xfrm flipH="1">
              <a:off x="109656150" y="109211775"/>
              <a:ext cx="300346" cy="5883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6109" name="Text Box 29"/>
            <p:cNvSpPr txBox="1">
              <a:spLocks noChangeArrowheads="1"/>
            </p:cNvSpPr>
            <p:nvPr/>
          </p:nvSpPr>
          <p:spPr bwMode="auto">
            <a:xfrm>
              <a:off x="107856150" y="108419775"/>
              <a:ext cx="1080000" cy="28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chooseByAuthor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10" name="Text Box 30"/>
            <p:cNvSpPr txBox="1">
              <a:spLocks noChangeArrowheads="1"/>
            </p:cNvSpPr>
            <p:nvPr/>
          </p:nvSpPr>
          <p:spPr bwMode="auto">
            <a:xfrm>
              <a:off x="110088150" y="108635775"/>
              <a:ext cx="1152000" cy="216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chooseByTitle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11" name="Text Box 31"/>
            <p:cNvSpPr txBox="1">
              <a:spLocks noChangeArrowheads="1"/>
            </p:cNvSpPr>
            <p:nvPr/>
          </p:nvSpPr>
          <p:spPr bwMode="auto">
            <a:xfrm>
              <a:off x="107352150" y="109211775"/>
              <a:ext cx="936000" cy="216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FAIL_NACK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12" name="Text Box 32"/>
            <p:cNvSpPr txBox="1">
              <a:spLocks noChangeArrowheads="1"/>
            </p:cNvSpPr>
            <p:nvPr/>
          </p:nvSpPr>
          <p:spPr bwMode="auto">
            <a:xfrm>
              <a:off x="108792150" y="109283775"/>
              <a:ext cx="648000" cy="216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SUCC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13" name="Text Box 33"/>
            <p:cNvSpPr txBox="1">
              <a:spLocks noChangeArrowheads="1"/>
            </p:cNvSpPr>
            <p:nvPr/>
          </p:nvSpPr>
          <p:spPr bwMode="auto">
            <a:xfrm>
              <a:off x="110448150" y="109283775"/>
              <a:ext cx="1152000" cy="216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FAIL_NACK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14" name="Text Box 34"/>
            <p:cNvSpPr txBox="1">
              <a:spLocks noChangeArrowheads="1"/>
            </p:cNvSpPr>
            <p:nvPr/>
          </p:nvSpPr>
          <p:spPr bwMode="auto">
            <a:xfrm>
              <a:off x="109728150" y="107915775"/>
              <a:ext cx="1008000" cy="28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Not_available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6115" name="Group 35"/>
          <p:cNvGrpSpPr>
            <a:grpSpLocks/>
          </p:cNvGrpSpPr>
          <p:nvPr/>
        </p:nvGrpSpPr>
        <p:grpSpPr bwMode="auto">
          <a:xfrm>
            <a:off x="500034" y="3429000"/>
            <a:ext cx="2447925" cy="2232025"/>
            <a:chOff x="108360150" y="107915775"/>
            <a:chExt cx="2448000" cy="2232000"/>
          </a:xfrm>
        </p:grpSpPr>
        <p:sp>
          <p:nvSpPr>
            <p:cNvPr id="46116" name="Oval 36"/>
            <p:cNvSpPr>
              <a:spLocks noChangeArrowheads="1"/>
            </p:cNvSpPr>
            <p:nvPr/>
          </p:nvSpPr>
          <p:spPr bwMode="auto">
            <a:xfrm>
              <a:off x="108432150" y="108995775"/>
              <a:ext cx="288000" cy="2880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grpSp>
          <p:nvGrpSpPr>
            <p:cNvPr id="46117" name="Group 37"/>
            <p:cNvGrpSpPr>
              <a:grpSpLocks/>
            </p:cNvGrpSpPr>
            <p:nvPr/>
          </p:nvGrpSpPr>
          <p:grpSpPr bwMode="auto">
            <a:xfrm>
              <a:off x="108360150" y="109859775"/>
              <a:ext cx="288000" cy="288000"/>
              <a:chOff x="108792150" y="109787775"/>
              <a:chExt cx="288000" cy="288000"/>
            </a:xfrm>
          </p:grpSpPr>
          <p:sp>
            <p:nvSpPr>
              <p:cNvPr id="46118" name="Oval 38"/>
              <p:cNvSpPr>
                <a:spLocks noChangeArrowheads="1"/>
              </p:cNvSpPr>
              <p:nvPr/>
            </p:nvSpPr>
            <p:spPr bwMode="auto">
              <a:xfrm>
                <a:off x="108792150" y="109787775"/>
                <a:ext cx="288000" cy="288000"/>
              </a:xfrm>
              <a:prstGeom prst="ellipse">
                <a:avLst/>
              </a:prstGeom>
              <a:noFill/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119" name="Oval 39"/>
              <p:cNvSpPr>
                <a:spLocks noChangeArrowheads="1"/>
              </p:cNvSpPr>
              <p:nvPr/>
            </p:nvSpPr>
            <p:spPr bwMode="auto">
              <a:xfrm>
                <a:off x="108864150" y="109859775"/>
                <a:ext cx="144000" cy="144000"/>
              </a:xfrm>
              <a:prstGeom prst="ellipse">
                <a:avLst/>
              </a:prstGeom>
              <a:noFill/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46120" name="Oval 40"/>
            <p:cNvSpPr>
              <a:spLocks noChangeArrowheads="1"/>
            </p:cNvSpPr>
            <p:nvPr/>
          </p:nvSpPr>
          <p:spPr bwMode="auto">
            <a:xfrm>
              <a:off x="109224150" y="107987775"/>
              <a:ext cx="288000" cy="2880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121" name="Oval 41"/>
            <p:cNvSpPr>
              <a:spLocks noChangeArrowheads="1"/>
            </p:cNvSpPr>
            <p:nvPr/>
          </p:nvSpPr>
          <p:spPr bwMode="auto">
            <a:xfrm>
              <a:off x="109944150" y="108995775"/>
              <a:ext cx="288000" cy="2880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grpSp>
          <p:nvGrpSpPr>
            <p:cNvPr id="46122" name="Group 42"/>
            <p:cNvGrpSpPr>
              <a:grpSpLocks/>
            </p:cNvGrpSpPr>
            <p:nvPr/>
          </p:nvGrpSpPr>
          <p:grpSpPr bwMode="auto">
            <a:xfrm>
              <a:off x="110304150" y="108203775"/>
              <a:ext cx="288000" cy="288000"/>
              <a:chOff x="110376150" y="108203775"/>
              <a:chExt cx="288000" cy="288000"/>
            </a:xfrm>
          </p:grpSpPr>
          <p:sp>
            <p:nvSpPr>
              <p:cNvPr id="46123" name="Oval 43"/>
              <p:cNvSpPr>
                <a:spLocks noChangeArrowheads="1"/>
              </p:cNvSpPr>
              <p:nvPr/>
            </p:nvSpPr>
            <p:spPr bwMode="auto">
              <a:xfrm>
                <a:off x="110376150" y="108203775"/>
                <a:ext cx="288000" cy="288000"/>
              </a:xfrm>
              <a:prstGeom prst="ellipse">
                <a:avLst/>
              </a:prstGeom>
              <a:noFill/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124" name="Oval 44"/>
              <p:cNvSpPr>
                <a:spLocks noChangeArrowheads="1"/>
              </p:cNvSpPr>
              <p:nvPr/>
            </p:nvSpPr>
            <p:spPr bwMode="auto">
              <a:xfrm>
                <a:off x="110448150" y="108275775"/>
                <a:ext cx="144000" cy="144000"/>
              </a:xfrm>
              <a:prstGeom prst="ellipse">
                <a:avLst/>
              </a:prstGeom>
              <a:noFill/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46125" name="Group 45"/>
            <p:cNvGrpSpPr>
              <a:grpSpLocks/>
            </p:cNvGrpSpPr>
            <p:nvPr/>
          </p:nvGrpSpPr>
          <p:grpSpPr bwMode="auto">
            <a:xfrm>
              <a:off x="110016150" y="109859775"/>
              <a:ext cx="288000" cy="288000"/>
              <a:chOff x="109728150" y="109571775"/>
              <a:chExt cx="288000" cy="288000"/>
            </a:xfrm>
          </p:grpSpPr>
          <p:sp>
            <p:nvSpPr>
              <p:cNvPr id="46126" name="Oval 46"/>
              <p:cNvSpPr>
                <a:spLocks noChangeArrowheads="1"/>
              </p:cNvSpPr>
              <p:nvPr/>
            </p:nvSpPr>
            <p:spPr bwMode="auto">
              <a:xfrm>
                <a:off x="109728150" y="109571775"/>
                <a:ext cx="288000" cy="288000"/>
              </a:xfrm>
              <a:prstGeom prst="ellipse">
                <a:avLst/>
              </a:prstGeom>
              <a:noFill/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127" name="Oval 47"/>
              <p:cNvSpPr>
                <a:spLocks noChangeArrowheads="1"/>
              </p:cNvSpPr>
              <p:nvPr/>
            </p:nvSpPr>
            <p:spPr bwMode="auto">
              <a:xfrm>
                <a:off x="109800150" y="109643775"/>
                <a:ext cx="144000" cy="144000"/>
              </a:xfrm>
              <a:prstGeom prst="ellipse">
                <a:avLst/>
              </a:prstGeom>
              <a:noFill/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cxnSp>
          <p:nvCxnSpPr>
            <p:cNvPr id="46128" name="AutoShape 48"/>
            <p:cNvCxnSpPr>
              <a:cxnSpLocks noChangeShapeType="1"/>
              <a:stCxn id="46120" idx="3"/>
              <a:endCxn id="46116" idx="7"/>
            </p:cNvCxnSpPr>
            <p:nvPr/>
          </p:nvCxnSpPr>
          <p:spPr bwMode="auto">
            <a:xfrm flipH="1">
              <a:off x="108677977" y="108233602"/>
              <a:ext cx="588346" cy="8043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6129" name="AutoShape 49"/>
            <p:cNvCxnSpPr>
              <a:cxnSpLocks noChangeShapeType="1"/>
              <a:stCxn id="46120" idx="5"/>
              <a:endCxn id="46121" idx="0"/>
            </p:cNvCxnSpPr>
            <p:nvPr/>
          </p:nvCxnSpPr>
          <p:spPr bwMode="auto">
            <a:xfrm>
              <a:off x="109469977" y="108233602"/>
              <a:ext cx="618173" cy="7621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6130" name="AutoShape 50"/>
            <p:cNvCxnSpPr>
              <a:cxnSpLocks noChangeShapeType="1"/>
              <a:stCxn id="46120" idx="6"/>
              <a:endCxn id="46123" idx="1"/>
            </p:cNvCxnSpPr>
            <p:nvPr/>
          </p:nvCxnSpPr>
          <p:spPr bwMode="auto">
            <a:xfrm>
              <a:off x="109512150" y="108131775"/>
              <a:ext cx="834173" cy="1141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6131" name="Text Box 51"/>
            <p:cNvSpPr txBox="1">
              <a:spLocks noChangeArrowheads="1"/>
            </p:cNvSpPr>
            <p:nvPr/>
          </p:nvSpPr>
          <p:spPr bwMode="auto">
            <a:xfrm>
              <a:off x="108360150" y="108491775"/>
              <a:ext cx="576000" cy="28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isVenti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32" name="Text Box 52"/>
            <p:cNvSpPr txBox="1">
              <a:spLocks noChangeArrowheads="1"/>
            </p:cNvSpPr>
            <p:nvPr/>
          </p:nvSpPr>
          <p:spPr bwMode="auto">
            <a:xfrm>
              <a:off x="110088150" y="108635775"/>
              <a:ext cx="720000" cy="216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isDieci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33" name="Text Box 53"/>
            <p:cNvSpPr txBox="1">
              <a:spLocks noChangeArrowheads="1"/>
            </p:cNvSpPr>
            <p:nvPr/>
          </p:nvSpPr>
          <p:spPr bwMode="auto">
            <a:xfrm>
              <a:off x="108576150" y="109499775"/>
              <a:ext cx="648000" cy="216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SUCC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34" name="Text Box 54"/>
            <p:cNvSpPr txBox="1">
              <a:spLocks noChangeArrowheads="1"/>
            </p:cNvSpPr>
            <p:nvPr/>
          </p:nvSpPr>
          <p:spPr bwMode="auto">
            <a:xfrm>
              <a:off x="110160150" y="109499775"/>
              <a:ext cx="504000" cy="216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SUCC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35" name="Text Box 55"/>
            <p:cNvSpPr txBox="1">
              <a:spLocks noChangeArrowheads="1"/>
            </p:cNvSpPr>
            <p:nvPr/>
          </p:nvSpPr>
          <p:spPr bwMode="auto">
            <a:xfrm>
              <a:off x="109728150" y="107915775"/>
              <a:ext cx="864000" cy="216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FAIL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6136" name="AutoShape 56"/>
            <p:cNvCxnSpPr>
              <a:cxnSpLocks noChangeShapeType="1"/>
              <a:stCxn id="46116" idx="4"/>
              <a:endCxn id="46118" idx="0"/>
            </p:cNvCxnSpPr>
            <p:nvPr/>
          </p:nvCxnSpPr>
          <p:spPr bwMode="auto">
            <a:xfrm flipH="1">
              <a:off x="108504150" y="109283775"/>
              <a:ext cx="72000" cy="576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6137" name="AutoShape 57"/>
            <p:cNvCxnSpPr>
              <a:cxnSpLocks noChangeShapeType="1"/>
              <a:stCxn id="46121" idx="4"/>
              <a:endCxn id="46126" idx="0"/>
            </p:cNvCxnSpPr>
            <p:nvPr/>
          </p:nvCxnSpPr>
          <p:spPr bwMode="auto">
            <a:xfrm>
              <a:off x="110088150" y="109283775"/>
              <a:ext cx="72000" cy="576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46138" name="Group 58"/>
          <p:cNvGrpSpPr>
            <a:grpSpLocks/>
          </p:cNvGrpSpPr>
          <p:nvPr/>
        </p:nvGrpSpPr>
        <p:grpSpPr bwMode="auto">
          <a:xfrm>
            <a:off x="6072198" y="2786058"/>
            <a:ext cx="2590800" cy="3024187"/>
            <a:chOff x="108144150" y="107411775"/>
            <a:chExt cx="2592000" cy="3024000"/>
          </a:xfrm>
        </p:grpSpPr>
        <p:grpSp>
          <p:nvGrpSpPr>
            <p:cNvPr id="46139" name="Group 59"/>
            <p:cNvGrpSpPr>
              <a:grpSpLocks/>
            </p:cNvGrpSpPr>
            <p:nvPr/>
          </p:nvGrpSpPr>
          <p:grpSpPr bwMode="auto">
            <a:xfrm>
              <a:off x="108576150" y="109283775"/>
              <a:ext cx="288000" cy="288000"/>
              <a:chOff x="108792150" y="109787775"/>
              <a:chExt cx="288000" cy="288000"/>
            </a:xfrm>
          </p:grpSpPr>
          <p:sp>
            <p:nvSpPr>
              <p:cNvPr id="46140" name="Oval 60"/>
              <p:cNvSpPr>
                <a:spLocks noChangeArrowheads="1"/>
              </p:cNvSpPr>
              <p:nvPr/>
            </p:nvSpPr>
            <p:spPr bwMode="auto">
              <a:xfrm>
                <a:off x="108792150" y="109787775"/>
                <a:ext cx="288000" cy="288000"/>
              </a:xfrm>
              <a:prstGeom prst="ellipse">
                <a:avLst/>
              </a:prstGeom>
              <a:noFill/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141" name="Oval 61"/>
              <p:cNvSpPr>
                <a:spLocks noChangeArrowheads="1"/>
              </p:cNvSpPr>
              <p:nvPr/>
            </p:nvSpPr>
            <p:spPr bwMode="auto">
              <a:xfrm>
                <a:off x="108864150" y="109859775"/>
                <a:ext cx="144000" cy="144000"/>
              </a:xfrm>
              <a:prstGeom prst="ellipse">
                <a:avLst/>
              </a:prstGeom>
              <a:noFill/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46142" name="Oval 62"/>
            <p:cNvSpPr>
              <a:spLocks noChangeArrowheads="1"/>
            </p:cNvSpPr>
            <p:nvPr/>
          </p:nvSpPr>
          <p:spPr bwMode="auto">
            <a:xfrm>
              <a:off x="109296150" y="108275775"/>
              <a:ext cx="288000" cy="2880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143" name="Oval 63"/>
            <p:cNvSpPr>
              <a:spLocks noChangeArrowheads="1"/>
            </p:cNvSpPr>
            <p:nvPr/>
          </p:nvSpPr>
          <p:spPr bwMode="auto">
            <a:xfrm>
              <a:off x="110016150" y="109283775"/>
              <a:ext cx="288000" cy="2880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grpSp>
          <p:nvGrpSpPr>
            <p:cNvPr id="46144" name="Group 64"/>
            <p:cNvGrpSpPr>
              <a:grpSpLocks/>
            </p:cNvGrpSpPr>
            <p:nvPr/>
          </p:nvGrpSpPr>
          <p:grpSpPr bwMode="auto">
            <a:xfrm>
              <a:off x="110088150" y="110147775"/>
              <a:ext cx="288000" cy="288000"/>
              <a:chOff x="109728150" y="109571775"/>
              <a:chExt cx="288000" cy="288000"/>
            </a:xfrm>
          </p:grpSpPr>
          <p:sp>
            <p:nvSpPr>
              <p:cNvPr id="46145" name="Oval 65"/>
              <p:cNvSpPr>
                <a:spLocks noChangeArrowheads="1"/>
              </p:cNvSpPr>
              <p:nvPr/>
            </p:nvSpPr>
            <p:spPr bwMode="auto">
              <a:xfrm>
                <a:off x="109728150" y="109571775"/>
                <a:ext cx="288000" cy="288000"/>
              </a:xfrm>
              <a:prstGeom prst="ellipse">
                <a:avLst/>
              </a:prstGeom>
              <a:noFill/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146" name="Oval 66"/>
              <p:cNvSpPr>
                <a:spLocks noChangeArrowheads="1"/>
              </p:cNvSpPr>
              <p:nvPr/>
            </p:nvSpPr>
            <p:spPr bwMode="auto">
              <a:xfrm>
                <a:off x="109800150" y="109643775"/>
                <a:ext cx="144000" cy="144000"/>
              </a:xfrm>
              <a:prstGeom prst="ellipse">
                <a:avLst/>
              </a:prstGeom>
              <a:noFill/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cxnSp>
          <p:nvCxnSpPr>
            <p:cNvPr id="46147" name="AutoShape 67"/>
            <p:cNvCxnSpPr>
              <a:cxnSpLocks noChangeShapeType="1"/>
              <a:stCxn id="46142" idx="3"/>
            </p:cNvCxnSpPr>
            <p:nvPr/>
          </p:nvCxnSpPr>
          <p:spPr bwMode="auto">
            <a:xfrm flipH="1">
              <a:off x="108749977" y="108521602"/>
              <a:ext cx="588346" cy="8043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6148" name="AutoShape 68"/>
            <p:cNvCxnSpPr>
              <a:cxnSpLocks noChangeShapeType="1"/>
              <a:stCxn id="46142" idx="5"/>
              <a:endCxn id="46143" idx="0"/>
            </p:cNvCxnSpPr>
            <p:nvPr/>
          </p:nvCxnSpPr>
          <p:spPr bwMode="auto">
            <a:xfrm>
              <a:off x="109541977" y="108521602"/>
              <a:ext cx="618173" cy="7621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6149" name="Text Box 69"/>
            <p:cNvSpPr txBox="1">
              <a:spLocks noChangeArrowheads="1"/>
            </p:cNvSpPr>
            <p:nvPr/>
          </p:nvSpPr>
          <p:spPr bwMode="auto">
            <a:xfrm>
              <a:off x="109944150" y="108635775"/>
              <a:ext cx="720000" cy="216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offer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50" name="Text Box 70"/>
            <p:cNvSpPr txBox="1">
              <a:spLocks noChangeArrowheads="1"/>
            </p:cNvSpPr>
            <p:nvPr/>
          </p:nvSpPr>
          <p:spPr bwMode="auto">
            <a:xfrm>
              <a:off x="110232150" y="109787775"/>
              <a:ext cx="504000" cy="216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ack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6151" name="AutoShape 71"/>
            <p:cNvCxnSpPr>
              <a:cxnSpLocks noChangeShapeType="1"/>
              <a:stCxn id="46143" idx="4"/>
              <a:endCxn id="46145" idx="0"/>
            </p:cNvCxnSpPr>
            <p:nvPr/>
          </p:nvCxnSpPr>
          <p:spPr bwMode="auto">
            <a:xfrm>
              <a:off x="110160150" y="109571775"/>
              <a:ext cx="72000" cy="576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6152" name="Oval 72"/>
            <p:cNvSpPr>
              <a:spLocks noChangeArrowheads="1"/>
            </p:cNvSpPr>
            <p:nvPr/>
          </p:nvSpPr>
          <p:spPr bwMode="auto">
            <a:xfrm>
              <a:off x="109296150" y="107411775"/>
              <a:ext cx="288000" cy="2880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cxnSp>
          <p:nvCxnSpPr>
            <p:cNvPr id="46153" name="AutoShape 73"/>
            <p:cNvCxnSpPr>
              <a:cxnSpLocks noChangeShapeType="1"/>
              <a:stCxn id="46152" idx="4"/>
              <a:endCxn id="46142" idx="0"/>
            </p:cNvCxnSpPr>
            <p:nvPr/>
          </p:nvCxnSpPr>
          <p:spPr bwMode="auto">
            <a:xfrm>
              <a:off x="109440150" y="107699775"/>
              <a:ext cx="0" cy="576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6154" name="Text Box 74"/>
            <p:cNvSpPr txBox="1">
              <a:spLocks noChangeArrowheads="1"/>
            </p:cNvSpPr>
            <p:nvPr/>
          </p:nvSpPr>
          <p:spPr bwMode="auto">
            <a:xfrm>
              <a:off x="108144150" y="108707775"/>
              <a:ext cx="936000" cy="216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Not_available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6155" name="Group 75"/>
            <p:cNvGrpSpPr>
              <a:grpSpLocks/>
            </p:cNvGrpSpPr>
            <p:nvPr/>
          </p:nvGrpSpPr>
          <p:grpSpPr bwMode="auto">
            <a:xfrm>
              <a:off x="109368150" y="110147775"/>
              <a:ext cx="288000" cy="288000"/>
              <a:chOff x="109728150" y="109571775"/>
              <a:chExt cx="288000" cy="288000"/>
            </a:xfrm>
          </p:grpSpPr>
          <p:sp>
            <p:nvSpPr>
              <p:cNvPr id="46156" name="Oval 76"/>
              <p:cNvSpPr>
                <a:spLocks noChangeArrowheads="1"/>
              </p:cNvSpPr>
              <p:nvPr/>
            </p:nvSpPr>
            <p:spPr bwMode="auto">
              <a:xfrm>
                <a:off x="109728150" y="109571775"/>
                <a:ext cx="288000" cy="288000"/>
              </a:xfrm>
              <a:prstGeom prst="ellipse">
                <a:avLst/>
              </a:prstGeom>
              <a:noFill/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157" name="Oval 77"/>
              <p:cNvSpPr>
                <a:spLocks noChangeArrowheads="1"/>
              </p:cNvSpPr>
              <p:nvPr/>
            </p:nvSpPr>
            <p:spPr bwMode="auto">
              <a:xfrm>
                <a:off x="109800150" y="109643775"/>
                <a:ext cx="144000" cy="144000"/>
              </a:xfrm>
              <a:prstGeom prst="ellipse">
                <a:avLst/>
              </a:prstGeom>
              <a:noFill/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cxnSp>
          <p:nvCxnSpPr>
            <p:cNvPr id="46158" name="AutoShape 78"/>
            <p:cNvCxnSpPr>
              <a:cxnSpLocks noChangeShapeType="1"/>
              <a:stCxn id="46143" idx="3"/>
              <a:endCxn id="46156" idx="7"/>
            </p:cNvCxnSpPr>
            <p:nvPr/>
          </p:nvCxnSpPr>
          <p:spPr bwMode="auto">
            <a:xfrm flipH="1">
              <a:off x="109613977" y="109529602"/>
              <a:ext cx="444346" cy="6603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6159" name="Text Box 79"/>
            <p:cNvSpPr txBox="1">
              <a:spLocks noChangeArrowheads="1"/>
            </p:cNvSpPr>
            <p:nvPr/>
          </p:nvSpPr>
          <p:spPr bwMode="auto">
            <a:xfrm>
              <a:off x="109368150" y="109643775"/>
              <a:ext cx="504000" cy="216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nack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60" name="Text Box 80"/>
            <p:cNvSpPr txBox="1">
              <a:spLocks noChangeArrowheads="1"/>
            </p:cNvSpPr>
            <p:nvPr/>
          </p:nvSpPr>
          <p:spPr bwMode="auto">
            <a:xfrm>
              <a:off x="109512150" y="107843775"/>
              <a:ext cx="1224000" cy="216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Invia_request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 anchor="ctr"/>
          <a:lstStyle/>
          <a:p>
            <a:pPr algn="ctr"/>
            <a:r>
              <a:rPr lang="it-IT" dirty="0" smtClean="0"/>
              <a:t>Demo CD-Mania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714488"/>
            <a:ext cx="8183880" cy="41879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dirty="0" smtClean="0"/>
              <a:t>Per darle un significato reale possiamo immaginarla una vendita di </a:t>
            </a:r>
            <a:r>
              <a:rPr lang="it-IT" dirty="0" err="1" smtClean="0"/>
              <a:t>CD</a:t>
            </a:r>
            <a:r>
              <a:rPr lang="it-IT" dirty="0" smtClean="0"/>
              <a:t> musicali, in cui l’utente richiede il </a:t>
            </a:r>
            <a:r>
              <a:rPr lang="it-IT" dirty="0" err="1" smtClean="0"/>
              <a:t>CD</a:t>
            </a:r>
            <a:r>
              <a:rPr lang="it-IT" dirty="0" smtClean="0"/>
              <a:t> inserendo il titolo oppure l’autore e inserisce il denaro. Se il </a:t>
            </a:r>
            <a:r>
              <a:rPr lang="it-IT" dirty="0" err="1" smtClean="0"/>
              <a:t>CD</a:t>
            </a:r>
            <a:r>
              <a:rPr lang="it-IT" dirty="0" smtClean="0"/>
              <a:t> è disponibile e l’utente ha inserito una moneta da 20 o da 10, allora gli viene fornito il </a:t>
            </a:r>
            <a:r>
              <a:rPr lang="it-IT" dirty="0" err="1" smtClean="0"/>
              <a:t>CD</a:t>
            </a:r>
            <a:r>
              <a:rPr lang="it-IT" dirty="0" smtClean="0"/>
              <a:t>, altrimenti gli viene comunicato un </a:t>
            </a:r>
            <a:r>
              <a:rPr lang="it-IT" dirty="0" err="1" smtClean="0"/>
              <a:t>not_available</a:t>
            </a:r>
            <a:r>
              <a:rPr lang="it-IT" dirty="0" smtClean="0"/>
              <a:t>. L’utente ha comunque la possibilità di accettare o rifiutare il </a:t>
            </a:r>
            <a:r>
              <a:rPr lang="it-IT" dirty="0" err="1" smtClean="0"/>
              <a:t>CD</a:t>
            </a:r>
            <a:r>
              <a:rPr lang="it-IT" dirty="0" smtClean="0"/>
              <a:t>.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1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Demo CD-Mania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4000" dirty="0" smtClean="0"/>
              <a:t>File .</a:t>
            </a:r>
            <a:r>
              <a:rPr lang="it-IT" sz="4000" dirty="0" err="1" smtClean="0"/>
              <a:t>bpel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14348" y="171448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Buy service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286116" y="178592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MP3 service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357950" y="185736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User</a:t>
            </a:r>
            <a:r>
              <a:rPr lang="it-IT" dirty="0" smtClean="0"/>
              <a:t> service</a:t>
            </a:r>
            <a:endParaRPr lang="it-IT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428868"/>
            <a:ext cx="2632450" cy="318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428868"/>
            <a:ext cx="269555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786322"/>
            <a:ext cx="2696400" cy="84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2357430"/>
            <a:ext cx="2060348" cy="1857388"/>
          </a:xfrm>
          <a:prstGeom prst="rect">
            <a:avLst/>
          </a:prstGeom>
          <a:noFill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4214818"/>
            <a:ext cx="2059200" cy="1867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3880" cy="694394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071546"/>
            <a:ext cx="8183880" cy="485778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it-IT" sz="2900" dirty="0" smtClean="0"/>
              <a:t>Purtroppo il prototipo di demo CD-Mania non è funzionante a causa di problemi legati alla semantica, in quanto il processo di composizione veniva concluso ma non in maniera corretta, perché il file concrete .</a:t>
            </a:r>
            <a:r>
              <a:rPr lang="it-IT" sz="2900" dirty="0" err="1" smtClean="0"/>
              <a:t>bpel</a:t>
            </a:r>
            <a:r>
              <a:rPr lang="it-IT" sz="2900" dirty="0" smtClean="0"/>
              <a:t> conteneva solo i </a:t>
            </a:r>
            <a:r>
              <a:rPr lang="it-IT" sz="2900" dirty="0" err="1" smtClean="0"/>
              <a:t>tag</a:t>
            </a:r>
            <a:r>
              <a:rPr lang="it-IT" sz="2900" dirty="0" smtClean="0"/>
              <a:t> relativi a tutti gli oggetti, ma al loro interno non racchiudevano gli elementi effettivi; di conseguenza non avveniva il </a:t>
            </a:r>
            <a:r>
              <a:rPr lang="it-IT" sz="2900" dirty="0" err="1" smtClean="0"/>
              <a:t>deploy</a:t>
            </a:r>
            <a:r>
              <a:rPr lang="it-IT" sz="2900" dirty="0" smtClean="0"/>
              <a:t> del processo sull’</a:t>
            </a:r>
            <a:r>
              <a:rPr lang="it-IT" sz="2900" dirty="0" err="1" smtClean="0"/>
              <a:t>engine</a:t>
            </a:r>
            <a:r>
              <a:rPr lang="it-IT" sz="2900" dirty="0" smtClean="0"/>
              <a:t>. Nonostante questo, però, viene comunque creato il package </a:t>
            </a:r>
            <a:r>
              <a:rPr lang="it-IT" sz="3400" dirty="0" smtClean="0"/>
              <a:t> </a:t>
            </a:r>
            <a:r>
              <a:rPr lang="it-IT" sz="2900" dirty="0" smtClean="0"/>
              <a:t>del file .</a:t>
            </a:r>
            <a:r>
              <a:rPr lang="it-IT" sz="2900" dirty="0" err="1" smtClean="0"/>
              <a:t>bpel</a:t>
            </a:r>
            <a:r>
              <a:rPr lang="it-IT" sz="2900" dirty="0" smtClean="0"/>
              <a:t>, </a:t>
            </a:r>
            <a:r>
              <a:rPr lang="it-IT" sz="2900" dirty="0" err="1" smtClean="0"/>
              <a:t>wsdl</a:t>
            </a:r>
            <a:r>
              <a:rPr lang="it-IT" sz="2900" dirty="0" smtClean="0"/>
              <a:t> relativi e </a:t>
            </a:r>
            <a:r>
              <a:rPr lang="it-IT" sz="2900" dirty="0" err="1" smtClean="0"/>
              <a:t>files</a:t>
            </a:r>
            <a:r>
              <a:rPr lang="it-IT" sz="2900" dirty="0" smtClean="0"/>
              <a:t> di </a:t>
            </a:r>
            <a:r>
              <a:rPr lang="it-IT" sz="2900" dirty="0" err="1" smtClean="0"/>
              <a:t>deployment</a:t>
            </a:r>
            <a:r>
              <a:rPr lang="it-IT" sz="2900" dirty="0" smtClean="0"/>
              <a:t> .xml e .</a:t>
            </a:r>
            <a:r>
              <a:rPr lang="it-IT" sz="2900" dirty="0" err="1" smtClean="0"/>
              <a:t>pdd</a:t>
            </a:r>
            <a:r>
              <a:rPr lang="it-IT" sz="2900" dirty="0" smtClean="0"/>
              <a:t> in un file .</a:t>
            </a:r>
            <a:r>
              <a:rPr lang="it-IT" sz="2900" dirty="0" err="1" smtClean="0"/>
              <a:t>bpr</a:t>
            </a:r>
            <a:r>
              <a:rPr lang="it-IT" sz="2900" dirty="0" smtClean="0"/>
              <a:t> in </a:t>
            </a:r>
            <a:r>
              <a:rPr lang="it-IT" sz="2900" dirty="0" err="1" smtClean="0"/>
              <a:t>Tomcat</a:t>
            </a:r>
            <a:r>
              <a:rPr lang="it-IT" sz="2900" dirty="0" smtClean="0"/>
              <a:t>.</a:t>
            </a:r>
            <a:endParaRPr lang="it-IT" sz="2900" dirty="0" smtClean="0"/>
          </a:p>
          <a:p>
            <a:pPr>
              <a:buNone/>
            </a:pPr>
            <a:endParaRPr lang="it-IT" sz="2400" dirty="0" smtClean="0"/>
          </a:p>
          <a:p>
            <a:pPr>
              <a:buNone/>
            </a:pPr>
            <a:r>
              <a:rPr lang="it-IT" sz="2500" dirty="0" smtClean="0"/>
              <a:t>Il </a:t>
            </a:r>
            <a:r>
              <a:rPr lang="it-IT" sz="2500" dirty="0" err="1" smtClean="0"/>
              <a:t>tool</a:t>
            </a:r>
            <a:r>
              <a:rPr lang="it-IT" sz="2500" dirty="0" smtClean="0"/>
              <a:t> presenta ancora numerose limitazioni:</a:t>
            </a:r>
          </a:p>
          <a:p>
            <a:pPr>
              <a:buFont typeface="Arial" pitchFamily="34" charset="0"/>
              <a:buChar char="•"/>
            </a:pPr>
            <a:r>
              <a:rPr lang="it-IT" sz="2600" dirty="0" smtClean="0"/>
              <a:t>allo stato attuale supporta WS-BPEL 1.1 e la </a:t>
            </a:r>
            <a:r>
              <a:rPr lang="it-IT" sz="2600" dirty="0" err="1" smtClean="0"/>
              <a:t>roadmap</a:t>
            </a:r>
            <a:r>
              <a:rPr lang="it-IT" sz="2600" dirty="0" smtClean="0"/>
              <a:t> non prevede </a:t>
            </a:r>
            <a:r>
              <a:rPr lang="it-IT" sz="2600" dirty="0" err="1" smtClean="0"/>
              <a:t>attivita‘</a:t>
            </a:r>
            <a:r>
              <a:rPr lang="it-IT" sz="2600" dirty="0" smtClean="0"/>
              <a:t> legate al supporto WS-BPEL 2.0. </a:t>
            </a:r>
          </a:p>
          <a:p>
            <a:pPr>
              <a:buFont typeface="Arial" pitchFamily="34" charset="0"/>
              <a:buChar char="•"/>
            </a:pPr>
            <a:r>
              <a:rPr lang="it-IT" sz="2600" dirty="0" smtClean="0"/>
              <a:t>Il tipo "</a:t>
            </a:r>
            <a:r>
              <a:rPr lang="it-IT" sz="2600" dirty="0" err="1" smtClean="0"/>
              <a:t>xsd</a:t>
            </a:r>
            <a:r>
              <a:rPr lang="it-IT" sz="2600" dirty="0" smtClean="0"/>
              <a:t>:</a:t>
            </a:r>
            <a:r>
              <a:rPr lang="it-IT" sz="2600" dirty="0" err="1" smtClean="0"/>
              <a:t>positiveInteger</a:t>
            </a:r>
            <a:r>
              <a:rPr lang="it-IT" sz="2600" dirty="0" smtClean="0"/>
              <a:t>" non è gestito al momento e deve essere sostituito dal tipo "</a:t>
            </a:r>
            <a:r>
              <a:rPr lang="it-IT" sz="2600" dirty="0" err="1" smtClean="0"/>
              <a:t>xsd</a:t>
            </a:r>
            <a:r>
              <a:rPr lang="it-IT" sz="2600" dirty="0" smtClean="0"/>
              <a:t>:</a:t>
            </a:r>
            <a:r>
              <a:rPr lang="it-IT" sz="2600" dirty="0" err="1" smtClean="0"/>
              <a:t>string</a:t>
            </a:r>
            <a:r>
              <a:rPr lang="it-IT" sz="2600" dirty="0" smtClean="0"/>
              <a:t>". Ovvero non è possibile ragionare sui numeri al momento ma solo sulle stringhe e su pochi altri tipi come ad esempio i booleani e gli enumerativi.</a:t>
            </a:r>
          </a:p>
          <a:p>
            <a:pPr lvl="0">
              <a:buFont typeface="Arial" pitchFamily="34" charset="0"/>
              <a:buChar char="•"/>
            </a:pPr>
            <a:r>
              <a:rPr lang="it-IT" sz="2600" dirty="0" smtClean="0"/>
              <a:t>Manca di robustezza, infatti quando si provano vari scenari di simulazione dei file .</a:t>
            </a:r>
            <a:r>
              <a:rPr lang="it-IT" sz="2600" dirty="0" err="1" smtClean="0"/>
              <a:t>adf</a:t>
            </a:r>
            <a:r>
              <a:rPr lang="it-IT" sz="2600" dirty="0" smtClean="0"/>
              <a:t>, dopo due – tre volte la simulazione rimane bloccata. </a:t>
            </a:r>
          </a:p>
          <a:p>
            <a:pPr>
              <a:buNone/>
            </a:pPr>
            <a:endParaRPr lang="it-IT" sz="2400" b="1" dirty="0" smtClean="0"/>
          </a:p>
          <a:p>
            <a:pPr>
              <a:buNone/>
            </a:pPr>
            <a:r>
              <a:rPr lang="it-IT" sz="2400" b="1" dirty="0" smtClean="0"/>
              <a:t>Problemi </a:t>
            </a:r>
            <a:r>
              <a:rPr lang="it-IT" sz="2400" b="1" dirty="0" smtClean="0"/>
              <a:t>incontrati:</a:t>
            </a:r>
          </a:p>
          <a:p>
            <a:pPr>
              <a:buFont typeface="Arial" pitchFamily="34" charset="0"/>
              <a:buChar char="•"/>
            </a:pPr>
            <a:r>
              <a:rPr lang="it-IT" sz="2500" dirty="0" smtClean="0"/>
              <a:t>Installazione del </a:t>
            </a:r>
            <a:r>
              <a:rPr lang="it-IT" sz="2500" dirty="0" err="1" smtClean="0"/>
              <a:t>tool</a:t>
            </a:r>
            <a:r>
              <a:rPr lang="it-IT" sz="2500" dirty="0" smtClean="0"/>
              <a:t> </a:t>
            </a:r>
            <a:r>
              <a:rPr lang="it-IT" sz="2500" dirty="0" smtClean="0">
                <a:latin typeface="Times New Roman"/>
                <a:cs typeface="Times New Roman"/>
              </a:rPr>
              <a:t>→</a:t>
            </a:r>
            <a:r>
              <a:rPr lang="it-IT" sz="2500" dirty="0" smtClean="0"/>
              <a:t> dovuta a </a:t>
            </a:r>
            <a:r>
              <a:rPr lang="it-IT" sz="2500" dirty="0" err="1" smtClean="0"/>
              <a:t>baghi</a:t>
            </a:r>
            <a:r>
              <a:rPr lang="it-IT" sz="2500" dirty="0" smtClean="0"/>
              <a:t> sulla definizione delle variabili d’ambiente e sui nomi delle directory</a:t>
            </a:r>
          </a:p>
          <a:p>
            <a:pPr>
              <a:buFont typeface="Arial" pitchFamily="34" charset="0"/>
              <a:buChar char="•"/>
            </a:pPr>
            <a:r>
              <a:rPr lang="it-IT" sz="2500" dirty="0" smtClean="0"/>
              <a:t>Realizzazione dei file </a:t>
            </a:r>
            <a:r>
              <a:rPr lang="it-IT" sz="2500" dirty="0" err="1" smtClean="0"/>
              <a:t>bpel</a:t>
            </a:r>
            <a:r>
              <a:rPr lang="it-IT" sz="2500" dirty="0" smtClean="0"/>
              <a:t> </a:t>
            </a:r>
            <a:r>
              <a:rPr lang="it-IT" sz="2500" dirty="0" smtClean="0">
                <a:latin typeface="Times New Roman"/>
                <a:cs typeface="Times New Roman"/>
              </a:rPr>
              <a:t>→</a:t>
            </a:r>
            <a:r>
              <a:rPr lang="it-IT" sz="2500" dirty="0" smtClean="0"/>
              <a:t> dovuta alla non conoscenza della versione del linguaggio, dei tipi di variabili e dei costrutti sintattici supportati:</a:t>
            </a:r>
          </a:p>
          <a:p>
            <a:pPr lvl="1">
              <a:buFont typeface="Wingdings" pitchFamily="2" charset="2"/>
              <a:buChar char="Ø"/>
            </a:pPr>
            <a:r>
              <a:rPr lang="it-IT" sz="2000" dirty="0" smtClean="0"/>
              <a:t>Attività flow</a:t>
            </a:r>
          </a:p>
          <a:p>
            <a:pPr lvl="1">
              <a:buFont typeface="Wingdings" pitchFamily="2" charset="2"/>
              <a:buChar char="Ø"/>
            </a:pPr>
            <a:r>
              <a:rPr lang="it-IT" sz="2000" dirty="0" smtClean="0"/>
              <a:t>Operazione di </a:t>
            </a:r>
            <a:r>
              <a:rPr lang="it-IT" sz="2000" dirty="0" err="1" smtClean="0"/>
              <a:t>Assign</a:t>
            </a:r>
            <a:endParaRPr lang="it-IT" sz="2000" dirty="0" smtClean="0"/>
          </a:p>
          <a:p>
            <a:pPr lvl="1">
              <a:buFont typeface="Wingdings" pitchFamily="2" charset="2"/>
              <a:buChar char="Ø"/>
            </a:pPr>
            <a:r>
              <a:rPr lang="it-IT" sz="2000" dirty="0" smtClean="0"/>
              <a:t>Definizione dei “</a:t>
            </a:r>
            <a:r>
              <a:rPr lang="it-IT" sz="2000" dirty="0" err="1" smtClean="0"/>
              <a:t>recovery</a:t>
            </a:r>
            <a:r>
              <a:rPr lang="it-IT" sz="2000" dirty="0" smtClean="0"/>
              <a:t> goal” troppo vincolante </a:t>
            </a:r>
            <a:r>
              <a:rPr lang="it-IT" sz="2000" dirty="0" smtClean="0">
                <a:latin typeface="Times New Roman"/>
                <a:cs typeface="Times New Roman"/>
              </a:rPr>
              <a:t>→ </a:t>
            </a:r>
            <a:r>
              <a:rPr lang="it-IT" sz="2000" dirty="0" smtClean="0">
                <a:ea typeface="PMingLiU-ExtB" pitchFamily="18" charset="-120"/>
                <a:cs typeface="Times New Roman"/>
              </a:rPr>
              <a:t>impossibile trovare un piano</a:t>
            </a:r>
            <a:endParaRPr lang="it-IT" sz="2000" dirty="0" smtClean="0"/>
          </a:p>
          <a:p>
            <a:pPr lvl="1">
              <a:buFont typeface="Wingdings" pitchFamily="2" charset="2"/>
              <a:buChar char="Ø"/>
            </a:pPr>
            <a:r>
              <a:rPr lang="it-IT" sz="2000" dirty="0" smtClean="0"/>
              <a:t>Semantica dei processi</a:t>
            </a:r>
            <a:br>
              <a:rPr lang="it-IT" sz="2000" dirty="0" smtClean="0"/>
            </a:b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Il problema della composizione automatica (</a:t>
            </a:r>
            <a:r>
              <a:rPr lang="it-IT" dirty="0" err="1" smtClean="0"/>
              <a:t>cont</a:t>
            </a:r>
            <a:r>
              <a:rPr lang="it-IT" dirty="0" smtClean="0"/>
              <a:t>.)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643050"/>
            <a:ext cx="8183880" cy="418795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it-IT" sz="2000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Focus sul </a:t>
            </a:r>
            <a:r>
              <a:rPr lang="it-IT" sz="2000" i="1" dirty="0" smtClean="0"/>
              <a:t>comportamento</a:t>
            </a:r>
            <a:r>
              <a:rPr lang="it-IT" sz="2000" dirty="0" smtClean="0"/>
              <a:t> dei Web </a:t>
            </a:r>
            <a:r>
              <a:rPr lang="it-IT" sz="2000" dirty="0" err="1" smtClean="0"/>
              <a:t>services</a:t>
            </a:r>
            <a:r>
              <a:rPr lang="it-IT" sz="2000" dirty="0" smtClean="0"/>
              <a:t> in gioco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Rappresentazione tramite </a:t>
            </a:r>
            <a:r>
              <a:rPr lang="it-IT" sz="2000" dirty="0" err="1" smtClean="0"/>
              <a:t>Transition</a:t>
            </a:r>
            <a:r>
              <a:rPr lang="it-IT" sz="2000" dirty="0" smtClean="0"/>
              <a:t> System (FSM)</a:t>
            </a:r>
          </a:p>
          <a:p>
            <a:pPr>
              <a:buFontTx/>
              <a:buChar char="•"/>
            </a:pP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Nodi come "stati stabili" dell'esecuzione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Archi come transizioni tra stati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Differenza tra </a:t>
            </a:r>
            <a:r>
              <a:rPr lang="it-IT" sz="2000" i="1" dirty="0" err="1" smtClean="0"/>
              <a:t>external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actions</a:t>
            </a:r>
            <a:r>
              <a:rPr lang="it-IT" sz="2000" dirty="0" smtClean="0"/>
              <a:t> e </a:t>
            </a:r>
            <a:r>
              <a:rPr lang="it-IT" sz="2000" i="1" dirty="0" err="1" smtClean="0"/>
              <a:t>internal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actions</a:t>
            </a:r>
            <a:r>
              <a:rPr lang="it-IT" sz="2000" dirty="0" smtClean="0"/>
              <a:t> (anche chiamate </a:t>
            </a:r>
            <a:r>
              <a:rPr lang="it-IT" sz="2000" dirty="0" err="1" smtClean="0"/>
              <a:t>t-transitions</a:t>
            </a:r>
            <a:r>
              <a:rPr lang="it-IT" sz="2000" dirty="0" smtClean="0"/>
              <a:t>)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dirty="0" smtClean="0"/>
              <a:t>L’approccio ASTRO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183880" cy="1051560"/>
          </a:xfrm>
        </p:spPr>
        <p:txBody>
          <a:bodyPr/>
          <a:lstStyle/>
          <a:p>
            <a:pPr algn="ctr"/>
            <a:r>
              <a:rPr lang="it-IT" dirty="0" smtClean="0"/>
              <a:t>Il progetto ASTRO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2000240"/>
            <a:ext cx="818388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1400" dirty="0" smtClean="0"/>
              <a:t>Il Progetto ASTRO è un’iniziativa di ricerca congiunta riguardo l’integrazione di Web </a:t>
            </a:r>
            <a:r>
              <a:rPr lang="it-IT" sz="1400" dirty="0" err="1" smtClean="0"/>
              <a:t>services</a:t>
            </a:r>
            <a:r>
              <a:rPr lang="it-IT" sz="1400" dirty="0" smtClean="0"/>
              <a:t>, promossa dall’Università di Trento e l’ITC-IRST</a:t>
            </a:r>
          </a:p>
          <a:p>
            <a:pPr>
              <a:buNone/>
            </a:pPr>
            <a:endParaRPr lang="it-IT" sz="1400" dirty="0" smtClean="0"/>
          </a:p>
          <a:p>
            <a:pPr>
              <a:lnSpc>
                <a:spcPct val="150000"/>
              </a:lnSpc>
              <a:buNone/>
            </a:pPr>
            <a:r>
              <a:rPr lang="it-IT" sz="1800" dirty="0" smtClean="0"/>
              <a:t>Obiettivi:</a:t>
            </a:r>
          </a:p>
          <a:p>
            <a:r>
              <a:rPr lang="it-IT" sz="1600" dirty="0" smtClean="0"/>
              <a:t>Fornire un </a:t>
            </a:r>
            <a:r>
              <a:rPr lang="it-IT" sz="1600" dirty="0" err="1" smtClean="0"/>
              <a:t>framework</a:t>
            </a:r>
            <a:r>
              <a:rPr lang="it-IT" sz="1600" dirty="0" smtClean="0"/>
              <a:t> per la composizione automatica di servizi</a:t>
            </a:r>
          </a:p>
          <a:p>
            <a:pPr>
              <a:buNone/>
            </a:pPr>
            <a:endParaRPr lang="it-IT" sz="1600" dirty="0" smtClean="0"/>
          </a:p>
          <a:p>
            <a:pPr>
              <a:buFontTx/>
              <a:buChar char="•"/>
            </a:pPr>
            <a:r>
              <a:rPr lang="it-IT" sz="1600" dirty="0" smtClean="0"/>
              <a:t>Fornire dei </a:t>
            </a:r>
            <a:r>
              <a:rPr lang="it-IT" sz="1600" dirty="0" err="1" smtClean="0"/>
              <a:t>tools</a:t>
            </a:r>
            <a:r>
              <a:rPr lang="it-IT" sz="1600" dirty="0" smtClean="0"/>
              <a:t> per implementare il </a:t>
            </a:r>
            <a:r>
              <a:rPr lang="it-IT" sz="1600" dirty="0" err="1" smtClean="0"/>
              <a:t>framework</a:t>
            </a:r>
            <a:endParaRPr lang="it-IT" sz="1600" dirty="0" smtClean="0"/>
          </a:p>
          <a:p>
            <a:pPr>
              <a:buNone/>
            </a:pPr>
            <a:endParaRPr lang="it-IT" sz="1600" dirty="0" smtClean="0"/>
          </a:p>
          <a:p>
            <a:pPr lvl="0">
              <a:buFontTx/>
              <a:buChar char="•"/>
            </a:pPr>
            <a:r>
              <a:rPr lang="it-IT" sz="1600" dirty="0" smtClean="0"/>
              <a:t>Fornire la possibilità di gestire l'intero ciclo di vita delle applicazioni, dalle prime fasi di design fino al monitoraggio e verifica a </a:t>
            </a:r>
            <a:r>
              <a:rPr lang="it-IT" sz="1600" dirty="0" err="1" smtClean="0"/>
              <a:t>runtime</a:t>
            </a:r>
            <a:endParaRPr lang="it-IT" sz="1600" dirty="0" smtClean="0"/>
          </a:p>
          <a:p>
            <a:pPr>
              <a:buNone/>
            </a:pPr>
            <a:endParaRPr lang="it-IT" sz="1600" dirty="0" smtClean="0"/>
          </a:p>
          <a:p>
            <a:pPr>
              <a:buFontTx/>
              <a:buChar char="•"/>
            </a:pPr>
            <a:r>
              <a:rPr lang="it-IT" sz="1600" dirty="0" smtClean="0"/>
              <a:t>Automatizzare </a:t>
            </a:r>
            <a:r>
              <a:rPr lang="it-IT" sz="1600" dirty="0" err="1" smtClean="0"/>
              <a:t>tasks</a:t>
            </a:r>
            <a:r>
              <a:rPr lang="it-IT" sz="1600" dirty="0" smtClean="0"/>
              <a:t> noiosi ed </a:t>
            </a:r>
            <a:r>
              <a:rPr lang="it-IT" sz="1600" dirty="0" err="1" smtClean="0"/>
              <a:t>error-prone</a:t>
            </a:r>
            <a:endParaRPr lang="it-IT" sz="1600" dirty="0" smtClean="0"/>
          </a:p>
          <a:p>
            <a:pPr>
              <a:buNone/>
            </a:pPr>
            <a:endParaRPr lang="it-IT" sz="1400" dirty="0" smtClean="0"/>
          </a:p>
          <a:p>
            <a:pPr>
              <a:buNone/>
            </a:pPr>
            <a:endParaRPr lang="it-IT" sz="1400" dirty="0" smtClean="0"/>
          </a:p>
          <a:p>
            <a:pPr>
              <a:buNone/>
            </a:pPr>
            <a:endParaRPr lang="it-IT" sz="1400" dirty="0" smtClean="0"/>
          </a:p>
          <a:p>
            <a:pPr>
              <a:buNone/>
            </a:pPr>
            <a:endParaRPr lang="it-IT" sz="1200" dirty="0" smtClean="0"/>
          </a:p>
          <a:p>
            <a:pPr>
              <a:buNone/>
            </a:pPr>
            <a:endParaRPr lang="it-IT" sz="1200" dirty="0" smtClean="0"/>
          </a:p>
          <a:p>
            <a:pPr>
              <a:buNone/>
            </a:pPr>
            <a:endParaRPr lang="it-IT" sz="1200" dirty="0" smtClean="0"/>
          </a:p>
          <a:p>
            <a:pPr>
              <a:buNone/>
            </a:pP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La composizione automatica in ASTRO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928802"/>
            <a:ext cx="818388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1600" dirty="0" smtClean="0"/>
              <a:t>La composizione viene modellata come un problema di pianificazione </a:t>
            </a:r>
          </a:p>
          <a:p>
            <a:pPr>
              <a:buNone/>
            </a:pPr>
            <a:r>
              <a:rPr lang="it-IT" sz="2000" dirty="0" smtClean="0"/>
              <a:t> </a:t>
            </a:r>
          </a:p>
          <a:p>
            <a:pPr>
              <a:buNone/>
            </a:pPr>
            <a:r>
              <a:rPr lang="it-IT" sz="2400" b="1" dirty="0" err="1" smtClean="0"/>
              <a:t>Requirements</a:t>
            </a:r>
            <a:r>
              <a:rPr lang="it-IT" sz="2400" b="1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err="1" smtClean="0"/>
              <a:t>Component</a:t>
            </a:r>
            <a:r>
              <a:rPr lang="it-IT" sz="2000" dirty="0" smtClean="0"/>
              <a:t> e Target </a:t>
            </a:r>
            <a:r>
              <a:rPr lang="it-IT" sz="2000" dirty="0" err="1" smtClean="0"/>
              <a:t>Services</a:t>
            </a:r>
            <a:r>
              <a:rPr lang="it-IT" sz="2000" dirty="0" smtClean="0"/>
              <a:t> come </a:t>
            </a:r>
            <a:r>
              <a:rPr lang="it-IT" sz="2000" dirty="0" err="1" smtClean="0"/>
              <a:t>Abstract</a:t>
            </a:r>
            <a:r>
              <a:rPr lang="it-IT" sz="2000" dirty="0" smtClean="0"/>
              <a:t> BPEL </a:t>
            </a:r>
            <a:r>
              <a:rPr lang="it-IT" sz="2000" dirty="0" err="1" smtClean="0"/>
              <a:t>Processes</a:t>
            </a:r>
            <a:endParaRPr lang="it-IT" sz="2000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Business </a:t>
            </a:r>
            <a:r>
              <a:rPr lang="it-IT" sz="2000" dirty="0" err="1" smtClean="0"/>
              <a:t>Requirement</a:t>
            </a:r>
            <a:r>
              <a:rPr lang="it-IT" sz="2000" dirty="0" smtClean="0"/>
              <a:t> </a:t>
            </a:r>
            <a:r>
              <a:rPr lang="it-IT" sz="2000" dirty="0" err="1" smtClean="0"/>
              <a:t>Goals</a:t>
            </a:r>
            <a:r>
              <a:rPr lang="it-IT" sz="2000" dirty="0" smtClean="0"/>
              <a:t> come EAGLE Formula</a:t>
            </a:r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r>
              <a:rPr lang="it-IT" sz="2000" b="1" dirty="0" smtClean="0"/>
              <a:t>Presupposti dell'Approccio: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Ambiente 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asincrono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Osservabilità 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parziale</a:t>
            </a:r>
            <a:r>
              <a:rPr lang="it-IT" sz="2000" dirty="0" smtClean="0"/>
              <a:t> dei servizi</a:t>
            </a:r>
          </a:p>
          <a:p>
            <a:pPr>
              <a:buFont typeface="Arial" pitchFamily="34" charset="0"/>
              <a:buChar char="•"/>
            </a:pPr>
            <a:r>
              <a:rPr lang="it-IT" sz="2000" i="1" dirty="0" err="1" smtClean="0">
                <a:latin typeface="Times New Roman" pitchFamily="18" charset="0"/>
                <a:cs typeface="Times New Roman" pitchFamily="18" charset="0"/>
              </a:rPr>
              <a:t>Extended</a:t>
            </a:r>
            <a:r>
              <a:rPr lang="it-IT" sz="2000" dirty="0" smtClean="0"/>
              <a:t> Business </a:t>
            </a:r>
            <a:r>
              <a:rPr lang="it-IT" sz="2000" dirty="0" err="1" smtClean="0"/>
              <a:t>Goals</a:t>
            </a:r>
            <a:endParaRPr lang="it-IT" sz="2000" dirty="0" smtClean="0"/>
          </a:p>
          <a:p>
            <a:pPr>
              <a:buFont typeface="Wingdings" pitchFamily="2" charset="2"/>
              <a:buNone/>
            </a:pPr>
            <a:endParaRPr lang="it-I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La composizione automatica in ASTRO(</a:t>
            </a:r>
            <a:r>
              <a:rPr lang="it-IT" dirty="0" err="1" smtClean="0"/>
              <a:t>cont</a:t>
            </a:r>
            <a:r>
              <a:rPr lang="it-IT" dirty="0" smtClean="0"/>
              <a:t>.)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857364"/>
            <a:ext cx="8183880" cy="418795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it-IT" sz="2000" dirty="0" smtClean="0"/>
              <a:t>La rappresentazione comportamentale dei servizi è basata su </a:t>
            </a:r>
            <a:r>
              <a:rPr lang="it-IT" sz="2000" dirty="0" err="1" smtClean="0"/>
              <a:t>STSs</a:t>
            </a:r>
            <a:r>
              <a:rPr lang="it-IT" sz="2000" dirty="0" smtClean="0"/>
              <a:t> che distinguono </a:t>
            </a:r>
            <a:r>
              <a:rPr lang="it-IT" sz="2000" i="1" dirty="0" smtClean="0"/>
              <a:t>azioni di input, di output ed interne(</a:t>
            </a:r>
            <a:r>
              <a:rPr lang="it-IT" sz="2000" dirty="0" err="1" smtClean="0"/>
              <a:t>t-transitions</a:t>
            </a:r>
            <a:r>
              <a:rPr lang="it-IT" sz="2000" dirty="0" smtClean="0"/>
              <a:t>)</a:t>
            </a:r>
          </a:p>
          <a:p>
            <a:pPr>
              <a:buNone/>
            </a:pPr>
            <a:endParaRPr lang="it-IT" sz="2000" b="1" dirty="0" smtClean="0"/>
          </a:p>
          <a:p>
            <a:pPr>
              <a:buNone/>
            </a:pPr>
            <a:r>
              <a:rPr lang="it-IT" sz="2000" b="1" dirty="0" smtClean="0"/>
              <a:t>Definizione di Astro </a:t>
            </a:r>
            <a:r>
              <a:rPr lang="it-IT" sz="2000" b="1" dirty="0" err="1" smtClean="0"/>
              <a:t>State-Transition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Sytem</a:t>
            </a:r>
            <a:r>
              <a:rPr lang="it-IT" sz="2000" b="1" dirty="0" smtClean="0"/>
              <a:t>:</a:t>
            </a:r>
            <a:endParaRPr lang="it-IT" sz="2000" dirty="0" smtClean="0"/>
          </a:p>
          <a:p>
            <a:pPr>
              <a:buNone/>
            </a:pPr>
            <a:r>
              <a:rPr lang="it-IT" sz="2000" dirty="0" smtClean="0"/>
              <a:t>Un </a:t>
            </a:r>
            <a:r>
              <a:rPr lang="it-IT" sz="2000" dirty="0" err="1" smtClean="0"/>
              <a:t>Transition</a:t>
            </a:r>
            <a:r>
              <a:rPr lang="it-IT" sz="2000" dirty="0" smtClean="0"/>
              <a:t> System S è una tupla &lt; S, S</a:t>
            </a:r>
            <a:r>
              <a:rPr lang="it-IT" sz="2000" baseline="30000" dirty="0" smtClean="0"/>
              <a:t>0</a:t>
            </a:r>
            <a:r>
              <a:rPr lang="it-IT" sz="2000" dirty="0" smtClean="0"/>
              <a:t>, I, O, R, L &gt;, dove:</a:t>
            </a:r>
          </a:p>
          <a:p>
            <a:pPr lvl="0"/>
            <a:r>
              <a:rPr lang="it-IT" sz="2000" dirty="0" smtClean="0"/>
              <a:t>S è l'insieme finito degli stati;</a:t>
            </a:r>
          </a:p>
          <a:p>
            <a:pPr lvl="0"/>
            <a:r>
              <a:rPr lang="it-IT" sz="2000" dirty="0" smtClean="0"/>
              <a:t>S</a:t>
            </a:r>
            <a:r>
              <a:rPr lang="it-IT" sz="2000" baseline="30000" dirty="0" smtClean="0"/>
              <a:t>0</a:t>
            </a:r>
            <a:r>
              <a:rPr lang="it-IT" sz="2000" dirty="0" smtClean="0"/>
              <a:t>, sottoinsieme di S, è l'insieme di stati iniziali</a:t>
            </a:r>
          </a:p>
          <a:p>
            <a:pPr lvl="0"/>
            <a:r>
              <a:rPr lang="it-IT" sz="2000" dirty="0" smtClean="0"/>
              <a:t>I è l'insieme finito di </a:t>
            </a:r>
            <a:r>
              <a:rPr lang="it-IT" sz="2000" i="1" dirty="0" smtClean="0"/>
              <a:t>input </a:t>
            </a:r>
            <a:r>
              <a:rPr lang="it-IT" sz="2000" i="1" dirty="0" err="1" smtClean="0"/>
              <a:t>actions</a:t>
            </a:r>
            <a:r>
              <a:rPr lang="it-IT" sz="2000" dirty="0" smtClean="0"/>
              <a:t> (cioè ricezione di messaggi);</a:t>
            </a:r>
          </a:p>
          <a:p>
            <a:pPr lvl="0"/>
            <a:r>
              <a:rPr lang="it-IT" sz="2000" dirty="0" smtClean="0"/>
              <a:t>O è l'insieme finito di </a:t>
            </a:r>
            <a:r>
              <a:rPr lang="it-IT" sz="2000" i="1" dirty="0" smtClean="0"/>
              <a:t>output </a:t>
            </a:r>
            <a:r>
              <a:rPr lang="it-IT" sz="2000" i="1" dirty="0" err="1" smtClean="0"/>
              <a:t>actions</a:t>
            </a:r>
            <a:r>
              <a:rPr lang="it-IT" sz="2000" dirty="0" smtClean="0"/>
              <a:t> (cioè spedizione di messaggi);</a:t>
            </a:r>
          </a:p>
          <a:p>
            <a:pPr lvl="0"/>
            <a:r>
              <a:rPr lang="it-IT" sz="2000" dirty="0" smtClean="0"/>
              <a:t>R è la relazione di transizione da S x (I U O U {t}) → S;</a:t>
            </a:r>
          </a:p>
          <a:p>
            <a:pPr lvl="0"/>
            <a:r>
              <a:rPr lang="it-IT" sz="2000" dirty="0" smtClean="0"/>
              <a:t>L è funzione di </a:t>
            </a:r>
            <a:r>
              <a:rPr lang="it-IT" sz="2000" dirty="0" err="1" smtClean="0"/>
              <a:t>labeling</a:t>
            </a:r>
            <a:r>
              <a:rPr lang="it-IT" sz="2000" dirty="0" smtClean="0"/>
              <a:t>, e associa ad ugni stato un set di proprietà soddisfatte dallo stato. Formalmente, detto </a:t>
            </a:r>
            <a:r>
              <a:rPr lang="it-IT" sz="2000" i="1" dirty="0" err="1" smtClean="0"/>
              <a:t>Prop</a:t>
            </a:r>
            <a:r>
              <a:rPr lang="it-IT" sz="2000" dirty="0" smtClean="0"/>
              <a:t> l'insieme delle proprietà, L: S → 2</a:t>
            </a:r>
            <a:r>
              <a:rPr lang="it-IT" sz="2000" i="1" baseline="30000" dirty="0" smtClean="0"/>
              <a:t>Prop</a:t>
            </a:r>
            <a:endParaRPr lang="it-IT" sz="2000" dirty="0" smtClean="0"/>
          </a:p>
          <a:p>
            <a:pPr>
              <a:buNone/>
            </a:pPr>
            <a:r>
              <a:rPr lang="it-IT" sz="2000" dirty="0" smtClean="0"/>
              <a:t>		</a:t>
            </a:r>
            <a:r>
              <a:rPr lang="it-IT" sz="1800" b="1" dirty="0" smtClean="0"/>
              <a:t>Assunzioni sugli STS:</a:t>
            </a:r>
            <a:endParaRPr lang="it-IT" sz="2000" b="1" dirty="0" smtClean="0"/>
          </a:p>
          <a:p>
            <a:pPr lvl="3">
              <a:buFont typeface="Arial" pitchFamily="34" charset="0"/>
              <a:buChar char="•"/>
            </a:pPr>
            <a:r>
              <a:rPr lang="it-IT" sz="1400" dirty="0" smtClean="0"/>
              <a:t>Assenza di </a:t>
            </a:r>
            <a:r>
              <a:rPr lang="it-IT" sz="1400" dirty="0" err="1" smtClean="0"/>
              <a:t>loops</a:t>
            </a:r>
            <a:r>
              <a:rPr lang="it-IT" sz="1400" dirty="0" smtClean="0"/>
              <a:t> infiniti sulle </a:t>
            </a:r>
            <a:r>
              <a:rPr lang="it-IT" sz="1400" dirty="0" err="1" smtClean="0"/>
              <a:t>t-actions</a:t>
            </a:r>
            <a:r>
              <a:rPr lang="it-IT" sz="1100" dirty="0" smtClean="0"/>
              <a:t>		</a:t>
            </a:r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r>
              <a:rPr lang="it-IT" sz="2000" dirty="0" smtClean="0"/>
              <a:t>L’interfaccia pubblica di invocazione del servizio viene specificata con WSDL</a:t>
            </a:r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r>
              <a:rPr lang="it-IT" sz="2000" dirty="0" smtClean="0"/>
              <a:t>Una descrizione “comportamentale” viene codificata utilizzando un linguaggio per esprimere macchine a stati finiti: </a:t>
            </a:r>
            <a:r>
              <a:rPr lang="it-IT" sz="2000" b="1" dirty="0" smtClean="0"/>
              <a:t>BPEL4WS</a:t>
            </a:r>
            <a:r>
              <a:rPr lang="it-IT" sz="2000" dirty="0" smtClean="0"/>
              <a:t> 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1285852" y="571480"/>
          <a:ext cx="5496180" cy="4000528"/>
        </p:xfrm>
        <a:graphic>
          <a:graphicData uri="http://schemas.openxmlformats.org/presentationml/2006/ole">
            <p:oleObj spid="_x0000_s22529" name="Presentazione" r:id="rId3" imgW="4572076" imgH="3429138" progId="PowerPoint.Show.8">
              <p:embed/>
            </p:oleObj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642910" y="4500570"/>
            <a:ext cx="81439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sz="1400" dirty="0" smtClean="0"/>
              <a:t>Costruzione del prodotto parallelo S</a:t>
            </a:r>
            <a:r>
              <a:rPr lang="it-IT" sz="1400" baseline="-25000" dirty="0" smtClean="0"/>
              <a:t>|| </a:t>
            </a:r>
            <a:r>
              <a:rPr lang="it-IT" sz="1400" dirty="0" smtClean="0"/>
              <a:t>a partire dagli STS dei servizi esistenti S</a:t>
            </a:r>
            <a:r>
              <a:rPr lang="it-IT" sz="1400" baseline="-25000" dirty="0" smtClean="0"/>
              <a:t>1</a:t>
            </a:r>
            <a:r>
              <a:rPr lang="it-IT" sz="1400" dirty="0" smtClean="0"/>
              <a:t>,…,</a:t>
            </a:r>
            <a:r>
              <a:rPr lang="it-IT" sz="1400" dirty="0" err="1" smtClean="0"/>
              <a:t>S</a:t>
            </a:r>
            <a:r>
              <a:rPr lang="it-IT" sz="1400" baseline="-25000" dirty="0" err="1" smtClean="0"/>
              <a:t>n</a:t>
            </a:r>
            <a:endParaRPr lang="it-IT" sz="1400" baseline="-25000" dirty="0" smtClean="0"/>
          </a:p>
          <a:p>
            <a:endParaRPr lang="it-IT" sz="1400" dirty="0" smtClean="0"/>
          </a:p>
          <a:p>
            <a:pPr>
              <a:buFont typeface="Arial" pitchFamily="34" charset="0"/>
              <a:buChar char="•"/>
            </a:pPr>
            <a:r>
              <a:rPr lang="it-IT" sz="1400" dirty="0" smtClean="0"/>
              <a:t> Creazione del dominio D, relativo a S</a:t>
            </a:r>
            <a:r>
              <a:rPr lang="it-IT" sz="1400" baseline="-25000" dirty="0" smtClean="0"/>
              <a:t>||</a:t>
            </a:r>
          </a:p>
          <a:p>
            <a:pPr>
              <a:buFont typeface="Arial" pitchFamily="34" charset="0"/>
              <a:buChar char="•"/>
            </a:pPr>
            <a:endParaRPr lang="it-IT" sz="1400" dirty="0" smtClean="0"/>
          </a:p>
          <a:p>
            <a:pPr>
              <a:buFont typeface="Arial" pitchFamily="34" charset="0"/>
              <a:buChar char="•"/>
            </a:pPr>
            <a:r>
              <a:rPr lang="it-IT" sz="1400" dirty="0" smtClean="0"/>
              <a:t> A partire dallo stato iniziale </a:t>
            </a:r>
            <a:r>
              <a:rPr lang="it-IT" sz="1400" i="1" dirty="0" smtClean="0"/>
              <a:t>s, </a:t>
            </a:r>
            <a:r>
              <a:rPr lang="it-IT" sz="1400" dirty="0" smtClean="0"/>
              <a:t>il dominio D e i requisiti r</a:t>
            </a:r>
            <a:r>
              <a:rPr lang="el-GR" sz="1400" dirty="0" smtClean="0"/>
              <a:t>, </a:t>
            </a:r>
            <a:r>
              <a:rPr lang="it-IT" sz="1400" dirty="0" smtClean="0"/>
              <a:t>si genera il piano p</a:t>
            </a:r>
          </a:p>
          <a:p>
            <a:pPr>
              <a:buFont typeface="Arial" pitchFamily="34" charset="0"/>
              <a:buChar char="•"/>
            </a:pPr>
            <a:endParaRPr lang="it-IT" sz="1400" dirty="0" smtClean="0"/>
          </a:p>
          <a:p>
            <a:pPr>
              <a:buFont typeface="Arial" pitchFamily="34" charset="0"/>
              <a:buChar char="•"/>
            </a:pPr>
            <a:r>
              <a:rPr lang="it-IT" sz="1400" dirty="0" smtClean="0"/>
              <a:t> Dal piano si ricava il controller S</a:t>
            </a:r>
            <a:r>
              <a:rPr lang="it-IT" sz="1400" baseline="-25000" dirty="0" smtClean="0"/>
              <a:t>c</a:t>
            </a:r>
            <a:r>
              <a:rPr lang="it-IT" sz="1400" dirty="0" smtClean="0"/>
              <a:t> per S</a:t>
            </a:r>
            <a:r>
              <a:rPr lang="it-IT" sz="1400" baseline="-25000" dirty="0" smtClean="0"/>
              <a:t>||</a:t>
            </a:r>
            <a:r>
              <a:rPr lang="it-IT" sz="14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it-IT" sz="1400" dirty="0" smtClean="0"/>
          </a:p>
          <a:p>
            <a:pPr>
              <a:buFont typeface="Arial" pitchFamily="34" charset="0"/>
              <a:buChar char="•"/>
            </a:pPr>
            <a:r>
              <a:rPr lang="it-IT" sz="1400" dirty="0" smtClean="0"/>
              <a:t>Tramite il modulo STS2BPEL il controller S</a:t>
            </a:r>
            <a:r>
              <a:rPr lang="it-IT" sz="1400" baseline="-25000" dirty="0" smtClean="0"/>
              <a:t>c</a:t>
            </a:r>
            <a:r>
              <a:rPr lang="it-IT" sz="1400" dirty="0" smtClean="0"/>
              <a:t> viene trasformato in file concrete .</a:t>
            </a:r>
            <a:r>
              <a:rPr lang="it-IT" sz="1400" dirty="0" err="1" smtClean="0"/>
              <a:t>bpel</a:t>
            </a:r>
            <a:endParaRPr lang="it-IT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tr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1577</TotalTime>
  <Words>1929</Words>
  <Application>Microsoft Office PowerPoint</Application>
  <PresentationFormat>Presentazione su schermo (4:3)</PresentationFormat>
  <Paragraphs>286</Paragraphs>
  <Slides>36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38" baseType="lpstr">
      <vt:lpstr>Astro</vt:lpstr>
      <vt:lpstr>Presentazione</vt:lpstr>
      <vt:lpstr>Composizione automatica di servizi: l’approccio ASTRO</vt:lpstr>
      <vt:lpstr>  Sommario</vt:lpstr>
      <vt:lpstr>Il problema della composizione automatica</vt:lpstr>
      <vt:lpstr>Il problema della composizione automatica (cont.)</vt:lpstr>
      <vt:lpstr>L’approccio ASTRO</vt:lpstr>
      <vt:lpstr>Il progetto ASTRO</vt:lpstr>
      <vt:lpstr>La composizione automatica in ASTRO</vt:lpstr>
      <vt:lpstr>La composizione automatica in ASTRO(cont.)</vt:lpstr>
      <vt:lpstr>Diapositiva 9</vt:lpstr>
      <vt:lpstr>Il processo di composizione  Basi teoriche(1)</vt:lpstr>
      <vt:lpstr>Il processo di composizione  Basi teoriche(2)</vt:lpstr>
      <vt:lpstr>Il processo di composizione  Basi teoriche(3)</vt:lpstr>
      <vt:lpstr>L’ASTRO Toolset</vt:lpstr>
      <vt:lpstr>Struttura dell’ASTRO Toolset</vt:lpstr>
      <vt:lpstr>Struttura dell’ASTRO Toolset (cont.)</vt:lpstr>
      <vt:lpstr>Il processo di composizione automatica</vt:lpstr>
      <vt:lpstr>La demo VTA</vt:lpstr>
      <vt:lpstr>Struttura della demo</vt:lpstr>
      <vt:lpstr>Il processo di composizione automatica File abstract BPEL</vt:lpstr>
      <vt:lpstr>VTA Servizio User</vt:lpstr>
      <vt:lpstr>VTA Servizio Flight</vt:lpstr>
      <vt:lpstr>VTA Servizio Hotel</vt:lpstr>
      <vt:lpstr>VTA Servizio VTA</vt:lpstr>
      <vt:lpstr>Il processo di composizione automatica File VTA_DN.chor</vt:lpstr>
      <vt:lpstr>File VTA_DN.chor</vt:lpstr>
      <vt:lpstr>Il processo di composizione automatica Process composition</vt:lpstr>
      <vt:lpstr>Il processo di composizione automatica Process composition - wsChainManager</vt:lpstr>
      <vt:lpstr>Diapositiva 28</vt:lpstr>
      <vt:lpstr>Process Verification</vt:lpstr>
      <vt:lpstr>Process Monitoring</vt:lpstr>
      <vt:lpstr>Process execution simulation</vt:lpstr>
      <vt:lpstr>Provare a realizzare una demo</vt:lpstr>
      <vt:lpstr>Demo CD-Mania</vt:lpstr>
      <vt:lpstr>Demo CD-Mania</vt:lpstr>
      <vt:lpstr>Demo CD-Mania File .bpel</vt:lpstr>
      <vt:lpstr>Conclusioni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Composizione automatica di servizi: l’approccio ASTRO</dc:title>
  <dc:creator>Vanda</dc:creator>
  <cp:lastModifiedBy>Vanda</cp:lastModifiedBy>
  <cp:revision>223</cp:revision>
  <dcterms:created xsi:type="dcterms:W3CDTF">2007-11-19T16:06:44Z</dcterms:created>
  <dcterms:modified xsi:type="dcterms:W3CDTF">2007-12-13T11:23:43Z</dcterms:modified>
</cp:coreProperties>
</file>