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57" r:id="rId3"/>
    <p:sldId id="303" r:id="rId4"/>
    <p:sldId id="258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299" r:id="rId15"/>
    <p:sldId id="301" r:id="rId16"/>
    <p:sldId id="302" r:id="rId17"/>
    <p:sldId id="259" r:id="rId18"/>
    <p:sldId id="260" r:id="rId19"/>
    <p:sldId id="261" r:id="rId20"/>
    <p:sldId id="262" r:id="rId21"/>
    <p:sldId id="263" r:id="rId22"/>
    <p:sldId id="305" r:id="rId23"/>
    <p:sldId id="267" r:id="rId24"/>
    <p:sldId id="268" r:id="rId25"/>
    <p:sldId id="306" r:id="rId26"/>
    <p:sldId id="308" r:id="rId27"/>
    <p:sldId id="307" r:id="rId28"/>
    <p:sldId id="276" r:id="rId29"/>
    <p:sldId id="310" r:id="rId30"/>
    <p:sldId id="279" r:id="rId31"/>
    <p:sldId id="280" r:id="rId32"/>
    <p:sldId id="281" r:id="rId33"/>
    <p:sldId id="282" r:id="rId34"/>
    <p:sldId id="283" r:id="rId35"/>
    <p:sldId id="285" r:id="rId36"/>
    <p:sldId id="287" r:id="rId37"/>
    <p:sldId id="288" r:id="rId38"/>
    <p:sldId id="289" r:id="rId39"/>
    <p:sldId id="272" r:id="rId40"/>
    <p:sldId id="273" r:id="rId41"/>
    <p:sldId id="274" r:id="rId42"/>
    <p:sldId id="290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84766-8B14-462C-853E-44B81757734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4DC519-EA87-4E29-A105-DFCF2A9E93C8}">
      <dgm:prSet phldrT="[Testo]"/>
      <dgm:spPr/>
      <dgm:t>
        <a:bodyPr/>
        <a:lstStyle/>
        <a:p>
          <a:r>
            <a:rPr lang="it-IT" dirty="0" smtClean="0"/>
            <a:t>Crea lo Script SQL</a:t>
          </a:r>
        </a:p>
        <a:p>
          <a:r>
            <a:rPr lang="it-IT" dirty="0" smtClean="0"/>
            <a:t>Legge il file sorgente</a:t>
          </a:r>
        </a:p>
      </dgm:t>
    </dgm:pt>
    <dgm:pt modelId="{5DE100E3-9480-491D-BD71-AE9FBDBCE084}" type="parTrans" cxnId="{CDA25AA7-96B9-457F-9450-241F4FEDD78D}">
      <dgm:prSet/>
      <dgm:spPr/>
      <dgm:t>
        <a:bodyPr/>
        <a:lstStyle/>
        <a:p>
          <a:endParaRPr lang="it-IT"/>
        </a:p>
      </dgm:t>
    </dgm:pt>
    <dgm:pt modelId="{2931FF10-3566-4B6D-B79F-52059AAE5C2B}" type="sibTrans" cxnId="{CDA25AA7-96B9-457F-9450-241F4FEDD78D}">
      <dgm:prSet/>
      <dgm:spPr/>
      <dgm:t>
        <a:bodyPr/>
        <a:lstStyle/>
        <a:p>
          <a:endParaRPr lang="it-IT"/>
        </a:p>
      </dgm:t>
    </dgm:pt>
    <dgm:pt modelId="{95BE1117-CC5F-43EB-B509-AC8A0F5135A0}" type="pres">
      <dgm:prSet presAssocID="{A3C84766-8B14-462C-853E-44B81757734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3D315D57-CB09-4869-8E4F-3AF3E99C7003}" type="pres">
      <dgm:prSet presAssocID="{364DC519-EA87-4E29-A105-DFCF2A9E93C8}" presName="linNode" presStyleCnt="0"/>
      <dgm:spPr/>
    </dgm:pt>
    <dgm:pt modelId="{DE5110E1-76CB-4D7A-A15E-5A1AB6CD3C4C}" type="pres">
      <dgm:prSet presAssocID="{364DC519-EA87-4E29-A105-DFCF2A9E93C8}" presName="parentShp" presStyleLbl="node1" presStyleIdx="0" presStyleCnt="1" custLinFactY="-7466" custLinFactNeighborX="-17361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A8373D-AF89-4F3D-B348-CB78E273D2E4}" type="pres">
      <dgm:prSet presAssocID="{364DC519-EA87-4E29-A105-DFCF2A9E93C8}" presName="childShp" presStyleLbl="bgAccFollowNode1" presStyleIdx="0" presStyleCnt="1" custScaleX="143052" custLinFactX="-45137" custLinFactY="-746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C7D284D-0301-42E3-8AED-6C6B31FB71DB}" type="presOf" srcId="{364DC519-EA87-4E29-A105-DFCF2A9E93C8}" destId="{DE5110E1-76CB-4D7A-A15E-5A1AB6CD3C4C}" srcOrd="0" destOrd="0" presId="urn:microsoft.com/office/officeart/2005/8/layout/vList6"/>
    <dgm:cxn modelId="{EFF02D1E-7966-4AEE-A500-5F22AE2C9EB2}" type="presOf" srcId="{A3C84766-8B14-462C-853E-44B817577349}" destId="{95BE1117-CC5F-43EB-B509-AC8A0F5135A0}" srcOrd="0" destOrd="0" presId="urn:microsoft.com/office/officeart/2005/8/layout/vList6"/>
    <dgm:cxn modelId="{CDA25AA7-96B9-457F-9450-241F4FEDD78D}" srcId="{A3C84766-8B14-462C-853E-44B817577349}" destId="{364DC519-EA87-4E29-A105-DFCF2A9E93C8}" srcOrd="0" destOrd="0" parTransId="{5DE100E3-9480-491D-BD71-AE9FBDBCE084}" sibTransId="{2931FF10-3566-4B6D-B79F-52059AAE5C2B}"/>
    <dgm:cxn modelId="{B4D05890-DFB1-419E-973E-6864CE254EF8}" type="presParOf" srcId="{95BE1117-CC5F-43EB-B509-AC8A0F5135A0}" destId="{3D315D57-CB09-4869-8E4F-3AF3E99C7003}" srcOrd="0" destOrd="0" presId="urn:microsoft.com/office/officeart/2005/8/layout/vList6"/>
    <dgm:cxn modelId="{991B15E2-8F24-4E0E-BD3B-D117CFE21AEF}" type="presParOf" srcId="{3D315D57-CB09-4869-8E4F-3AF3E99C7003}" destId="{DE5110E1-76CB-4D7A-A15E-5A1AB6CD3C4C}" srcOrd="0" destOrd="0" presId="urn:microsoft.com/office/officeart/2005/8/layout/vList6"/>
    <dgm:cxn modelId="{9F03B3F0-DB26-470A-827D-3FCA0E1ECE3F}" type="presParOf" srcId="{3D315D57-CB09-4869-8E4F-3AF3E99C7003}" destId="{84A8373D-AF89-4F3D-B348-CB78E273D2E4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664F18-8D6A-41B0-9D12-66EA8A5729B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03D321F-AB19-4F32-86D1-78D8C9C974B3}">
      <dgm:prSet phldrT="[Testo]"/>
      <dgm:spPr/>
      <dgm:t>
        <a:bodyPr/>
        <a:lstStyle/>
        <a:p>
          <a:r>
            <a:rPr lang="it-IT" dirty="0" smtClean="0"/>
            <a:t>Inserisce valori nello script</a:t>
          </a:r>
          <a:endParaRPr lang="it-IT" dirty="0"/>
        </a:p>
      </dgm:t>
    </dgm:pt>
    <dgm:pt modelId="{480878EA-3226-472E-9489-17BE1AD56637}" type="parTrans" cxnId="{B047C883-9AC3-4E9C-AA11-B95FC00BBFC4}">
      <dgm:prSet/>
      <dgm:spPr/>
      <dgm:t>
        <a:bodyPr/>
        <a:lstStyle/>
        <a:p>
          <a:endParaRPr lang="it-IT"/>
        </a:p>
      </dgm:t>
    </dgm:pt>
    <dgm:pt modelId="{8639CE3D-5215-4EA3-92AE-EA92E7AC55B6}" type="sibTrans" cxnId="{B047C883-9AC3-4E9C-AA11-B95FC00BBFC4}">
      <dgm:prSet/>
      <dgm:spPr/>
      <dgm:t>
        <a:bodyPr/>
        <a:lstStyle/>
        <a:p>
          <a:endParaRPr lang="it-IT"/>
        </a:p>
      </dgm:t>
    </dgm:pt>
    <dgm:pt modelId="{D3444C2F-20CC-4FE1-AD9D-C51ACA486D04}" type="pres">
      <dgm:prSet presAssocID="{77664F18-8D6A-41B0-9D12-66EA8A5729B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54D6D11-4E1B-4ACC-AB4C-CE34AF44F8C4}" type="pres">
      <dgm:prSet presAssocID="{703D321F-AB19-4F32-86D1-78D8C9C974B3}" presName="linNode" presStyleCnt="0"/>
      <dgm:spPr/>
    </dgm:pt>
    <dgm:pt modelId="{FF32DE4A-A1D8-4436-BCB9-5FD5B7EF281F}" type="pres">
      <dgm:prSet presAssocID="{703D321F-AB19-4F32-86D1-78D8C9C974B3}" presName="parentShp" presStyleLbl="node1" presStyleIdx="0" presStyleCnt="1" custScaleX="1375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EA850A-F315-41F6-A955-2ED53177EAA3}" type="pres">
      <dgm:prSet presAssocID="{703D321F-AB19-4F32-86D1-78D8C9C974B3}" presName="childShp" presStyleLbl="bgAccFollowNode1" presStyleIdx="0" presStyleCnt="1" custScaleX="75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6165E21-BC43-47EB-BD71-13C5E956915A}" type="presOf" srcId="{77664F18-8D6A-41B0-9D12-66EA8A5729B2}" destId="{D3444C2F-20CC-4FE1-AD9D-C51ACA486D04}" srcOrd="0" destOrd="0" presId="urn:microsoft.com/office/officeart/2005/8/layout/vList6"/>
    <dgm:cxn modelId="{B047C883-9AC3-4E9C-AA11-B95FC00BBFC4}" srcId="{77664F18-8D6A-41B0-9D12-66EA8A5729B2}" destId="{703D321F-AB19-4F32-86D1-78D8C9C974B3}" srcOrd="0" destOrd="0" parTransId="{480878EA-3226-472E-9489-17BE1AD56637}" sibTransId="{8639CE3D-5215-4EA3-92AE-EA92E7AC55B6}"/>
    <dgm:cxn modelId="{1B77F9F3-8BF5-44D5-875A-DAC312CD88A3}" type="presOf" srcId="{703D321F-AB19-4F32-86D1-78D8C9C974B3}" destId="{FF32DE4A-A1D8-4436-BCB9-5FD5B7EF281F}" srcOrd="0" destOrd="0" presId="urn:microsoft.com/office/officeart/2005/8/layout/vList6"/>
    <dgm:cxn modelId="{D1E82E45-D2B7-44BC-8565-D177FFB901B7}" type="presParOf" srcId="{D3444C2F-20CC-4FE1-AD9D-C51ACA486D04}" destId="{954D6D11-4E1B-4ACC-AB4C-CE34AF44F8C4}" srcOrd="0" destOrd="0" presId="urn:microsoft.com/office/officeart/2005/8/layout/vList6"/>
    <dgm:cxn modelId="{F9B47985-8B52-4A08-933C-985AE6D13AE6}" type="presParOf" srcId="{954D6D11-4E1B-4ACC-AB4C-CE34AF44F8C4}" destId="{FF32DE4A-A1D8-4436-BCB9-5FD5B7EF281F}" srcOrd="0" destOrd="0" presId="urn:microsoft.com/office/officeart/2005/8/layout/vList6"/>
    <dgm:cxn modelId="{25B714D2-232E-4C6E-BC33-BB72C286BC18}" type="presParOf" srcId="{954D6D11-4E1B-4ACC-AB4C-CE34AF44F8C4}" destId="{DCEA850A-F315-41F6-A955-2ED53177EAA3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664F18-8D6A-41B0-9D12-66EA8A5729B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03D321F-AB19-4F32-86D1-78D8C9C974B3}">
      <dgm:prSet phldrT="[Testo]"/>
      <dgm:spPr/>
      <dgm:t>
        <a:bodyPr/>
        <a:lstStyle/>
        <a:p>
          <a:r>
            <a:rPr lang="it-IT" dirty="0" smtClean="0"/>
            <a:t>Utilizziamo i “multiple </a:t>
          </a:r>
          <a:r>
            <a:rPr lang="it-IT" dirty="0" err="1" smtClean="0"/>
            <a:t>inserts</a:t>
          </a:r>
          <a:r>
            <a:rPr lang="it-IT" dirty="0" smtClean="0"/>
            <a:t>” per velocizzare le operazioni in fase di popolamento</a:t>
          </a:r>
          <a:endParaRPr lang="it-IT" dirty="0"/>
        </a:p>
      </dgm:t>
    </dgm:pt>
    <dgm:pt modelId="{480878EA-3226-472E-9489-17BE1AD56637}" type="parTrans" cxnId="{B047C883-9AC3-4E9C-AA11-B95FC00BBFC4}">
      <dgm:prSet/>
      <dgm:spPr/>
      <dgm:t>
        <a:bodyPr/>
        <a:lstStyle/>
        <a:p>
          <a:endParaRPr lang="it-IT"/>
        </a:p>
      </dgm:t>
    </dgm:pt>
    <dgm:pt modelId="{8639CE3D-5215-4EA3-92AE-EA92E7AC55B6}" type="sibTrans" cxnId="{B047C883-9AC3-4E9C-AA11-B95FC00BBFC4}">
      <dgm:prSet/>
      <dgm:spPr/>
      <dgm:t>
        <a:bodyPr/>
        <a:lstStyle/>
        <a:p>
          <a:endParaRPr lang="it-IT"/>
        </a:p>
      </dgm:t>
    </dgm:pt>
    <dgm:pt modelId="{D3444C2F-20CC-4FE1-AD9D-C51ACA486D04}" type="pres">
      <dgm:prSet presAssocID="{77664F18-8D6A-41B0-9D12-66EA8A5729B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54D6D11-4E1B-4ACC-AB4C-CE34AF44F8C4}" type="pres">
      <dgm:prSet presAssocID="{703D321F-AB19-4F32-86D1-78D8C9C974B3}" presName="linNode" presStyleCnt="0"/>
      <dgm:spPr/>
    </dgm:pt>
    <dgm:pt modelId="{FF32DE4A-A1D8-4436-BCB9-5FD5B7EF281F}" type="pres">
      <dgm:prSet presAssocID="{703D321F-AB19-4F32-86D1-78D8C9C974B3}" presName="parentShp" presStyleLbl="node1" presStyleIdx="0" presStyleCnt="1" custScaleX="1375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EA850A-F315-41F6-A955-2ED53177EAA3}" type="pres">
      <dgm:prSet presAssocID="{703D321F-AB19-4F32-86D1-78D8C9C974B3}" presName="childShp" presStyleLbl="bgAccFollowNode1" presStyleIdx="0" presStyleCnt="1" custAng="5044137" custScaleX="75000" custScaleY="6415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B841957-4B08-4ECE-821B-36FF575615F8}" type="presOf" srcId="{703D321F-AB19-4F32-86D1-78D8C9C974B3}" destId="{FF32DE4A-A1D8-4436-BCB9-5FD5B7EF281F}" srcOrd="0" destOrd="0" presId="urn:microsoft.com/office/officeart/2005/8/layout/vList6"/>
    <dgm:cxn modelId="{B047C883-9AC3-4E9C-AA11-B95FC00BBFC4}" srcId="{77664F18-8D6A-41B0-9D12-66EA8A5729B2}" destId="{703D321F-AB19-4F32-86D1-78D8C9C974B3}" srcOrd="0" destOrd="0" parTransId="{480878EA-3226-472E-9489-17BE1AD56637}" sibTransId="{8639CE3D-5215-4EA3-92AE-EA92E7AC55B6}"/>
    <dgm:cxn modelId="{4AB4E11E-EC61-49E3-BAEC-33FC30A47303}" type="presOf" srcId="{77664F18-8D6A-41B0-9D12-66EA8A5729B2}" destId="{D3444C2F-20CC-4FE1-AD9D-C51ACA486D04}" srcOrd="0" destOrd="0" presId="urn:microsoft.com/office/officeart/2005/8/layout/vList6"/>
    <dgm:cxn modelId="{828B66DA-FD0F-4BC7-AC5E-21BB7EDF1A96}" type="presParOf" srcId="{D3444C2F-20CC-4FE1-AD9D-C51ACA486D04}" destId="{954D6D11-4E1B-4ACC-AB4C-CE34AF44F8C4}" srcOrd="0" destOrd="0" presId="urn:microsoft.com/office/officeart/2005/8/layout/vList6"/>
    <dgm:cxn modelId="{068604AB-39FE-4EE3-A004-0B5229F8BCAF}" type="presParOf" srcId="{954D6D11-4E1B-4ACC-AB4C-CE34AF44F8C4}" destId="{FF32DE4A-A1D8-4436-BCB9-5FD5B7EF281F}" srcOrd="0" destOrd="0" presId="urn:microsoft.com/office/officeart/2005/8/layout/vList6"/>
    <dgm:cxn modelId="{48AC2241-494B-481E-9C38-628D8DC06426}" type="presParOf" srcId="{954D6D11-4E1B-4ACC-AB4C-CE34AF44F8C4}" destId="{DCEA850A-F315-41F6-A955-2ED53177EAA3}" srcOrd="1" destOrd="0" presId="urn:microsoft.com/office/officeart/2005/8/layout/vList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C84766-8B14-462C-853E-44B81757734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4DC519-EA87-4E29-A105-DFCF2A9E93C8}">
      <dgm:prSet phldrT="[Testo]"/>
      <dgm:spPr/>
      <dgm:t>
        <a:bodyPr/>
        <a:lstStyle/>
        <a:p>
          <a:r>
            <a:rPr lang="it-IT" dirty="0" smtClean="0"/>
            <a:t>Connessione al DB</a:t>
          </a:r>
        </a:p>
      </dgm:t>
    </dgm:pt>
    <dgm:pt modelId="{5DE100E3-9480-491D-BD71-AE9FBDBCE084}" type="parTrans" cxnId="{CDA25AA7-96B9-457F-9450-241F4FEDD78D}">
      <dgm:prSet/>
      <dgm:spPr/>
      <dgm:t>
        <a:bodyPr/>
        <a:lstStyle/>
        <a:p>
          <a:endParaRPr lang="it-IT"/>
        </a:p>
      </dgm:t>
    </dgm:pt>
    <dgm:pt modelId="{2931FF10-3566-4B6D-B79F-52059AAE5C2B}" type="sibTrans" cxnId="{CDA25AA7-96B9-457F-9450-241F4FEDD78D}">
      <dgm:prSet/>
      <dgm:spPr/>
      <dgm:t>
        <a:bodyPr/>
        <a:lstStyle/>
        <a:p>
          <a:endParaRPr lang="it-IT"/>
        </a:p>
      </dgm:t>
    </dgm:pt>
    <dgm:pt modelId="{95BE1117-CC5F-43EB-B509-AC8A0F5135A0}" type="pres">
      <dgm:prSet presAssocID="{A3C84766-8B14-462C-853E-44B81757734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3D315D57-CB09-4869-8E4F-3AF3E99C7003}" type="pres">
      <dgm:prSet presAssocID="{364DC519-EA87-4E29-A105-DFCF2A9E93C8}" presName="linNode" presStyleCnt="0"/>
      <dgm:spPr/>
    </dgm:pt>
    <dgm:pt modelId="{DE5110E1-76CB-4D7A-A15E-5A1AB6CD3C4C}" type="pres">
      <dgm:prSet presAssocID="{364DC519-EA87-4E29-A105-DFCF2A9E93C8}" presName="parentShp" presStyleLbl="node1" presStyleIdx="0" presStyleCnt="1" custScaleX="184024" custLinFactY="-7466" custLinFactNeighborX="-17361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A8373D-AF89-4F3D-B348-CB78E273D2E4}" type="pres">
      <dgm:prSet presAssocID="{364DC519-EA87-4E29-A105-DFCF2A9E93C8}" presName="childShp" presStyleLbl="bgAccFollowNode1" presStyleIdx="0" presStyleCnt="1" custAng="9522592" custScaleX="185507" custLinFactNeighborX="-19786" custLinFactNeighborY="460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2B54C30-4DEC-44A4-951E-CC6ECF002F6E}" type="presOf" srcId="{A3C84766-8B14-462C-853E-44B817577349}" destId="{95BE1117-CC5F-43EB-B509-AC8A0F5135A0}" srcOrd="0" destOrd="0" presId="urn:microsoft.com/office/officeart/2005/8/layout/vList6"/>
    <dgm:cxn modelId="{CDA25AA7-96B9-457F-9450-241F4FEDD78D}" srcId="{A3C84766-8B14-462C-853E-44B817577349}" destId="{364DC519-EA87-4E29-A105-DFCF2A9E93C8}" srcOrd="0" destOrd="0" parTransId="{5DE100E3-9480-491D-BD71-AE9FBDBCE084}" sibTransId="{2931FF10-3566-4B6D-B79F-52059AAE5C2B}"/>
    <dgm:cxn modelId="{440166CF-40E5-4215-9DD2-713AE4EA018B}" type="presOf" srcId="{364DC519-EA87-4E29-A105-DFCF2A9E93C8}" destId="{DE5110E1-76CB-4D7A-A15E-5A1AB6CD3C4C}" srcOrd="0" destOrd="0" presId="urn:microsoft.com/office/officeart/2005/8/layout/vList6"/>
    <dgm:cxn modelId="{3E2AEEBA-F5F2-492C-9149-4DB602B8AE88}" type="presParOf" srcId="{95BE1117-CC5F-43EB-B509-AC8A0F5135A0}" destId="{3D315D57-CB09-4869-8E4F-3AF3E99C7003}" srcOrd="0" destOrd="0" presId="urn:microsoft.com/office/officeart/2005/8/layout/vList6"/>
    <dgm:cxn modelId="{76AB9B5B-59E6-4AB6-9B4D-D2DA8B7AD3F3}" type="presParOf" srcId="{3D315D57-CB09-4869-8E4F-3AF3E99C7003}" destId="{DE5110E1-76CB-4D7A-A15E-5A1AB6CD3C4C}" srcOrd="0" destOrd="0" presId="urn:microsoft.com/office/officeart/2005/8/layout/vList6"/>
    <dgm:cxn modelId="{32D1FBD9-D4D3-43C8-B4BF-672DC57305F5}" type="presParOf" srcId="{3D315D57-CB09-4869-8E4F-3AF3E99C7003}" destId="{84A8373D-AF89-4F3D-B348-CB78E273D2E4}" srcOrd="1" destOrd="0" presId="urn:microsoft.com/office/officeart/2005/8/layout/v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664F18-8D6A-41B0-9D12-66EA8A5729B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03D321F-AB19-4F32-86D1-78D8C9C974B3}">
      <dgm:prSet phldrT="[Testo]"/>
      <dgm:spPr/>
      <dgm:t>
        <a:bodyPr/>
        <a:lstStyle/>
        <a:p>
          <a:r>
            <a:rPr lang="it-IT" dirty="0" smtClean="0"/>
            <a:t>Utilizziamo i “multiple </a:t>
          </a:r>
          <a:r>
            <a:rPr lang="it-IT" dirty="0" err="1" smtClean="0"/>
            <a:t>inserts</a:t>
          </a:r>
          <a:r>
            <a:rPr lang="it-IT" dirty="0" smtClean="0"/>
            <a:t>” per velocizzare le operazioni in fase di popolamento</a:t>
          </a:r>
          <a:endParaRPr lang="it-IT" dirty="0"/>
        </a:p>
      </dgm:t>
    </dgm:pt>
    <dgm:pt modelId="{480878EA-3226-472E-9489-17BE1AD56637}" type="parTrans" cxnId="{B047C883-9AC3-4E9C-AA11-B95FC00BBFC4}">
      <dgm:prSet/>
      <dgm:spPr/>
      <dgm:t>
        <a:bodyPr/>
        <a:lstStyle/>
        <a:p>
          <a:endParaRPr lang="it-IT"/>
        </a:p>
      </dgm:t>
    </dgm:pt>
    <dgm:pt modelId="{8639CE3D-5215-4EA3-92AE-EA92E7AC55B6}" type="sibTrans" cxnId="{B047C883-9AC3-4E9C-AA11-B95FC00BBFC4}">
      <dgm:prSet/>
      <dgm:spPr/>
      <dgm:t>
        <a:bodyPr/>
        <a:lstStyle/>
        <a:p>
          <a:endParaRPr lang="it-IT"/>
        </a:p>
      </dgm:t>
    </dgm:pt>
    <dgm:pt modelId="{D3444C2F-20CC-4FE1-AD9D-C51ACA486D04}" type="pres">
      <dgm:prSet presAssocID="{77664F18-8D6A-41B0-9D12-66EA8A5729B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54D6D11-4E1B-4ACC-AB4C-CE34AF44F8C4}" type="pres">
      <dgm:prSet presAssocID="{703D321F-AB19-4F32-86D1-78D8C9C974B3}" presName="linNode" presStyleCnt="0"/>
      <dgm:spPr/>
    </dgm:pt>
    <dgm:pt modelId="{FF32DE4A-A1D8-4436-BCB9-5FD5B7EF281F}" type="pres">
      <dgm:prSet presAssocID="{703D321F-AB19-4F32-86D1-78D8C9C974B3}" presName="parentShp" presStyleLbl="node1" presStyleIdx="0" presStyleCnt="1" custScaleX="1375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EA850A-F315-41F6-A955-2ED53177EAA3}" type="pres">
      <dgm:prSet presAssocID="{703D321F-AB19-4F32-86D1-78D8C9C974B3}" presName="childShp" presStyleLbl="bgAccFollowNode1" presStyleIdx="0" presStyleCnt="1" custAng="0" custScaleX="75000" custScaleY="6415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3322F25-A877-4A4E-8995-7CB2FC2D436E}" type="presOf" srcId="{77664F18-8D6A-41B0-9D12-66EA8A5729B2}" destId="{D3444C2F-20CC-4FE1-AD9D-C51ACA486D04}" srcOrd="0" destOrd="0" presId="urn:microsoft.com/office/officeart/2005/8/layout/vList6"/>
    <dgm:cxn modelId="{B047C883-9AC3-4E9C-AA11-B95FC00BBFC4}" srcId="{77664F18-8D6A-41B0-9D12-66EA8A5729B2}" destId="{703D321F-AB19-4F32-86D1-78D8C9C974B3}" srcOrd="0" destOrd="0" parTransId="{480878EA-3226-472E-9489-17BE1AD56637}" sibTransId="{8639CE3D-5215-4EA3-92AE-EA92E7AC55B6}"/>
    <dgm:cxn modelId="{14768579-4DEC-4D58-86A6-59B2B383EA5F}" type="presOf" srcId="{703D321F-AB19-4F32-86D1-78D8C9C974B3}" destId="{FF32DE4A-A1D8-4436-BCB9-5FD5B7EF281F}" srcOrd="0" destOrd="0" presId="urn:microsoft.com/office/officeart/2005/8/layout/vList6"/>
    <dgm:cxn modelId="{D083BED1-FD2E-4A12-B3AB-B53C2FBFE2D6}" type="presParOf" srcId="{D3444C2F-20CC-4FE1-AD9D-C51ACA486D04}" destId="{954D6D11-4E1B-4ACC-AB4C-CE34AF44F8C4}" srcOrd="0" destOrd="0" presId="urn:microsoft.com/office/officeart/2005/8/layout/vList6"/>
    <dgm:cxn modelId="{DC580D06-0F61-4EAC-82B3-1110E8166E91}" type="presParOf" srcId="{954D6D11-4E1B-4ACC-AB4C-CE34AF44F8C4}" destId="{FF32DE4A-A1D8-4436-BCB9-5FD5B7EF281F}" srcOrd="0" destOrd="0" presId="urn:microsoft.com/office/officeart/2005/8/layout/vList6"/>
    <dgm:cxn modelId="{36E128DB-ADB6-4F19-B3E6-AD6B82372B7B}" type="presParOf" srcId="{954D6D11-4E1B-4ACC-AB4C-CE34AF44F8C4}" destId="{DCEA850A-F315-41F6-A955-2ED53177EAA3}" srcOrd="1" destOrd="0" presId="urn:microsoft.com/office/officeart/2005/8/layout/v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664F18-8D6A-41B0-9D12-66EA8A5729B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03D321F-AB19-4F32-86D1-78D8C9C974B3}">
      <dgm:prSet phldrT="[Testo]"/>
      <dgm:spPr/>
      <dgm:t>
        <a:bodyPr/>
        <a:lstStyle/>
        <a:p>
          <a:r>
            <a:rPr lang="it-IT" dirty="0" err="1" smtClean="0"/>
            <a:t>query</a:t>
          </a:r>
          <a:r>
            <a:rPr lang="it-IT" dirty="0" smtClean="0"/>
            <a:t> al DB per trovare l'</a:t>
          </a:r>
          <a:r>
            <a:rPr lang="it-IT" dirty="0" err="1" smtClean="0"/>
            <a:t>id</a:t>
          </a:r>
          <a:r>
            <a:rPr lang="it-IT" dirty="0" smtClean="0"/>
            <a:t> del film </a:t>
          </a:r>
          <a:endParaRPr lang="it-IT" dirty="0"/>
        </a:p>
      </dgm:t>
    </dgm:pt>
    <dgm:pt modelId="{480878EA-3226-472E-9489-17BE1AD56637}" type="parTrans" cxnId="{B047C883-9AC3-4E9C-AA11-B95FC00BBFC4}">
      <dgm:prSet/>
      <dgm:spPr/>
      <dgm:t>
        <a:bodyPr/>
        <a:lstStyle/>
        <a:p>
          <a:endParaRPr lang="it-IT"/>
        </a:p>
      </dgm:t>
    </dgm:pt>
    <dgm:pt modelId="{8639CE3D-5215-4EA3-92AE-EA92E7AC55B6}" type="sibTrans" cxnId="{B047C883-9AC3-4E9C-AA11-B95FC00BBFC4}">
      <dgm:prSet/>
      <dgm:spPr/>
      <dgm:t>
        <a:bodyPr/>
        <a:lstStyle/>
        <a:p>
          <a:endParaRPr lang="it-IT"/>
        </a:p>
      </dgm:t>
    </dgm:pt>
    <dgm:pt modelId="{D3444C2F-20CC-4FE1-AD9D-C51ACA486D04}" type="pres">
      <dgm:prSet presAssocID="{77664F18-8D6A-41B0-9D12-66EA8A5729B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54D6D11-4E1B-4ACC-AB4C-CE34AF44F8C4}" type="pres">
      <dgm:prSet presAssocID="{703D321F-AB19-4F32-86D1-78D8C9C974B3}" presName="linNode" presStyleCnt="0"/>
      <dgm:spPr/>
    </dgm:pt>
    <dgm:pt modelId="{FF32DE4A-A1D8-4436-BCB9-5FD5B7EF281F}" type="pres">
      <dgm:prSet presAssocID="{703D321F-AB19-4F32-86D1-78D8C9C974B3}" presName="parentShp" presStyleLbl="node1" presStyleIdx="0" presStyleCnt="1" custScaleX="137500" custLinFactNeighborX="13512" custLinFactNeighborY="-62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EA850A-F315-41F6-A955-2ED53177EAA3}" type="pres">
      <dgm:prSet presAssocID="{703D321F-AB19-4F32-86D1-78D8C9C974B3}" presName="childShp" presStyleLbl="bgAccFollowNode1" presStyleIdx="0" presStyleCnt="1" custAng="18515157" custScaleX="75000" custScaleY="64153" custLinFactNeighborX="10329" custLinFactNeighborY="-80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5D27B49-0DC9-4897-8929-4D0D3D860992}" type="presOf" srcId="{703D321F-AB19-4F32-86D1-78D8C9C974B3}" destId="{FF32DE4A-A1D8-4436-BCB9-5FD5B7EF281F}" srcOrd="0" destOrd="0" presId="urn:microsoft.com/office/officeart/2005/8/layout/vList6"/>
    <dgm:cxn modelId="{B047C883-9AC3-4E9C-AA11-B95FC00BBFC4}" srcId="{77664F18-8D6A-41B0-9D12-66EA8A5729B2}" destId="{703D321F-AB19-4F32-86D1-78D8C9C974B3}" srcOrd="0" destOrd="0" parTransId="{480878EA-3226-472E-9489-17BE1AD56637}" sibTransId="{8639CE3D-5215-4EA3-92AE-EA92E7AC55B6}"/>
    <dgm:cxn modelId="{3F9676E1-16C2-45E1-8468-EDA4C3910158}" type="presOf" srcId="{77664F18-8D6A-41B0-9D12-66EA8A5729B2}" destId="{D3444C2F-20CC-4FE1-AD9D-C51ACA486D04}" srcOrd="0" destOrd="0" presId="urn:microsoft.com/office/officeart/2005/8/layout/vList6"/>
    <dgm:cxn modelId="{BAD8FB16-30AA-4403-AFB9-A1B471D68EDB}" type="presParOf" srcId="{D3444C2F-20CC-4FE1-AD9D-C51ACA486D04}" destId="{954D6D11-4E1B-4ACC-AB4C-CE34AF44F8C4}" srcOrd="0" destOrd="0" presId="urn:microsoft.com/office/officeart/2005/8/layout/vList6"/>
    <dgm:cxn modelId="{7655DE5F-2125-4F7B-8CEF-15D8B2934D44}" type="presParOf" srcId="{954D6D11-4E1B-4ACC-AB4C-CE34AF44F8C4}" destId="{FF32DE4A-A1D8-4436-BCB9-5FD5B7EF281F}" srcOrd="0" destOrd="0" presId="urn:microsoft.com/office/officeart/2005/8/layout/vList6"/>
    <dgm:cxn modelId="{E915BCDA-5192-44AA-AFEE-7798655F9B49}" type="presParOf" srcId="{954D6D11-4E1B-4ACC-AB4C-CE34AF44F8C4}" destId="{DCEA850A-F315-41F6-A955-2ED53177EAA3}" srcOrd="1" destOrd="0" presId="urn:microsoft.com/office/officeart/2005/8/layout/v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664F18-8D6A-41B0-9D12-66EA8A5729B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03D321F-AB19-4F32-86D1-78D8C9C974B3}">
      <dgm:prSet phldrT="[Testo]"/>
      <dgm:spPr/>
      <dgm:t>
        <a:bodyPr/>
        <a:lstStyle/>
        <a:p>
          <a:r>
            <a:rPr lang="it-IT" dirty="0" smtClean="0"/>
            <a:t>"multiple </a:t>
          </a:r>
          <a:r>
            <a:rPr lang="it-IT" dirty="0" err="1" smtClean="0"/>
            <a:t>insert</a:t>
          </a:r>
          <a:r>
            <a:rPr lang="it-IT" dirty="0" smtClean="0"/>
            <a:t>" nella relazione actor2movie</a:t>
          </a:r>
          <a:endParaRPr lang="it-IT" dirty="0"/>
        </a:p>
      </dgm:t>
    </dgm:pt>
    <dgm:pt modelId="{480878EA-3226-472E-9489-17BE1AD56637}" type="parTrans" cxnId="{B047C883-9AC3-4E9C-AA11-B95FC00BBFC4}">
      <dgm:prSet/>
      <dgm:spPr/>
      <dgm:t>
        <a:bodyPr/>
        <a:lstStyle/>
        <a:p>
          <a:endParaRPr lang="it-IT"/>
        </a:p>
      </dgm:t>
    </dgm:pt>
    <dgm:pt modelId="{8639CE3D-5215-4EA3-92AE-EA92E7AC55B6}" type="sibTrans" cxnId="{B047C883-9AC3-4E9C-AA11-B95FC00BBFC4}">
      <dgm:prSet/>
      <dgm:spPr/>
      <dgm:t>
        <a:bodyPr/>
        <a:lstStyle/>
        <a:p>
          <a:endParaRPr lang="it-IT"/>
        </a:p>
      </dgm:t>
    </dgm:pt>
    <dgm:pt modelId="{D3444C2F-20CC-4FE1-AD9D-C51ACA486D04}" type="pres">
      <dgm:prSet presAssocID="{77664F18-8D6A-41B0-9D12-66EA8A5729B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54D6D11-4E1B-4ACC-AB4C-CE34AF44F8C4}" type="pres">
      <dgm:prSet presAssocID="{703D321F-AB19-4F32-86D1-78D8C9C974B3}" presName="linNode" presStyleCnt="0"/>
      <dgm:spPr/>
    </dgm:pt>
    <dgm:pt modelId="{FF32DE4A-A1D8-4436-BCB9-5FD5B7EF281F}" type="pres">
      <dgm:prSet presAssocID="{703D321F-AB19-4F32-86D1-78D8C9C974B3}" presName="parentShp" presStyleLbl="node1" presStyleIdx="0" presStyleCnt="1" custScaleX="1896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EA850A-F315-41F6-A955-2ED53177EAA3}" type="pres">
      <dgm:prSet presAssocID="{703D321F-AB19-4F32-86D1-78D8C9C974B3}" presName="childShp" presStyleLbl="bgAccFollowNode1" presStyleIdx="0" presStyleCnt="1" custAng="14567550" custScaleX="200476" custScaleY="64153" custLinFactNeighborX="-27276" custLinFactNeighborY="-3300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F9825C0-2192-4C29-B78E-37D6D88482EC}" type="presOf" srcId="{77664F18-8D6A-41B0-9D12-66EA8A5729B2}" destId="{D3444C2F-20CC-4FE1-AD9D-C51ACA486D04}" srcOrd="0" destOrd="0" presId="urn:microsoft.com/office/officeart/2005/8/layout/vList6"/>
    <dgm:cxn modelId="{B047C883-9AC3-4E9C-AA11-B95FC00BBFC4}" srcId="{77664F18-8D6A-41B0-9D12-66EA8A5729B2}" destId="{703D321F-AB19-4F32-86D1-78D8C9C974B3}" srcOrd="0" destOrd="0" parTransId="{480878EA-3226-472E-9489-17BE1AD56637}" sibTransId="{8639CE3D-5215-4EA3-92AE-EA92E7AC55B6}"/>
    <dgm:cxn modelId="{79AE3C9B-D890-4C39-8B1E-5344939970BA}" type="presOf" srcId="{703D321F-AB19-4F32-86D1-78D8C9C974B3}" destId="{FF32DE4A-A1D8-4436-BCB9-5FD5B7EF281F}" srcOrd="0" destOrd="0" presId="urn:microsoft.com/office/officeart/2005/8/layout/vList6"/>
    <dgm:cxn modelId="{8D8D51AA-1CF1-47BD-A44B-E92B93403FFF}" type="presParOf" srcId="{D3444C2F-20CC-4FE1-AD9D-C51ACA486D04}" destId="{954D6D11-4E1B-4ACC-AB4C-CE34AF44F8C4}" srcOrd="0" destOrd="0" presId="urn:microsoft.com/office/officeart/2005/8/layout/vList6"/>
    <dgm:cxn modelId="{2BAE3B04-72E3-4E5D-9756-A37E59711EE8}" type="presParOf" srcId="{954D6D11-4E1B-4ACC-AB4C-CE34AF44F8C4}" destId="{FF32DE4A-A1D8-4436-BCB9-5FD5B7EF281F}" srcOrd="0" destOrd="0" presId="urn:microsoft.com/office/officeart/2005/8/layout/vList6"/>
    <dgm:cxn modelId="{62F5A04F-FACF-4DC5-A57B-83F931046657}" type="presParOf" srcId="{954D6D11-4E1B-4ACC-AB4C-CE34AF44F8C4}" destId="{DCEA850A-F315-41F6-A955-2ED53177EAA3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68423-08F7-469E-8471-C45199F6FFFB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09378-DD4F-491A-A254-198F3A51C84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09378-DD4F-491A-A254-198F3A51C844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669B0-AFCD-4A88-9291-84F66175C1CB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2DF99-690C-4B0B-B7EE-5AFF8D4F963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669B0-AFCD-4A88-9291-84F66175C1CB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2DF99-690C-4B0B-B7EE-5AFF8D4F96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669B0-AFCD-4A88-9291-84F66175C1CB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2DF99-690C-4B0B-B7EE-5AFF8D4F96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669B0-AFCD-4A88-9291-84F66175C1CB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2DF99-690C-4B0B-B7EE-5AFF8D4F96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669B0-AFCD-4A88-9291-84F66175C1CB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2DF99-690C-4B0B-B7EE-5AFF8D4F963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669B0-AFCD-4A88-9291-84F66175C1CB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2DF99-690C-4B0B-B7EE-5AFF8D4F96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669B0-AFCD-4A88-9291-84F66175C1CB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2DF99-690C-4B0B-B7EE-5AFF8D4F96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669B0-AFCD-4A88-9291-84F66175C1CB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2DF99-690C-4B0B-B7EE-5AFF8D4F96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669B0-AFCD-4A88-9291-84F66175C1CB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2DF99-690C-4B0B-B7EE-5AFF8D4F963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669B0-AFCD-4A88-9291-84F66175C1CB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2DF99-690C-4B0B-B7EE-5AFF8D4F96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8669B0-AFCD-4A88-9291-84F66175C1CB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22DF99-690C-4B0B-B7EE-5AFF8D4F963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8669B0-AFCD-4A88-9291-84F66175C1CB}" type="datetimeFigureOut">
              <a:rPr lang="it-IT" smtClean="0"/>
              <a:pPr/>
              <a:t>13/12/2007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222DF99-690C-4B0B-B7EE-5AFF8D4F963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mdb.com/interface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db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db.com/interfaces" TargetMode="External"/><Relationship Id="rId2" Type="http://schemas.openxmlformats.org/officeDocument/2006/relationships/hyperlink" Target="http://www.imdb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db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2976" y="264318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/>
              <a:t>SEMINARIO INGEGNERIA DEL SOFTWARE </a:t>
            </a:r>
            <a:br>
              <a:rPr lang="it-IT" sz="2800" dirty="0" smtClean="0"/>
            </a:br>
            <a:r>
              <a:rPr lang="it-IT" sz="2800" dirty="0" err="1" smtClean="0"/>
              <a:t>a.a.</a:t>
            </a:r>
            <a:r>
              <a:rPr lang="it-IT" sz="2800" dirty="0" smtClean="0"/>
              <a:t> 2006/2007</a:t>
            </a: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00100" y="4429132"/>
            <a:ext cx="7854696" cy="2214578"/>
          </a:xfrm>
        </p:spPr>
        <p:txBody>
          <a:bodyPr>
            <a:normAutofit fontScale="77500" lnSpcReduction="20000"/>
          </a:bodyPr>
          <a:lstStyle/>
          <a:p>
            <a:pPr algn="l"/>
            <a:endParaRPr lang="it-IT" dirty="0" smtClean="0"/>
          </a:p>
          <a:p>
            <a:pPr algn="ctr"/>
            <a:r>
              <a:rPr lang="it-IT" dirty="0" smtClean="0"/>
              <a:t>		</a:t>
            </a:r>
          </a:p>
          <a:p>
            <a:pPr algn="ctr"/>
            <a:r>
              <a:rPr lang="it-IT" dirty="0" smtClean="0"/>
              <a:t>INTERNET MOVIE DATABASE</a:t>
            </a:r>
          </a:p>
          <a:p>
            <a:pPr algn="l"/>
            <a:endParaRPr lang="it-IT" dirty="0" smtClean="0"/>
          </a:p>
          <a:p>
            <a:pPr algn="l"/>
            <a:r>
              <a:rPr lang="it-IT" dirty="0" smtClean="0"/>
              <a:t>	Studente: 			Cristiano </a:t>
            </a:r>
            <a:r>
              <a:rPr lang="it-IT" dirty="0" err="1" smtClean="0"/>
              <a:t>Sticca</a:t>
            </a:r>
            <a:r>
              <a:rPr lang="it-IT" dirty="0" smtClean="0"/>
              <a:t>      </a:t>
            </a:r>
          </a:p>
          <a:p>
            <a:pPr algn="l"/>
            <a:r>
              <a:rPr lang="it-IT" dirty="0" smtClean="0"/>
              <a:t>	Docente: 			Prof. Giuseppe De Giacomo</a:t>
            </a:r>
          </a:p>
        </p:txBody>
      </p:sp>
      <p:pic>
        <p:nvPicPr>
          <p:cNvPr id="7" name="Immagine 6" descr="www.ligachannel.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928670"/>
            <a:ext cx="4762520" cy="154781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actors.LIST</a:t>
            </a:r>
            <a:r>
              <a:rPr lang="it-IT" dirty="0" smtClean="0"/>
              <a:t> (relativo alle attrici)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00068" y="1857364"/>
            <a:ext cx="81439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THE ACTRESSES LIST</a:t>
            </a:r>
          </a:p>
          <a:p>
            <a:r>
              <a:rPr lang="it-IT" dirty="0" smtClean="0"/>
              <a:t>==================</a:t>
            </a:r>
          </a:p>
          <a:p>
            <a:r>
              <a:rPr lang="it-IT" dirty="0" err="1" smtClean="0"/>
              <a:t>Name</a:t>
            </a:r>
            <a:r>
              <a:rPr lang="it-IT" dirty="0" smtClean="0"/>
              <a:t>			</a:t>
            </a:r>
            <a:r>
              <a:rPr lang="it-IT" dirty="0" err="1" smtClean="0"/>
              <a:t>Titles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----</a:t>
            </a:r>
            <a:r>
              <a:rPr lang="it-IT" dirty="0" smtClean="0"/>
              <a:t>			</a:t>
            </a:r>
            <a:r>
              <a:rPr lang="it-IT" dirty="0" err="1" smtClean="0"/>
              <a:t>------</a:t>
            </a:r>
            <a:endParaRPr lang="it-IT" dirty="0" smtClean="0"/>
          </a:p>
          <a:p>
            <a:r>
              <a:rPr lang="it-IT" dirty="0" smtClean="0"/>
              <a:t>'La </a:t>
            </a:r>
            <a:r>
              <a:rPr lang="it-IT" dirty="0" err="1" smtClean="0"/>
              <a:t>Mueque</a:t>
            </a:r>
            <a:r>
              <a:rPr lang="it-IT" dirty="0" smtClean="0"/>
              <a:t>'		</a:t>
            </a:r>
            <a:r>
              <a:rPr lang="it-IT" dirty="0" err="1" smtClean="0"/>
              <a:t>Tarantos</a:t>
            </a:r>
            <a:r>
              <a:rPr lang="it-IT" dirty="0" smtClean="0"/>
              <a:t>, Los (1963)  [</a:t>
            </a:r>
            <a:r>
              <a:rPr lang="it-IT" dirty="0" err="1" smtClean="0"/>
              <a:t>Cantaor</a:t>
            </a:r>
            <a:r>
              <a:rPr lang="it-IT" dirty="0" smtClean="0"/>
              <a:t>]  &lt;17&gt;</a:t>
            </a:r>
          </a:p>
          <a:p>
            <a:endParaRPr lang="it-IT" dirty="0" smtClean="0"/>
          </a:p>
          <a:p>
            <a:r>
              <a:rPr lang="it-IT" dirty="0" smtClean="0"/>
              <a:t>'La Tata' Castro, Maria </a:t>
            </a:r>
            <a:r>
              <a:rPr lang="it-IT" dirty="0" err="1" smtClean="0"/>
              <a:t>Tereza</a:t>
            </a:r>
            <a:r>
              <a:rPr lang="it-IT" dirty="0" smtClean="0"/>
              <a:t>	"</a:t>
            </a:r>
            <a:r>
              <a:rPr lang="it-IT" dirty="0" err="1" smtClean="0"/>
              <a:t>Granja</a:t>
            </a:r>
            <a:r>
              <a:rPr lang="it-IT" dirty="0" smtClean="0"/>
              <a:t> </a:t>
            </a:r>
            <a:r>
              <a:rPr lang="it-IT" dirty="0" err="1" smtClean="0"/>
              <a:t>tolima</a:t>
            </a:r>
            <a:r>
              <a:rPr lang="it-IT" dirty="0" smtClean="0"/>
              <a:t>, La" (2004)  [</a:t>
            </a:r>
            <a:r>
              <a:rPr lang="it-IT" dirty="0" err="1" smtClean="0"/>
              <a:t>Herself</a:t>
            </a:r>
            <a:r>
              <a:rPr lang="it-IT" dirty="0" smtClean="0"/>
              <a:t>]</a:t>
            </a:r>
          </a:p>
          <a:p>
            <a:endParaRPr lang="it-IT" dirty="0" smtClean="0"/>
          </a:p>
          <a:p>
            <a:r>
              <a:rPr lang="it-IT" dirty="0" smtClean="0"/>
              <a:t>'La </a:t>
            </a:r>
            <a:r>
              <a:rPr lang="it-IT" dirty="0" err="1" smtClean="0"/>
              <a:t>Veneno</a:t>
            </a:r>
            <a:r>
              <a:rPr lang="it-IT" dirty="0" smtClean="0"/>
              <a:t>', Cristina	Secreto de la </a:t>
            </a:r>
            <a:r>
              <a:rPr lang="it-IT" dirty="0" err="1" smtClean="0"/>
              <a:t>veneno</a:t>
            </a:r>
            <a:r>
              <a:rPr lang="it-IT" dirty="0" smtClean="0"/>
              <a:t>, </a:t>
            </a:r>
            <a:r>
              <a:rPr lang="it-IT" dirty="0" err="1" smtClean="0"/>
              <a:t>El</a:t>
            </a:r>
            <a:r>
              <a:rPr lang="it-IT" dirty="0" smtClean="0"/>
              <a:t> (1997) (V)  &lt;1&gt;</a:t>
            </a:r>
          </a:p>
          <a:p>
            <a:r>
              <a:rPr lang="it-IT" dirty="0" smtClean="0"/>
              <a:t>			</a:t>
            </a:r>
            <a:r>
              <a:rPr lang="it-IT" dirty="0" err="1" smtClean="0"/>
              <a:t>Venganza</a:t>
            </a:r>
            <a:r>
              <a:rPr lang="it-IT" dirty="0" smtClean="0"/>
              <a:t> de la </a:t>
            </a:r>
            <a:r>
              <a:rPr lang="it-IT" dirty="0" err="1" smtClean="0"/>
              <a:t>veneno</a:t>
            </a:r>
            <a:r>
              <a:rPr lang="it-IT" dirty="0" smtClean="0"/>
              <a:t>, La (1997) (V)  &lt;1&gt;</a:t>
            </a:r>
          </a:p>
          <a:p>
            <a:r>
              <a:rPr lang="it-IT" dirty="0" smtClean="0"/>
              <a:t>			"</a:t>
            </a:r>
            <a:r>
              <a:rPr lang="it-IT" dirty="0" err="1" smtClean="0"/>
              <a:t>Aquí</a:t>
            </a:r>
            <a:r>
              <a:rPr lang="it-IT" dirty="0" smtClean="0"/>
              <a:t> </a:t>
            </a:r>
            <a:r>
              <a:rPr lang="it-IT" dirty="0" err="1" smtClean="0"/>
              <a:t>hay</a:t>
            </a:r>
            <a:r>
              <a:rPr lang="it-IT" dirty="0" smtClean="0"/>
              <a:t> </a:t>
            </a:r>
            <a:r>
              <a:rPr lang="it-IT" dirty="0" err="1" smtClean="0"/>
              <a:t>tomate</a:t>
            </a:r>
            <a:r>
              <a:rPr lang="it-IT" dirty="0" smtClean="0"/>
              <a:t>" (2003) {(2006-10-11)}  [</a:t>
            </a:r>
            <a:r>
              <a:rPr lang="it-IT" dirty="0" err="1" smtClean="0"/>
              <a:t>Herself</a:t>
            </a:r>
            <a:r>
              <a:rPr lang="it-IT" dirty="0" smtClean="0"/>
              <a:t>]</a:t>
            </a:r>
          </a:p>
          <a:p>
            <a:endParaRPr lang="it-IT" dirty="0" smtClean="0"/>
          </a:p>
          <a:p>
            <a:r>
              <a:rPr lang="it-IT" dirty="0" smtClean="0"/>
              <a:t>'t </a:t>
            </a:r>
            <a:r>
              <a:rPr lang="it-IT" dirty="0" err="1" smtClean="0"/>
              <a:t>Hart</a:t>
            </a:r>
            <a:r>
              <a:rPr lang="it-IT" dirty="0" smtClean="0"/>
              <a:t>, </a:t>
            </a:r>
            <a:r>
              <a:rPr lang="it-IT" dirty="0" err="1" smtClean="0"/>
              <a:t>Josine</a:t>
            </a:r>
            <a:r>
              <a:rPr lang="it-IT" dirty="0" smtClean="0"/>
              <a:t>		Barbiere di Siviglia, Il (1992) (TV)  [</a:t>
            </a:r>
            <a:r>
              <a:rPr lang="it-IT" dirty="0" err="1" smtClean="0"/>
              <a:t>Mime</a:t>
            </a:r>
            <a:r>
              <a:rPr lang="it-IT" dirty="0" smtClean="0"/>
              <a:t> </a:t>
            </a:r>
            <a:r>
              <a:rPr lang="it-IT" dirty="0" err="1" smtClean="0"/>
              <a:t>artists</a:t>
            </a:r>
            <a:r>
              <a:rPr lang="it-IT" dirty="0" smtClean="0"/>
              <a:t>]  &lt;11&gt;</a:t>
            </a:r>
          </a:p>
          <a:p>
            <a:r>
              <a:rPr lang="it-IT" dirty="0" smtClean="0"/>
              <a:t>			</a:t>
            </a:r>
            <a:r>
              <a:rPr lang="it-IT" dirty="0" err="1" smtClean="0"/>
              <a:t>Nieuwe</a:t>
            </a:r>
            <a:r>
              <a:rPr lang="it-IT" dirty="0" smtClean="0"/>
              <a:t> </a:t>
            </a:r>
            <a:r>
              <a:rPr lang="it-IT" dirty="0" err="1" smtClean="0"/>
              <a:t>moeder</a:t>
            </a:r>
            <a:r>
              <a:rPr lang="it-IT" dirty="0" smtClean="0"/>
              <a:t>, De (1996)  [</a:t>
            </a:r>
            <a:r>
              <a:rPr lang="it-IT" dirty="0" err="1" smtClean="0"/>
              <a:t>Vrouw</a:t>
            </a:r>
            <a:r>
              <a:rPr lang="it-IT" dirty="0" smtClean="0"/>
              <a:t> in </a:t>
            </a:r>
            <a:r>
              <a:rPr lang="it-IT" dirty="0" err="1" smtClean="0"/>
              <a:t>trein</a:t>
            </a:r>
            <a:r>
              <a:rPr lang="it-IT" dirty="0" smtClean="0"/>
              <a:t>]  &lt;23&gt;</a:t>
            </a:r>
          </a:p>
          <a:p>
            <a:endParaRPr lang="it-IT" dirty="0" smtClean="0"/>
          </a:p>
          <a:p>
            <a:r>
              <a:rPr lang="it-IT" dirty="0" smtClean="0"/>
              <a:t>'t </a:t>
            </a:r>
            <a:r>
              <a:rPr lang="it-IT" dirty="0" err="1" smtClean="0"/>
              <a:t>Seyen</a:t>
            </a:r>
            <a:r>
              <a:rPr lang="it-IT" dirty="0" smtClean="0"/>
              <a:t>, </a:t>
            </a:r>
            <a:r>
              <a:rPr lang="it-IT" dirty="0" err="1" smtClean="0"/>
              <a:t>Hilda</a:t>
            </a:r>
            <a:r>
              <a:rPr lang="it-IT" dirty="0" smtClean="0"/>
              <a:t>		</a:t>
            </a:r>
            <a:r>
              <a:rPr lang="it-IT" dirty="0" err="1" smtClean="0"/>
              <a:t>Moedige</a:t>
            </a:r>
            <a:r>
              <a:rPr lang="it-IT" dirty="0" smtClean="0"/>
              <a:t> </a:t>
            </a:r>
            <a:r>
              <a:rPr lang="it-IT" dirty="0" err="1" smtClean="0"/>
              <a:t>bruidegom</a:t>
            </a:r>
            <a:r>
              <a:rPr lang="it-IT" dirty="0" smtClean="0"/>
              <a:t>, De (1952)  [</a:t>
            </a:r>
            <a:r>
              <a:rPr lang="it-IT" dirty="0" err="1" smtClean="0"/>
              <a:t>Moeder</a:t>
            </a:r>
            <a:r>
              <a:rPr lang="it-IT" dirty="0" smtClean="0"/>
              <a:t> </a:t>
            </a:r>
            <a:r>
              <a:rPr lang="it-IT" dirty="0" err="1" smtClean="0"/>
              <a:t>van</a:t>
            </a:r>
            <a:r>
              <a:rPr lang="it-IT" dirty="0" smtClean="0"/>
              <a:t> </a:t>
            </a:r>
            <a:r>
              <a:rPr lang="it-IT" dirty="0" err="1" smtClean="0"/>
              <a:t>Tinneke</a:t>
            </a:r>
            <a:r>
              <a:rPr lang="it-IT" dirty="0" smtClean="0"/>
              <a:t>]</a:t>
            </a:r>
          </a:p>
          <a:p>
            <a:endParaRPr lang="it-IT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Parser</a:t>
            </a:r>
            <a:r>
              <a:rPr lang="it-IT" dirty="0" smtClean="0"/>
              <a:t> Java per </a:t>
            </a:r>
            <a:r>
              <a:rPr lang="it-IT" dirty="0" err="1" smtClean="0"/>
              <a:t>actors.LIST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71538" y="1214422"/>
            <a:ext cx="9286940" cy="5938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public </a:t>
            </a:r>
            <a:r>
              <a:rPr lang="it-IT" sz="1200" dirty="0" err="1" smtClean="0"/>
              <a:t>class</a:t>
            </a:r>
            <a:r>
              <a:rPr lang="it-IT" sz="1200" dirty="0" smtClean="0"/>
              <a:t> </a:t>
            </a:r>
            <a:r>
              <a:rPr lang="it-IT" sz="1200" dirty="0" err="1" smtClean="0"/>
              <a:t>actresses</a:t>
            </a:r>
            <a:r>
              <a:rPr lang="it-IT" sz="1200" dirty="0" smtClean="0"/>
              <a:t> {</a:t>
            </a:r>
          </a:p>
          <a:p>
            <a:r>
              <a:rPr lang="it-IT" sz="1200" dirty="0" smtClean="0"/>
              <a:t>	public </a:t>
            </a:r>
            <a:r>
              <a:rPr lang="it-IT" sz="1200" dirty="0" err="1" smtClean="0"/>
              <a:t>static</a:t>
            </a:r>
            <a:r>
              <a:rPr lang="it-IT" sz="1200" dirty="0" smtClean="0"/>
              <a:t> </a:t>
            </a:r>
            <a:r>
              <a:rPr lang="it-IT" sz="1200" dirty="0" err="1" smtClean="0"/>
              <a:t>void</a:t>
            </a:r>
            <a:r>
              <a:rPr lang="it-IT" sz="1200" dirty="0" smtClean="0"/>
              <a:t> </a:t>
            </a:r>
            <a:r>
              <a:rPr lang="it-IT" sz="1200" dirty="0" err="1" smtClean="0"/>
              <a:t>main</a:t>
            </a:r>
            <a:r>
              <a:rPr lang="it-IT" sz="1200" dirty="0" smtClean="0"/>
              <a:t> (</a:t>
            </a:r>
            <a:r>
              <a:rPr lang="it-IT" sz="1200" dirty="0" err="1" smtClean="0"/>
              <a:t>String</a:t>
            </a:r>
            <a:r>
              <a:rPr lang="it-IT" sz="1200" dirty="0" smtClean="0"/>
              <a:t>[] </a:t>
            </a:r>
            <a:r>
              <a:rPr lang="it-IT" sz="1200" dirty="0" err="1" smtClean="0"/>
              <a:t>args</a:t>
            </a:r>
            <a:r>
              <a:rPr lang="it-IT" sz="1200" dirty="0" smtClean="0"/>
              <a:t>) </a:t>
            </a:r>
            <a:r>
              <a:rPr lang="it-IT" sz="1200" dirty="0" err="1" smtClean="0"/>
              <a:t>throws</a:t>
            </a:r>
            <a:r>
              <a:rPr lang="it-IT" sz="1200" dirty="0" smtClean="0"/>
              <a:t> </a:t>
            </a:r>
            <a:r>
              <a:rPr lang="it-IT" sz="1200" dirty="0" err="1" smtClean="0"/>
              <a:t>Exception</a:t>
            </a:r>
            <a:r>
              <a:rPr lang="it-IT" sz="1200" dirty="0" smtClean="0"/>
              <a:t>{       	</a:t>
            </a:r>
          </a:p>
          <a:p>
            <a:r>
              <a:rPr lang="it-IT" sz="1200" dirty="0" smtClean="0"/>
              <a:t>       			/*variabili*/</a:t>
            </a:r>
          </a:p>
          <a:p>
            <a:r>
              <a:rPr lang="it-IT" sz="1200" dirty="0" smtClean="0"/>
              <a:t>	 </a:t>
            </a:r>
            <a:r>
              <a:rPr lang="it-IT" sz="1200" dirty="0" err="1" smtClean="0"/>
              <a:t>FileWriter</a:t>
            </a:r>
            <a:r>
              <a:rPr lang="it-IT" sz="1200" dirty="0" smtClean="0"/>
              <a:t> </a:t>
            </a:r>
            <a:r>
              <a:rPr lang="it-IT" sz="1200" dirty="0" err="1" smtClean="0"/>
              <a:t>fi</a:t>
            </a:r>
            <a:r>
              <a:rPr lang="it-IT" sz="1200" dirty="0" smtClean="0"/>
              <a:t> = </a:t>
            </a:r>
            <a:r>
              <a:rPr lang="it-IT" sz="1200" dirty="0" err="1" smtClean="0"/>
              <a:t>new</a:t>
            </a:r>
            <a:r>
              <a:rPr lang="it-IT" sz="1200" dirty="0" smtClean="0"/>
              <a:t> </a:t>
            </a:r>
            <a:r>
              <a:rPr lang="it-IT" sz="1200" dirty="0" err="1" smtClean="0"/>
              <a:t>FileWriter</a:t>
            </a:r>
            <a:r>
              <a:rPr lang="it-IT" sz="1200" dirty="0" smtClean="0"/>
              <a:t>("G:\\Documents and Settings\\cristiano\\Desktop\\tesina 			seminario\\tesina\\finalScripts\\actresses.sql");</a:t>
            </a:r>
          </a:p>
          <a:p>
            <a:r>
              <a:rPr lang="it-IT" sz="1200" dirty="0" smtClean="0"/>
              <a:t>	</a:t>
            </a:r>
            <a:r>
              <a:rPr lang="it-IT" sz="1200" dirty="0" err="1" smtClean="0"/>
              <a:t>PrintWriter</a:t>
            </a:r>
            <a:r>
              <a:rPr lang="it-IT" sz="1200" dirty="0" smtClean="0"/>
              <a:t> </a:t>
            </a:r>
            <a:r>
              <a:rPr lang="it-IT" sz="1200" dirty="0" err="1" smtClean="0"/>
              <a:t>out=new</a:t>
            </a:r>
            <a:r>
              <a:rPr lang="it-IT" sz="1200" dirty="0" smtClean="0"/>
              <a:t> </a:t>
            </a:r>
            <a:r>
              <a:rPr lang="it-IT" sz="1200" dirty="0" err="1" smtClean="0"/>
              <a:t>PrintWriter</a:t>
            </a:r>
            <a:r>
              <a:rPr lang="it-IT" sz="1200" dirty="0" smtClean="0"/>
              <a:t>(</a:t>
            </a:r>
            <a:r>
              <a:rPr lang="it-IT" sz="1200" dirty="0" err="1" smtClean="0"/>
              <a:t>fi</a:t>
            </a:r>
            <a:r>
              <a:rPr lang="it-IT" sz="1200" dirty="0" smtClean="0"/>
              <a:t>);</a:t>
            </a:r>
          </a:p>
          <a:p>
            <a:r>
              <a:rPr lang="it-IT" sz="1200" dirty="0" smtClean="0"/>
              <a:t>	</a:t>
            </a:r>
            <a:r>
              <a:rPr lang="it-IT" sz="1200" dirty="0" err="1" smtClean="0"/>
              <a:t>FileWriter</a:t>
            </a:r>
            <a:r>
              <a:rPr lang="it-IT" sz="1200" dirty="0" smtClean="0"/>
              <a:t> fi3 = </a:t>
            </a:r>
            <a:r>
              <a:rPr lang="it-IT" sz="1200" dirty="0" err="1" smtClean="0"/>
              <a:t>new</a:t>
            </a:r>
            <a:r>
              <a:rPr lang="it-IT" sz="1200" dirty="0" smtClean="0"/>
              <a:t> </a:t>
            </a:r>
            <a:r>
              <a:rPr lang="it-IT" sz="1200" dirty="0" err="1" smtClean="0"/>
              <a:t>FileWriter</a:t>
            </a:r>
            <a:r>
              <a:rPr lang="it-IT" sz="1200" dirty="0" smtClean="0"/>
              <a:t>("G:\\Documents and Settings\\cristiano\\Desktop\\tesina 		seminario\\tesina\\finalScripts\\actresses2movie.sql");</a:t>
            </a:r>
          </a:p>
          <a:p>
            <a:r>
              <a:rPr lang="it-IT" sz="1200" dirty="0" smtClean="0"/>
              <a:t>	</a:t>
            </a:r>
            <a:r>
              <a:rPr lang="it-IT" sz="1200" dirty="0" err="1" smtClean="0"/>
              <a:t>PrintWriter</a:t>
            </a:r>
            <a:r>
              <a:rPr lang="it-IT" sz="1200" dirty="0" smtClean="0"/>
              <a:t> out3=new </a:t>
            </a:r>
            <a:r>
              <a:rPr lang="it-IT" sz="1200" dirty="0" err="1" smtClean="0"/>
              <a:t>PrintWriter</a:t>
            </a:r>
            <a:r>
              <a:rPr lang="it-IT" sz="1200" dirty="0" smtClean="0"/>
              <a:t>(fi3);</a:t>
            </a:r>
          </a:p>
          <a:p>
            <a:r>
              <a:rPr lang="it-IT" sz="1200" dirty="0" smtClean="0"/>
              <a:t>		</a:t>
            </a:r>
          </a:p>
          <a:p>
            <a:r>
              <a:rPr lang="it-IT" sz="1200" dirty="0" smtClean="0"/>
              <a:t>	</a:t>
            </a:r>
            <a:r>
              <a:rPr lang="it-IT" sz="1200" dirty="0" err="1" smtClean="0"/>
              <a:t>FileReader</a:t>
            </a:r>
            <a:r>
              <a:rPr lang="it-IT" sz="1200" dirty="0" smtClean="0"/>
              <a:t> f = </a:t>
            </a:r>
            <a:r>
              <a:rPr lang="it-IT" sz="1200" dirty="0" err="1" smtClean="0"/>
              <a:t>new</a:t>
            </a:r>
            <a:r>
              <a:rPr lang="it-IT" sz="1200" dirty="0" smtClean="0"/>
              <a:t> </a:t>
            </a:r>
            <a:r>
              <a:rPr lang="it-IT" sz="1200" dirty="0" err="1" smtClean="0"/>
              <a:t>FileReader</a:t>
            </a:r>
            <a:r>
              <a:rPr lang="it-IT" sz="1200" dirty="0" smtClean="0"/>
              <a:t>("G:\\Documents and Settings\\cristiano\\Desktop\\tesina 			seminario\\tesina\\file IMDB\\actresses.txt");</a:t>
            </a:r>
          </a:p>
          <a:p>
            <a:r>
              <a:rPr lang="it-IT" sz="1200" dirty="0" smtClean="0"/>
              <a:t>        	</a:t>
            </a:r>
            <a:r>
              <a:rPr lang="it-IT" sz="1200" dirty="0" err="1" smtClean="0"/>
              <a:t>BufferedReader</a:t>
            </a:r>
            <a:r>
              <a:rPr lang="it-IT" sz="1200" dirty="0" smtClean="0"/>
              <a:t> </a:t>
            </a:r>
            <a:r>
              <a:rPr lang="it-IT" sz="1200" dirty="0" err="1" smtClean="0"/>
              <a:t>filebuf</a:t>
            </a:r>
            <a:r>
              <a:rPr lang="it-IT" sz="1200" dirty="0" smtClean="0"/>
              <a:t> = </a:t>
            </a:r>
            <a:r>
              <a:rPr lang="it-IT" sz="1200" dirty="0" err="1" smtClean="0"/>
              <a:t>new</a:t>
            </a:r>
            <a:r>
              <a:rPr lang="it-IT" sz="1200" dirty="0" smtClean="0"/>
              <a:t> </a:t>
            </a:r>
            <a:r>
              <a:rPr lang="it-IT" sz="1200" dirty="0" err="1" smtClean="0"/>
              <a:t>BufferedReader</a:t>
            </a:r>
            <a:r>
              <a:rPr lang="it-IT" sz="1200" dirty="0" smtClean="0"/>
              <a:t>(f); </a:t>
            </a:r>
          </a:p>
          <a:p>
            <a:r>
              <a:rPr lang="it-IT" sz="1200" dirty="0" smtClean="0"/>
              <a:t>        	  Connection conn2 = </a:t>
            </a:r>
            <a:r>
              <a:rPr lang="it-IT" sz="1200" dirty="0" err="1" smtClean="0"/>
              <a:t>null</a:t>
            </a:r>
            <a:r>
              <a:rPr lang="it-IT" sz="1200" dirty="0" smtClean="0"/>
              <a:t>;</a:t>
            </a:r>
          </a:p>
          <a:p>
            <a:r>
              <a:rPr lang="it-IT" sz="1200" dirty="0" smtClean="0"/>
              <a:t>	</a:t>
            </a:r>
            <a:r>
              <a:rPr lang="it-IT" sz="1200" dirty="0" err="1" smtClean="0"/>
              <a:t>ResultSet</a:t>
            </a:r>
            <a:r>
              <a:rPr lang="it-IT" sz="1200" dirty="0" smtClean="0"/>
              <a:t> rs3=null;</a:t>
            </a:r>
          </a:p>
          <a:p>
            <a:r>
              <a:rPr lang="it-IT" sz="1200" dirty="0" smtClean="0"/>
              <a:t>                </a:t>
            </a:r>
            <a:r>
              <a:rPr lang="it-IT" sz="1200" dirty="0" err="1" smtClean="0"/>
              <a:t>try</a:t>
            </a:r>
            <a:endParaRPr lang="it-IT" sz="1200" dirty="0" smtClean="0"/>
          </a:p>
          <a:p>
            <a:r>
              <a:rPr lang="it-IT" sz="1200" dirty="0" smtClean="0"/>
              <a:t>      	     {</a:t>
            </a:r>
          </a:p>
          <a:p>
            <a:r>
              <a:rPr lang="it-IT" sz="1200" dirty="0" smtClean="0"/>
              <a:t>               </a:t>
            </a:r>
            <a:r>
              <a:rPr lang="it-IT" sz="1200" dirty="0" err="1" smtClean="0"/>
              <a:t>String</a:t>
            </a:r>
            <a:r>
              <a:rPr lang="it-IT" sz="1200" dirty="0" smtClean="0"/>
              <a:t> </a:t>
            </a:r>
            <a:r>
              <a:rPr lang="it-IT" sz="1200" dirty="0" err="1" smtClean="0"/>
              <a:t>userName</a:t>
            </a:r>
            <a:r>
              <a:rPr lang="it-IT" sz="1200" dirty="0" smtClean="0"/>
              <a:t> = "</a:t>
            </a:r>
            <a:r>
              <a:rPr lang="it-IT" sz="1200" dirty="0" err="1" smtClean="0"/>
              <a:t>root</a:t>
            </a:r>
            <a:r>
              <a:rPr lang="it-IT" sz="1200" dirty="0" smtClean="0"/>
              <a:t>";</a:t>
            </a:r>
          </a:p>
          <a:p>
            <a:r>
              <a:rPr lang="it-IT" sz="1200" dirty="0" smtClean="0"/>
              <a:t>               </a:t>
            </a:r>
            <a:r>
              <a:rPr lang="it-IT" sz="1200" dirty="0" err="1" smtClean="0"/>
              <a:t>String</a:t>
            </a:r>
            <a:r>
              <a:rPr lang="it-IT" sz="1200" dirty="0" smtClean="0"/>
              <a:t> password = "041524";</a:t>
            </a:r>
          </a:p>
          <a:p>
            <a:r>
              <a:rPr lang="it-IT" sz="1200" dirty="0" smtClean="0"/>
              <a:t>               </a:t>
            </a:r>
            <a:r>
              <a:rPr lang="it-IT" sz="1200" dirty="0" err="1" smtClean="0"/>
              <a:t>String</a:t>
            </a:r>
            <a:r>
              <a:rPr lang="it-IT" sz="1200" dirty="0" smtClean="0"/>
              <a:t> url = "</a:t>
            </a:r>
            <a:r>
              <a:rPr lang="it-IT" sz="1200" dirty="0" err="1" smtClean="0"/>
              <a:t>jdbc</a:t>
            </a:r>
            <a:r>
              <a:rPr lang="it-IT" sz="1200" dirty="0" smtClean="0"/>
              <a:t>:</a:t>
            </a:r>
            <a:r>
              <a:rPr lang="it-IT" sz="1200" dirty="0" err="1" smtClean="0"/>
              <a:t>mysql</a:t>
            </a:r>
            <a:r>
              <a:rPr lang="it-IT" sz="1200" dirty="0" smtClean="0"/>
              <a:t>://</a:t>
            </a:r>
            <a:r>
              <a:rPr lang="it-IT" sz="1200" dirty="0" err="1" smtClean="0"/>
              <a:t>localhost</a:t>
            </a:r>
            <a:r>
              <a:rPr lang="it-IT" sz="1200" dirty="0" smtClean="0"/>
              <a:t>/</a:t>
            </a:r>
            <a:r>
              <a:rPr lang="it-IT" sz="1200" dirty="0" err="1" smtClean="0"/>
              <a:t>imdb</a:t>
            </a:r>
            <a:r>
              <a:rPr lang="it-IT" sz="1200" dirty="0" smtClean="0"/>
              <a:t>";</a:t>
            </a:r>
          </a:p>
          <a:p>
            <a:r>
              <a:rPr lang="it-IT" sz="1200" dirty="0" smtClean="0"/>
              <a:t>               </a:t>
            </a:r>
            <a:r>
              <a:rPr lang="it-IT" sz="1200" dirty="0" err="1" smtClean="0"/>
              <a:t>Class.forName</a:t>
            </a:r>
            <a:r>
              <a:rPr lang="it-IT" sz="1200" dirty="0" smtClean="0"/>
              <a:t> ("</a:t>
            </a:r>
            <a:r>
              <a:rPr lang="it-IT" sz="1200" dirty="0" err="1" smtClean="0"/>
              <a:t>com.mysql.jdbc.Driver</a:t>
            </a:r>
            <a:r>
              <a:rPr lang="it-IT" sz="1200" dirty="0" smtClean="0"/>
              <a:t>").</a:t>
            </a:r>
            <a:r>
              <a:rPr lang="it-IT" sz="1200" dirty="0" err="1" smtClean="0"/>
              <a:t>newInstance</a:t>
            </a:r>
            <a:r>
              <a:rPr lang="it-IT" sz="1200" dirty="0" smtClean="0"/>
              <a:t> ();</a:t>
            </a:r>
          </a:p>
          <a:p>
            <a:r>
              <a:rPr lang="it-IT" sz="1200" dirty="0" smtClean="0"/>
              <a:t>               conn2 = </a:t>
            </a:r>
            <a:r>
              <a:rPr lang="it-IT" sz="1200" dirty="0" err="1" smtClean="0"/>
              <a:t>DriverManager.getConnection</a:t>
            </a:r>
            <a:r>
              <a:rPr lang="it-IT" sz="1200" dirty="0" smtClean="0"/>
              <a:t> (url, </a:t>
            </a:r>
            <a:r>
              <a:rPr lang="it-IT" sz="1200" dirty="0" err="1" smtClean="0"/>
              <a:t>userName</a:t>
            </a:r>
            <a:r>
              <a:rPr lang="it-IT" sz="1200" dirty="0" smtClean="0"/>
              <a:t>, password);</a:t>
            </a:r>
          </a:p>
          <a:p>
            <a:r>
              <a:rPr lang="it-IT" sz="1200" dirty="0" smtClean="0"/>
              <a:t>               //</a:t>
            </a:r>
            <a:r>
              <a:rPr lang="it-IT" sz="1200" dirty="0" err="1" smtClean="0"/>
              <a:t>System.out.println</a:t>
            </a:r>
            <a:r>
              <a:rPr lang="it-IT" sz="1200" dirty="0" smtClean="0"/>
              <a:t> ("Database connection </a:t>
            </a:r>
            <a:r>
              <a:rPr lang="it-IT" sz="1200" dirty="0" err="1" smtClean="0"/>
              <a:t>established</a:t>
            </a:r>
            <a:r>
              <a:rPr lang="it-IT" sz="1200" dirty="0" smtClean="0"/>
              <a:t>");</a:t>
            </a:r>
          </a:p>
          <a:p>
            <a:r>
              <a:rPr lang="it-IT" sz="1200" dirty="0" smtClean="0"/>
              <a:t>       	    }</a:t>
            </a:r>
          </a:p>
          <a:p>
            <a:r>
              <a:rPr lang="it-IT" sz="1200" dirty="0" smtClean="0"/>
              <a:t>           	catch (</a:t>
            </a:r>
            <a:r>
              <a:rPr lang="it-IT" sz="1200" dirty="0" err="1" smtClean="0"/>
              <a:t>Exception</a:t>
            </a:r>
            <a:r>
              <a:rPr lang="it-IT" sz="1200" dirty="0" smtClean="0"/>
              <a:t> e)</a:t>
            </a:r>
          </a:p>
          <a:p>
            <a:r>
              <a:rPr lang="it-IT" sz="1200" dirty="0" smtClean="0"/>
              <a:t>           	{</a:t>
            </a:r>
          </a:p>
          <a:p>
            <a:r>
              <a:rPr lang="it-IT" sz="1200" dirty="0" smtClean="0"/>
              <a:t>           	</a:t>
            </a:r>
            <a:r>
              <a:rPr lang="it-IT" sz="1200" dirty="0" err="1" smtClean="0"/>
              <a:t>e.printStackTrace</a:t>
            </a:r>
            <a:r>
              <a:rPr lang="it-IT" sz="1200" dirty="0" smtClean="0"/>
              <a:t>();</a:t>
            </a:r>
          </a:p>
          <a:p>
            <a:r>
              <a:rPr lang="it-IT" sz="1200" dirty="0" smtClean="0"/>
              <a:t>               </a:t>
            </a:r>
            <a:r>
              <a:rPr lang="it-IT" sz="1200" dirty="0" err="1" smtClean="0"/>
              <a:t>System.err.println</a:t>
            </a:r>
            <a:r>
              <a:rPr lang="it-IT" sz="1200" dirty="0" smtClean="0"/>
              <a:t> ("</a:t>
            </a:r>
            <a:r>
              <a:rPr lang="it-IT" sz="1200" dirty="0" err="1" smtClean="0"/>
              <a:t>Cannot</a:t>
            </a:r>
            <a:r>
              <a:rPr lang="it-IT" sz="1200" dirty="0" smtClean="0"/>
              <a:t> </a:t>
            </a:r>
            <a:r>
              <a:rPr lang="it-IT" sz="1200" dirty="0" err="1" smtClean="0"/>
              <a:t>connect</a:t>
            </a:r>
            <a:r>
              <a:rPr lang="it-IT" sz="1200" dirty="0" smtClean="0"/>
              <a:t> </a:t>
            </a:r>
            <a:r>
              <a:rPr lang="it-IT" sz="1200" dirty="0" err="1" smtClean="0"/>
              <a:t>to</a:t>
            </a:r>
            <a:r>
              <a:rPr lang="it-IT" sz="1200" dirty="0" smtClean="0"/>
              <a:t> database server");</a:t>
            </a:r>
          </a:p>
          <a:p>
            <a:r>
              <a:rPr lang="it-IT" sz="1200" dirty="0" smtClean="0"/>
              <a:t>           	}</a:t>
            </a:r>
          </a:p>
          <a:p>
            <a:r>
              <a:rPr lang="it-IT" dirty="0" smtClean="0"/>
              <a:t>              	</a:t>
            </a:r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6929454" y="6072206"/>
            <a:ext cx="142876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" name="Diagramma 5"/>
          <p:cNvGraphicFramePr/>
          <p:nvPr/>
        </p:nvGraphicFramePr>
        <p:xfrm>
          <a:off x="5429256" y="3071810"/>
          <a:ext cx="3429024" cy="103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071538" y="214290"/>
            <a:ext cx="87868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 smtClean="0"/>
              <a:t>out.print</a:t>
            </a:r>
            <a:r>
              <a:rPr lang="it-IT" sz="1200" dirty="0" smtClean="0"/>
              <a:t>("INSERT IGNORE INTO </a:t>
            </a:r>
            <a:r>
              <a:rPr lang="it-IT" sz="1200" dirty="0" err="1" smtClean="0"/>
              <a:t>actor</a:t>
            </a:r>
            <a:r>
              <a:rPr lang="it-IT" sz="1200" dirty="0" smtClean="0"/>
              <a:t> </a:t>
            </a:r>
            <a:r>
              <a:rPr lang="it-IT" sz="1200" dirty="0" err="1" smtClean="0"/>
              <a:t>VALUES\n</a:t>
            </a:r>
            <a:r>
              <a:rPr lang="it-IT" sz="1200" dirty="0" smtClean="0"/>
              <a:t>");</a:t>
            </a:r>
          </a:p>
          <a:p>
            <a:r>
              <a:rPr lang="it-IT" sz="1200" dirty="0" smtClean="0"/>
              <a:t>out3.print("INSERT IGNORE INTO actor2movie </a:t>
            </a:r>
            <a:r>
              <a:rPr lang="it-IT" sz="1200" dirty="0" err="1" smtClean="0"/>
              <a:t>VALUES\n</a:t>
            </a:r>
            <a:r>
              <a:rPr lang="it-IT" sz="1200" dirty="0" smtClean="0"/>
              <a:t>");</a:t>
            </a:r>
          </a:p>
          <a:p>
            <a:r>
              <a:rPr lang="it-IT" sz="1200" dirty="0" smtClean="0"/>
              <a:t>	    </a:t>
            </a:r>
            <a:r>
              <a:rPr lang="it-IT" sz="1200" dirty="0" err="1" smtClean="0"/>
              <a:t>String</a:t>
            </a:r>
            <a:r>
              <a:rPr lang="it-IT" sz="1200" dirty="0" smtClean="0"/>
              <a:t> </a:t>
            </a:r>
            <a:r>
              <a:rPr lang="it-IT" sz="1200" dirty="0" err="1" smtClean="0"/>
              <a:t>nextStr</a:t>
            </a:r>
            <a:r>
              <a:rPr lang="it-IT" sz="1200" dirty="0" smtClean="0"/>
              <a:t>;</a:t>
            </a:r>
          </a:p>
          <a:p>
            <a:r>
              <a:rPr lang="it-IT" sz="1200" dirty="0" smtClean="0"/>
              <a:t>        </a:t>
            </a:r>
            <a:r>
              <a:rPr lang="it-IT" sz="1200" dirty="0" err="1" smtClean="0"/>
              <a:t>nextStr</a:t>
            </a:r>
            <a:r>
              <a:rPr lang="it-IT" sz="1200" dirty="0" smtClean="0"/>
              <a:t> = </a:t>
            </a:r>
            <a:r>
              <a:rPr lang="it-IT" sz="1200" dirty="0" err="1" smtClean="0"/>
              <a:t>filebuf.readLine</a:t>
            </a:r>
            <a:r>
              <a:rPr lang="it-IT" sz="1200" dirty="0" smtClean="0"/>
              <a:t>();        </a:t>
            </a:r>
          </a:p>
          <a:p>
            <a:r>
              <a:rPr lang="it-IT" sz="1200" dirty="0" smtClean="0"/>
              <a:t> 		 </a:t>
            </a:r>
            <a:r>
              <a:rPr lang="it-IT" sz="1200" dirty="0" err="1" smtClean="0"/>
              <a:t>while</a:t>
            </a:r>
            <a:r>
              <a:rPr lang="it-IT" sz="1200" dirty="0" smtClean="0"/>
              <a:t> (!</a:t>
            </a:r>
            <a:r>
              <a:rPr lang="it-IT" sz="1200" dirty="0" err="1" smtClean="0"/>
              <a:t>nextStr.equals</a:t>
            </a:r>
            <a:r>
              <a:rPr lang="it-IT" sz="1200" dirty="0" smtClean="0"/>
              <a:t>("THE ACTRESSES LIST")) {</a:t>
            </a:r>
          </a:p>
          <a:p>
            <a:r>
              <a:rPr lang="it-IT" sz="1200" dirty="0" smtClean="0"/>
              <a:t> 		 	nextStr=filebuf.readLine();</a:t>
            </a:r>
          </a:p>
          <a:p>
            <a:r>
              <a:rPr lang="it-IT" sz="1200" dirty="0" smtClean="0"/>
              <a:t>  		}   </a:t>
            </a:r>
          </a:p>
          <a:p>
            <a:r>
              <a:rPr lang="it-IT" sz="1200" dirty="0" smtClean="0"/>
              <a:t>   		</a:t>
            </a:r>
            <a:r>
              <a:rPr lang="it-IT" sz="1200" dirty="0" err="1" smtClean="0"/>
              <a:t>nextStr</a:t>
            </a:r>
            <a:r>
              <a:rPr lang="it-IT" sz="1200" dirty="0" smtClean="0"/>
              <a:t> = </a:t>
            </a:r>
            <a:r>
              <a:rPr lang="it-IT" sz="1200" dirty="0" err="1" smtClean="0"/>
              <a:t>filebuf.readLine</a:t>
            </a:r>
            <a:r>
              <a:rPr lang="it-IT" sz="1200" dirty="0" smtClean="0"/>
              <a:t>();</a:t>
            </a:r>
          </a:p>
          <a:p>
            <a:r>
              <a:rPr lang="it-IT" sz="1200" dirty="0" smtClean="0"/>
              <a:t> 		 </a:t>
            </a:r>
            <a:r>
              <a:rPr lang="it-IT" sz="1200" dirty="0" err="1" smtClean="0"/>
              <a:t>nextStr</a:t>
            </a:r>
            <a:r>
              <a:rPr lang="it-IT" sz="1200" dirty="0" smtClean="0"/>
              <a:t> = </a:t>
            </a:r>
            <a:r>
              <a:rPr lang="it-IT" sz="1200" dirty="0" err="1" smtClean="0"/>
              <a:t>filebuf.readLine</a:t>
            </a:r>
            <a:r>
              <a:rPr lang="it-IT" sz="1200" dirty="0" smtClean="0"/>
              <a:t>();</a:t>
            </a:r>
          </a:p>
          <a:p>
            <a:r>
              <a:rPr lang="it-IT" sz="1200" dirty="0" smtClean="0"/>
              <a:t>		        </a:t>
            </a:r>
            <a:r>
              <a:rPr lang="it-IT" sz="1200" dirty="0" err="1" smtClean="0"/>
              <a:t>nextStr</a:t>
            </a:r>
            <a:r>
              <a:rPr lang="it-IT" sz="1200" dirty="0" smtClean="0"/>
              <a:t> = </a:t>
            </a:r>
            <a:r>
              <a:rPr lang="it-IT" sz="1200" dirty="0" err="1" smtClean="0"/>
              <a:t>filebuf.readLine</a:t>
            </a:r>
            <a:r>
              <a:rPr lang="it-IT" sz="1200" dirty="0" smtClean="0"/>
              <a:t>();</a:t>
            </a:r>
          </a:p>
          <a:p>
            <a:r>
              <a:rPr lang="it-IT" sz="1200" dirty="0" smtClean="0"/>
              <a:t>		        </a:t>
            </a:r>
            <a:r>
              <a:rPr lang="it-IT" sz="1200" dirty="0" err="1" smtClean="0"/>
              <a:t>nextStr</a:t>
            </a:r>
            <a:r>
              <a:rPr lang="it-IT" sz="1200" dirty="0" smtClean="0"/>
              <a:t> = </a:t>
            </a:r>
            <a:r>
              <a:rPr lang="it-IT" sz="1200" dirty="0" err="1" smtClean="0"/>
              <a:t>filebuf.readLine</a:t>
            </a:r>
            <a:r>
              <a:rPr lang="it-IT" sz="1200" dirty="0" smtClean="0"/>
              <a:t>();</a:t>
            </a:r>
          </a:p>
          <a:p>
            <a:r>
              <a:rPr lang="it-IT" sz="1200" dirty="0" smtClean="0"/>
              <a:t>		        </a:t>
            </a:r>
            <a:r>
              <a:rPr lang="it-IT" sz="1200" dirty="0" err="1" smtClean="0"/>
              <a:t>nextStr</a:t>
            </a:r>
            <a:r>
              <a:rPr lang="it-IT" sz="1200" dirty="0" smtClean="0"/>
              <a:t> = </a:t>
            </a:r>
            <a:r>
              <a:rPr lang="it-IT" sz="1200" dirty="0" err="1" smtClean="0"/>
              <a:t>filebuf.readLine</a:t>
            </a:r>
            <a:r>
              <a:rPr lang="it-IT" sz="1200" dirty="0" smtClean="0"/>
              <a:t>();       </a:t>
            </a:r>
          </a:p>
          <a:p>
            <a:r>
              <a:rPr lang="it-IT" sz="1200" dirty="0" smtClean="0"/>
              <a:t>   		}  			</a:t>
            </a:r>
          </a:p>
          <a:p>
            <a:r>
              <a:rPr lang="it-IT" sz="1200" dirty="0" smtClean="0"/>
              <a:t>   	 </a:t>
            </a:r>
            <a:r>
              <a:rPr lang="it-IT" sz="1200" dirty="0" err="1" smtClean="0"/>
              <a:t>while</a:t>
            </a:r>
            <a:r>
              <a:rPr lang="it-IT" sz="1200" dirty="0" smtClean="0"/>
              <a:t> (</a:t>
            </a:r>
            <a:r>
              <a:rPr lang="it-IT" sz="1200" dirty="0" err="1" smtClean="0"/>
              <a:t>nextStr</a:t>
            </a:r>
            <a:r>
              <a:rPr lang="it-IT" sz="1200" dirty="0" smtClean="0"/>
              <a:t>!</a:t>
            </a:r>
            <a:r>
              <a:rPr lang="it-IT" sz="1200" dirty="0" err="1" smtClean="0"/>
              <a:t>=null</a:t>
            </a:r>
            <a:r>
              <a:rPr lang="it-IT" sz="1200" dirty="0" smtClean="0"/>
              <a:t>){  		</a:t>
            </a:r>
          </a:p>
          <a:p>
            <a:r>
              <a:rPr lang="it-IT" sz="1200" dirty="0" smtClean="0"/>
              <a:t>	  			</a:t>
            </a:r>
            <a:r>
              <a:rPr lang="it-IT" sz="1200" dirty="0" err="1" smtClean="0"/>
              <a:t>try</a:t>
            </a:r>
            <a:r>
              <a:rPr lang="it-IT" sz="1200" dirty="0" smtClean="0"/>
              <a:t>{     	</a:t>
            </a:r>
          </a:p>
          <a:p>
            <a:r>
              <a:rPr lang="it-IT" sz="1200" dirty="0" smtClean="0"/>
              <a:t>      		  </a:t>
            </a:r>
            <a:r>
              <a:rPr lang="it-IT" sz="1200" dirty="0" err="1" smtClean="0"/>
              <a:t>if</a:t>
            </a:r>
            <a:r>
              <a:rPr lang="it-IT" sz="1200" dirty="0" smtClean="0"/>
              <a:t> (</a:t>
            </a:r>
            <a:r>
              <a:rPr lang="it-IT" sz="1200" dirty="0" err="1" smtClean="0"/>
              <a:t>nextStr.equals</a:t>
            </a:r>
            <a:r>
              <a:rPr lang="it-IT" sz="1200" dirty="0" smtClean="0"/>
              <a:t>("SUBMITTING UPDATES")){</a:t>
            </a:r>
          </a:p>
          <a:p>
            <a:r>
              <a:rPr lang="it-IT" sz="1200" dirty="0" smtClean="0"/>
              <a:t>        			</a:t>
            </a:r>
            <a:r>
              <a:rPr lang="it-IT" sz="1200" dirty="0" err="1" smtClean="0"/>
              <a:t>System.out.println</a:t>
            </a:r>
            <a:r>
              <a:rPr lang="it-IT" sz="1200" dirty="0" smtClean="0"/>
              <a:t>("</a:t>
            </a:r>
            <a:r>
              <a:rPr lang="it-IT" sz="1200" dirty="0" err="1" smtClean="0"/>
              <a:t>Actresses</a:t>
            </a:r>
            <a:r>
              <a:rPr lang="it-IT" sz="1200" dirty="0" smtClean="0"/>
              <a:t> inseriti nel db");</a:t>
            </a:r>
          </a:p>
          <a:p>
            <a:r>
              <a:rPr lang="it-IT" sz="1200" dirty="0" smtClean="0"/>
              <a:t>        			break;</a:t>
            </a:r>
          </a:p>
          <a:p>
            <a:r>
              <a:rPr lang="it-IT" sz="1200" dirty="0" smtClean="0"/>
              <a:t>        		 }     	</a:t>
            </a:r>
          </a:p>
          <a:p>
            <a:r>
              <a:rPr lang="it-IT" sz="1200" dirty="0" smtClean="0"/>
              <a:t>      			</a:t>
            </a:r>
            <a:r>
              <a:rPr lang="it-IT" sz="1200" dirty="0" err="1" smtClean="0"/>
              <a:t>nextStr</a:t>
            </a:r>
            <a:r>
              <a:rPr lang="it-IT" sz="1200" dirty="0" smtClean="0"/>
              <a:t> = </a:t>
            </a:r>
            <a:r>
              <a:rPr lang="it-IT" sz="1200" dirty="0" err="1" smtClean="0"/>
              <a:t>nextStr.replace</a:t>
            </a:r>
            <a:r>
              <a:rPr lang="it-IT" sz="1200" dirty="0" smtClean="0"/>
              <a:t>("'","");	      		</a:t>
            </a:r>
          </a:p>
          <a:p>
            <a:r>
              <a:rPr lang="it-IT" sz="1200" dirty="0" smtClean="0"/>
              <a:t>      			</a:t>
            </a:r>
            <a:r>
              <a:rPr lang="it-IT" sz="1200" dirty="0" err="1" smtClean="0"/>
              <a:t>if</a:t>
            </a:r>
            <a:r>
              <a:rPr lang="it-IT" sz="1200" dirty="0" smtClean="0"/>
              <a:t>(</a:t>
            </a:r>
            <a:r>
              <a:rPr lang="it-IT" sz="1200" dirty="0" err="1" smtClean="0"/>
              <a:t>nextStr.equals</a:t>
            </a:r>
            <a:r>
              <a:rPr lang="it-IT" sz="1200" dirty="0" smtClean="0"/>
              <a:t>("")){     				</a:t>
            </a:r>
          </a:p>
          <a:p>
            <a:r>
              <a:rPr lang="it-IT" sz="1200" dirty="0" smtClean="0"/>
              <a:t>      				attoreid++;      				</a:t>
            </a:r>
          </a:p>
          <a:p>
            <a:r>
              <a:rPr lang="it-IT" sz="1200" dirty="0" smtClean="0"/>
              <a:t>      				nextStr=filebuf.readLine();</a:t>
            </a:r>
          </a:p>
          <a:p>
            <a:r>
              <a:rPr lang="it-IT" sz="1200" dirty="0" smtClean="0"/>
              <a:t>      			} 			</a:t>
            </a:r>
          </a:p>
          <a:p>
            <a:r>
              <a:rPr lang="it-IT" sz="1200" dirty="0" smtClean="0"/>
              <a:t>      			</a:t>
            </a:r>
            <a:r>
              <a:rPr lang="it-IT" sz="1200" dirty="0" err="1" smtClean="0"/>
              <a:t>if</a:t>
            </a:r>
            <a:r>
              <a:rPr lang="it-IT" sz="1200" dirty="0" smtClean="0"/>
              <a:t> (</a:t>
            </a:r>
            <a:r>
              <a:rPr lang="it-IT" sz="1200" dirty="0" err="1" smtClean="0"/>
              <a:t>nextStr.startsWith</a:t>
            </a:r>
            <a:r>
              <a:rPr lang="it-IT" sz="1200" dirty="0" smtClean="0"/>
              <a:t>("</a:t>
            </a:r>
            <a:r>
              <a:rPr lang="it-IT" sz="1200" dirty="0" err="1" smtClean="0"/>
              <a:t>\t</a:t>
            </a:r>
            <a:r>
              <a:rPr lang="it-IT" sz="1200" dirty="0" smtClean="0"/>
              <a:t>")){     				</a:t>
            </a:r>
          </a:p>
          <a:p>
            <a:r>
              <a:rPr lang="it-IT" sz="1200" dirty="0" smtClean="0"/>
              <a:t>      				</a:t>
            </a:r>
            <a:r>
              <a:rPr lang="it-IT" sz="1200" dirty="0" err="1" smtClean="0"/>
              <a:t>secondo=nextStr</a:t>
            </a:r>
            <a:r>
              <a:rPr lang="it-IT" sz="1200" dirty="0" smtClean="0"/>
              <a:t>;</a:t>
            </a:r>
          </a:p>
          <a:p>
            <a:r>
              <a:rPr lang="it-IT" sz="1200" dirty="0" smtClean="0"/>
              <a:t>      				secondo=secondo.replace("'","");</a:t>
            </a:r>
          </a:p>
          <a:p>
            <a:r>
              <a:rPr lang="it-IT" sz="1200" dirty="0" smtClean="0"/>
              <a:t>      				secondo=secondo.replace("</a:t>
            </a:r>
            <a:r>
              <a:rPr lang="it-IT" sz="1200" dirty="0" err="1" smtClean="0"/>
              <a:t>\t</a:t>
            </a:r>
            <a:r>
              <a:rPr lang="it-IT" sz="1200" dirty="0" smtClean="0"/>
              <a:t>","");	</a:t>
            </a:r>
          </a:p>
          <a:p>
            <a:r>
              <a:rPr lang="it-IT" sz="1200" dirty="0" smtClean="0"/>
              <a:t>      				</a:t>
            </a:r>
            <a:r>
              <a:rPr lang="it-IT" sz="1200" dirty="0" err="1" smtClean="0"/>
              <a:t>if</a:t>
            </a:r>
            <a:r>
              <a:rPr lang="it-IT" sz="1200" dirty="0" smtClean="0"/>
              <a:t> (</a:t>
            </a:r>
            <a:r>
              <a:rPr lang="it-IT" sz="1200" dirty="0" err="1" smtClean="0"/>
              <a:t>secondo.contains</a:t>
            </a:r>
            <a:r>
              <a:rPr lang="it-IT" sz="1200" dirty="0" smtClean="0"/>
              <a:t>("(")){			</a:t>
            </a:r>
          </a:p>
          <a:p>
            <a:r>
              <a:rPr lang="it-IT" sz="1200" dirty="0" smtClean="0"/>
              <a:t>      					</a:t>
            </a:r>
            <a:r>
              <a:rPr lang="it-IT" sz="1200" dirty="0" err="1" smtClean="0"/>
              <a:t>int</a:t>
            </a:r>
            <a:r>
              <a:rPr lang="it-IT" sz="1200" dirty="0" smtClean="0"/>
              <a:t> aperta=secondo.indexOf("(");</a:t>
            </a:r>
          </a:p>
          <a:p>
            <a:r>
              <a:rPr lang="it-IT" sz="1200" dirty="0" smtClean="0"/>
              <a:t>      					</a:t>
            </a:r>
            <a:r>
              <a:rPr lang="it-IT" sz="1200" dirty="0" err="1" smtClean="0"/>
              <a:t>int</a:t>
            </a:r>
            <a:r>
              <a:rPr lang="it-IT" sz="1200" dirty="0" smtClean="0"/>
              <a:t> chiusa=secondo.indexOf(")"); 	</a:t>
            </a:r>
          </a:p>
          <a:p>
            <a:r>
              <a:rPr lang="it-IT" sz="1200" dirty="0" smtClean="0"/>
              <a:t>      					</a:t>
            </a:r>
            <a:r>
              <a:rPr lang="it-IT" sz="1200" dirty="0" err="1" smtClean="0"/>
              <a:t>year</a:t>
            </a:r>
            <a:r>
              <a:rPr lang="it-IT" sz="1200" dirty="0" smtClean="0"/>
              <a:t> = </a:t>
            </a:r>
            <a:r>
              <a:rPr lang="it-IT" sz="1200" dirty="0" err="1" smtClean="0"/>
              <a:t>secondo.substring</a:t>
            </a:r>
            <a:r>
              <a:rPr lang="it-IT" sz="1200" dirty="0" smtClean="0"/>
              <a:t>(aperta+1,chiusa);	</a:t>
            </a:r>
          </a:p>
          <a:p>
            <a:r>
              <a:rPr lang="it-IT" sz="1200" dirty="0" smtClean="0"/>
              <a:t>      				 }      				 </a:t>
            </a:r>
          </a:p>
          <a:p>
            <a:r>
              <a:rPr lang="it-IT" sz="1200" dirty="0" smtClean="0"/>
              <a:t>      				</a:t>
            </a:r>
            <a:endParaRPr lang="it-IT" sz="1200" dirty="0"/>
          </a:p>
        </p:txBody>
      </p:sp>
      <p:sp>
        <p:nvSpPr>
          <p:cNvPr id="7" name="Freccia a destra 6"/>
          <p:cNvSpPr/>
          <p:nvPr/>
        </p:nvSpPr>
        <p:spPr>
          <a:xfrm>
            <a:off x="6929454" y="6072206"/>
            <a:ext cx="142876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57166"/>
            <a:ext cx="102870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			else {</a:t>
            </a:r>
            <a:r>
              <a:rPr lang="it-IT" sz="1200" dirty="0" err="1" smtClean="0"/>
              <a:t>year=null</a:t>
            </a:r>
            <a:r>
              <a:rPr lang="it-IT" sz="1200" dirty="0" smtClean="0"/>
              <a:t>; }     					</a:t>
            </a:r>
          </a:p>
          <a:p>
            <a:r>
              <a:rPr lang="it-IT" sz="1200" dirty="0" smtClean="0"/>
              <a:t>      				</a:t>
            </a:r>
            <a:r>
              <a:rPr lang="it-IT" sz="1200" dirty="0" err="1" smtClean="0"/>
              <a:t>if</a:t>
            </a:r>
            <a:r>
              <a:rPr lang="it-IT" sz="1200" dirty="0" smtClean="0"/>
              <a:t> (</a:t>
            </a:r>
            <a:r>
              <a:rPr lang="it-IT" sz="1200" dirty="0" err="1" smtClean="0"/>
              <a:t>secondo.contains</a:t>
            </a:r>
            <a:r>
              <a:rPr lang="it-IT" sz="1200" dirty="0" smtClean="0"/>
              <a:t>("[")){</a:t>
            </a:r>
          </a:p>
          <a:p>
            <a:r>
              <a:rPr lang="it-IT" sz="1200" dirty="0" smtClean="0"/>
              <a:t>      					</a:t>
            </a:r>
            <a:r>
              <a:rPr lang="it-IT" sz="1200" dirty="0" err="1" smtClean="0"/>
              <a:t>int</a:t>
            </a:r>
            <a:r>
              <a:rPr lang="it-IT" sz="1200" dirty="0" smtClean="0"/>
              <a:t> aperta2=secondo.indexOf("[");</a:t>
            </a:r>
          </a:p>
          <a:p>
            <a:r>
              <a:rPr lang="it-IT" sz="1200" dirty="0" smtClean="0"/>
              <a:t>      					</a:t>
            </a:r>
            <a:r>
              <a:rPr lang="it-IT" sz="1200" dirty="0" err="1" smtClean="0"/>
              <a:t>int</a:t>
            </a:r>
            <a:r>
              <a:rPr lang="it-IT" sz="1200" dirty="0" smtClean="0"/>
              <a:t> chiusa2=secondo.indexOf("]");      			</a:t>
            </a:r>
          </a:p>
          <a:p>
            <a:r>
              <a:rPr lang="it-IT" sz="1200" dirty="0" smtClean="0"/>
              <a:t>      					</a:t>
            </a:r>
            <a:r>
              <a:rPr lang="it-IT" sz="1200" dirty="0" err="1" smtClean="0"/>
              <a:t>as</a:t>
            </a:r>
            <a:r>
              <a:rPr lang="it-IT" sz="1200" dirty="0" smtClean="0"/>
              <a:t> = </a:t>
            </a:r>
            <a:r>
              <a:rPr lang="it-IT" sz="1200" dirty="0" err="1" smtClean="0"/>
              <a:t>secondo.substring</a:t>
            </a:r>
            <a:r>
              <a:rPr lang="it-IT" sz="1200" dirty="0" smtClean="0"/>
              <a:t>(aperta2+1,chiusa2);    }</a:t>
            </a:r>
          </a:p>
          <a:p>
            <a:r>
              <a:rPr lang="it-IT" sz="1200" dirty="0" smtClean="0"/>
              <a:t>				 else {</a:t>
            </a:r>
            <a:r>
              <a:rPr lang="it-IT" sz="1200" dirty="0" err="1" smtClean="0"/>
              <a:t>as=null</a:t>
            </a:r>
            <a:r>
              <a:rPr lang="it-IT" sz="1200" dirty="0" smtClean="0"/>
              <a:t>; }}	     	</a:t>
            </a:r>
          </a:p>
          <a:p>
            <a:r>
              <a:rPr lang="it-IT" sz="1200" dirty="0" smtClean="0"/>
              <a:t>      			else {      				</a:t>
            </a:r>
          </a:p>
          <a:p>
            <a:r>
              <a:rPr lang="it-IT" sz="1200" dirty="0" smtClean="0"/>
              <a:t>      				</a:t>
            </a:r>
            <a:r>
              <a:rPr lang="it-IT" sz="1200" dirty="0" err="1" smtClean="0"/>
              <a:t>primo=nextStr</a:t>
            </a:r>
            <a:r>
              <a:rPr lang="it-IT" sz="1200" dirty="0" smtClean="0"/>
              <a:t>;</a:t>
            </a:r>
          </a:p>
          <a:p>
            <a:r>
              <a:rPr lang="it-IT" sz="1200" dirty="0" smtClean="0"/>
              <a:t>      				primo=primo.replace("'","");</a:t>
            </a:r>
          </a:p>
          <a:p>
            <a:r>
              <a:rPr lang="it-IT" sz="1200" dirty="0" smtClean="0"/>
              <a:t>      				</a:t>
            </a:r>
            <a:r>
              <a:rPr lang="it-IT" sz="1200" dirty="0" err="1" smtClean="0"/>
              <a:t>int</a:t>
            </a:r>
            <a:r>
              <a:rPr lang="it-IT" sz="1200" dirty="0" smtClean="0"/>
              <a:t> tab=primo.indexOf("</a:t>
            </a:r>
            <a:r>
              <a:rPr lang="it-IT" sz="1200" dirty="0" err="1" smtClean="0"/>
              <a:t>\t</a:t>
            </a:r>
            <a:r>
              <a:rPr lang="it-IT" sz="1200" dirty="0" smtClean="0"/>
              <a:t>");      				</a:t>
            </a:r>
          </a:p>
          <a:p>
            <a:r>
              <a:rPr lang="it-IT" sz="1200" dirty="0" smtClean="0"/>
              <a:t>      				</a:t>
            </a:r>
            <a:r>
              <a:rPr lang="it-IT" sz="1200" dirty="0" err="1" smtClean="0"/>
              <a:t>nomecognome</a:t>
            </a:r>
            <a:r>
              <a:rPr lang="it-IT" sz="1200" dirty="0" smtClean="0"/>
              <a:t> = </a:t>
            </a:r>
            <a:r>
              <a:rPr lang="it-IT" sz="1200" dirty="0" err="1" smtClean="0"/>
              <a:t>primo.substring</a:t>
            </a:r>
            <a:r>
              <a:rPr lang="it-IT" sz="1200" dirty="0" smtClean="0"/>
              <a:t>(0,</a:t>
            </a:r>
            <a:r>
              <a:rPr lang="it-IT" sz="1200" dirty="0" err="1" smtClean="0"/>
              <a:t>tab</a:t>
            </a:r>
            <a:r>
              <a:rPr lang="it-IT" sz="1200" dirty="0" smtClean="0"/>
              <a:t>);      				</a:t>
            </a:r>
          </a:p>
          <a:p>
            <a:r>
              <a:rPr lang="it-IT" sz="1200" dirty="0" smtClean="0"/>
              <a:t>      				</a:t>
            </a:r>
            <a:r>
              <a:rPr lang="it-IT" sz="1200" dirty="0" err="1" smtClean="0"/>
              <a:t>if</a:t>
            </a:r>
            <a:r>
              <a:rPr lang="it-IT" sz="1200" dirty="0" smtClean="0"/>
              <a:t> (</a:t>
            </a:r>
            <a:r>
              <a:rPr lang="it-IT" sz="1200" dirty="0" err="1" smtClean="0"/>
              <a:t>nomecognome.contains</a:t>
            </a:r>
            <a:r>
              <a:rPr lang="it-IT" sz="1200" dirty="0" smtClean="0"/>
              <a:t>(",")){      					</a:t>
            </a:r>
          </a:p>
          <a:p>
            <a:r>
              <a:rPr lang="it-IT" sz="1200" dirty="0" smtClean="0"/>
              <a:t>      					</a:t>
            </a:r>
            <a:r>
              <a:rPr lang="it-IT" sz="1200" dirty="0" err="1" smtClean="0"/>
              <a:t>int</a:t>
            </a:r>
            <a:r>
              <a:rPr lang="it-IT" sz="1200" dirty="0" smtClean="0"/>
              <a:t> virgola=nomecognome.indexOf(",");      			</a:t>
            </a:r>
          </a:p>
          <a:p>
            <a:r>
              <a:rPr lang="it-IT" sz="1200" dirty="0" smtClean="0"/>
              <a:t>      					cognome = </a:t>
            </a:r>
            <a:r>
              <a:rPr lang="it-IT" sz="1200" dirty="0" err="1" smtClean="0"/>
              <a:t>nomecognome.substring</a:t>
            </a:r>
            <a:r>
              <a:rPr lang="it-IT" sz="1200" dirty="0" smtClean="0"/>
              <a:t>(0,virgola);    		</a:t>
            </a:r>
          </a:p>
          <a:p>
            <a:r>
              <a:rPr lang="it-IT" sz="1200" dirty="0" smtClean="0"/>
              <a:t>      					</a:t>
            </a:r>
            <a:r>
              <a:rPr lang="it-IT" sz="1200" dirty="0" err="1" smtClean="0"/>
              <a:t>nome=</a:t>
            </a:r>
            <a:r>
              <a:rPr lang="it-IT" sz="1200" dirty="0" smtClean="0"/>
              <a:t> </a:t>
            </a:r>
            <a:r>
              <a:rPr lang="it-IT" sz="1200" dirty="0" err="1" smtClean="0"/>
              <a:t>nomecognome.substring</a:t>
            </a:r>
            <a:r>
              <a:rPr lang="it-IT" sz="1200" dirty="0" smtClean="0"/>
              <a:t>(virgola+2,</a:t>
            </a:r>
            <a:r>
              <a:rPr lang="it-IT" sz="1200" dirty="0" err="1" smtClean="0"/>
              <a:t>tab</a:t>
            </a:r>
            <a:r>
              <a:rPr lang="it-IT" sz="1200" dirty="0" smtClean="0"/>
              <a:t>); }			</a:t>
            </a:r>
          </a:p>
          <a:p>
            <a:r>
              <a:rPr lang="it-IT" sz="1200" dirty="0" smtClean="0"/>
              <a:t>      				else {nome = </a:t>
            </a:r>
            <a:r>
              <a:rPr lang="it-IT" sz="1200" dirty="0" err="1" smtClean="0"/>
              <a:t>null</a:t>
            </a:r>
            <a:r>
              <a:rPr lang="it-IT" sz="1200" dirty="0" smtClean="0"/>
              <a:t>;</a:t>
            </a:r>
          </a:p>
          <a:p>
            <a:r>
              <a:rPr lang="it-IT" sz="1200" dirty="0" smtClean="0"/>
              <a:t>      					cognome = </a:t>
            </a:r>
            <a:r>
              <a:rPr lang="it-IT" sz="1200" dirty="0" err="1" smtClean="0"/>
              <a:t>nomecognome</a:t>
            </a:r>
            <a:r>
              <a:rPr lang="it-IT" sz="1200" dirty="0" smtClean="0"/>
              <a:t>; }      				</a:t>
            </a:r>
          </a:p>
          <a:p>
            <a:r>
              <a:rPr lang="it-IT" sz="1200" dirty="0" smtClean="0"/>
              <a:t>      				</a:t>
            </a:r>
            <a:r>
              <a:rPr lang="it-IT" sz="1200" dirty="0" err="1" smtClean="0"/>
              <a:t>out.append</a:t>
            </a:r>
            <a:r>
              <a:rPr lang="it-IT" sz="1200" dirty="0" smtClean="0"/>
              <a:t>("('"+attoreid+"','"+nome+"','"+cognome+"','F'),</a:t>
            </a:r>
            <a:r>
              <a:rPr lang="it-IT" sz="1200" dirty="0" err="1" smtClean="0"/>
              <a:t>\n</a:t>
            </a:r>
            <a:r>
              <a:rPr lang="it-IT" sz="1200" dirty="0" smtClean="0"/>
              <a:t>");      		</a:t>
            </a:r>
          </a:p>
          <a:p>
            <a:r>
              <a:rPr lang="it-IT" sz="1200" dirty="0" smtClean="0"/>
              <a:t>      				secondo=primo.substring(</a:t>
            </a:r>
            <a:r>
              <a:rPr lang="it-IT" sz="1200" dirty="0" err="1" smtClean="0"/>
              <a:t>tab</a:t>
            </a:r>
            <a:r>
              <a:rPr lang="it-IT" sz="1200" dirty="0" smtClean="0"/>
              <a:t>);</a:t>
            </a:r>
          </a:p>
          <a:p>
            <a:r>
              <a:rPr lang="it-IT" sz="1200" dirty="0" smtClean="0"/>
              <a:t>      				secondo=secondo.replace("'","");</a:t>
            </a:r>
          </a:p>
          <a:p>
            <a:r>
              <a:rPr lang="it-IT" sz="1200" dirty="0" smtClean="0"/>
              <a:t>      				secondo=secondo.replace("</a:t>
            </a:r>
            <a:r>
              <a:rPr lang="it-IT" sz="1200" dirty="0" err="1" smtClean="0"/>
              <a:t>\t</a:t>
            </a:r>
            <a:r>
              <a:rPr lang="it-IT" sz="1200" dirty="0" smtClean="0"/>
              <a:t>","");      				</a:t>
            </a:r>
          </a:p>
          <a:p>
            <a:r>
              <a:rPr lang="it-IT" sz="1200" dirty="0" smtClean="0"/>
              <a:t>      				</a:t>
            </a:r>
            <a:r>
              <a:rPr lang="it-IT" sz="1200" dirty="0" err="1" smtClean="0"/>
              <a:t>if</a:t>
            </a:r>
            <a:r>
              <a:rPr lang="it-IT" sz="1200" dirty="0" smtClean="0"/>
              <a:t> (</a:t>
            </a:r>
            <a:r>
              <a:rPr lang="it-IT" sz="1200" dirty="0" err="1" smtClean="0"/>
              <a:t>secondo.contains</a:t>
            </a:r>
            <a:r>
              <a:rPr lang="it-IT" sz="1200" dirty="0" smtClean="0"/>
              <a:t>("(")){      					</a:t>
            </a:r>
          </a:p>
          <a:p>
            <a:r>
              <a:rPr lang="it-IT" sz="1200" dirty="0" smtClean="0"/>
              <a:t>      					</a:t>
            </a:r>
            <a:r>
              <a:rPr lang="it-IT" sz="1200" dirty="0" err="1" smtClean="0"/>
              <a:t>int</a:t>
            </a:r>
            <a:r>
              <a:rPr lang="it-IT" sz="1200" dirty="0" smtClean="0"/>
              <a:t> aperta=secondo.indexOf("(");</a:t>
            </a:r>
          </a:p>
          <a:p>
            <a:r>
              <a:rPr lang="it-IT" sz="1200" dirty="0" smtClean="0"/>
              <a:t>      					</a:t>
            </a:r>
            <a:r>
              <a:rPr lang="it-IT" sz="1200" dirty="0" err="1" smtClean="0"/>
              <a:t>int</a:t>
            </a:r>
            <a:r>
              <a:rPr lang="it-IT" sz="1200" dirty="0" smtClean="0"/>
              <a:t> chiusa=secondo.indexOf(")");     			</a:t>
            </a:r>
          </a:p>
          <a:p>
            <a:r>
              <a:rPr lang="it-IT" sz="1200" dirty="0" smtClean="0"/>
              <a:t>      					</a:t>
            </a:r>
            <a:r>
              <a:rPr lang="it-IT" sz="1200" dirty="0" err="1" smtClean="0"/>
              <a:t>year</a:t>
            </a:r>
            <a:r>
              <a:rPr lang="it-IT" sz="1200" dirty="0" smtClean="0"/>
              <a:t> = </a:t>
            </a:r>
            <a:r>
              <a:rPr lang="it-IT" sz="1200" dirty="0" err="1" smtClean="0"/>
              <a:t>secondo.substring</a:t>
            </a:r>
            <a:r>
              <a:rPr lang="it-IT" sz="1200" dirty="0" smtClean="0"/>
              <a:t>(aperta+1,chiusa); }			 </a:t>
            </a:r>
          </a:p>
          <a:p>
            <a:r>
              <a:rPr lang="it-IT" sz="1200" dirty="0" smtClean="0"/>
              <a:t>      				 else {</a:t>
            </a:r>
            <a:r>
              <a:rPr lang="it-IT" sz="1200" dirty="0" err="1" smtClean="0"/>
              <a:t>year=null</a:t>
            </a:r>
            <a:r>
              <a:rPr lang="it-IT" sz="1200" dirty="0" smtClean="0"/>
              <a:t>;}      					</a:t>
            </a:r>
          </a:p>
          <a:p>
            <a:r>
              <a:rPr lang="it-IT" sz="1200" dirty="0" smtClean="0"/>
              <a:t>      				</a:t>
            </a:r>
            <a:r>
              <a:rPr lang="it-IT" sz="1200" dirty="0" err="1" smtClean="0"/>
              <a:t>if</a:t>
            </a:r>
            <a:r>
              <a:rPr lang="it-IT" sz="1200" dirty="0" smtClean="0"/>
              <a:t> (</a:t>
            </a:r>
            <a:r>
              <a:rPr lang="it-IT" sz="1200" dirty="0" err="1" smtClean="0"/>
              <a:t>secondo.contains</a:t>
            </a:r>
            <a:r>
              <a:rPr lang="it-IT" sz="1200" dirty="0" smtClean="0"/>
              <a:t>("[")){      					</a:t>
            </a:r>
          </a:p>
          <a:p>
            <a:r>
              <a:rPr lang="it-IT" sz="1200" dirty="0" smtClean="0"/>
              <a:t>      					</a:t>
            </a:r>
            <a:r>
              <a:rPr lang="it-IT" sz="1200" dirty="0" err="1" smtClean="0"/>
              <a:t>int</a:t>
            </a:r>
            <a:r>
              <a:rPr lang="it-IT" sz="1200" dirty="0" smtClean="0"/>
              <a:t> aperta2=secondo.indexOf("[");</a:t>
            </a:r>
          </a:p>
          <a:p>
            <a:r>
              <a:rPr lang="it-IT" sz="1200" dirty="0" smtClean="0"/>
              <a:t>      					</a:t>
            </a:r>
            <a:r>
              <a:rPr lang="it-IT" sz="1200" dirty="0" err="1" smtClean="0"/>
              <a:t>int</a:t>
            </a:r>
            <a:r>
              <a:rPr lang="it-IT" sz="1200" dirty="0" smtClean="0"/>
              <a:t> chiusa2=secondo.indexOf("]");			</a:t>
            </a:r>
          </a:p>
          <a:p>
            <a:r>
              <a:rPr lang="it-IT" sz="1200" dirty="0" smtClean="0"/>
              <a:t>      					</a:t>
            </a:r>
            <a:r>
              <a:rPr lang="it-IT" sz="1200" dirty="0" err="1" smtClean="0"/>
              <a:t>as</a:t>
            </a:r>
            <a:r>
              <a:rPr lang="it-IT" sz="1200" dirty="0" smtClean="0"/>
              <a:t> = </a:t>
            </a:r>
            <a:r>
              <a:rPr lang="it-IT" sz="1200" dirty="0" err="1" smtClean="0"/>
              <a:t>secondo.substring</a:t>
            </a:r>
            <a:r>
              <a:rPr lang="it-IT" sz="1200" dirty="0" smtClean="0"/>
              <a:t>(aperta2+1,chiusa2); 			</a:t>
            </a:r>
          </a:p>
          <a:p>
            <a:r>
              <a:rPr lang="it-IT" sz="1200" dirty="0" smtClean="0"/>
              <a:t>      				 }      				 </a:t>
            </a:r>
          </a:p>
          <a:p>
            <a:r>
              <a:rPr lang="it-IT" sz="1200" dirty="0" smtClean="0"/>
              <a:t>      				 else {</a:t>
            </a:r>
          </a:p>
          <a:p>
            <a:r>
              <a:rPr lang="it-IT" sz="1200" dirty="0" smtClean="0"/>
              <a:t>      				 	</a:t>
            </a:r>
            <a:r>
              <a:rPr lang="it-IT" sz="1200" dirty="0" err="1" smtClean="0"/>
              <a:t>as=null</a:t>
            </a:r>
            <a:r>
              <a:rPr lang="it-IT" sz="1200" dirty="0" smtClean="0"/>
              <a:t>;</a:t>
            </a:r>
          </a:p>
          <a:p>
            <a:r>
              <a:rPr lang="it-IT" sz="1200" dirty="0" smtClean="0"/>
              <a:t>      				 }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6929454" y="6072206"/>
            <a:ext cx="142876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" name="Diagramma 5"/>
          <p:cNvGraphicFramePr/>
          <p:nvPr/>
        </p:nvGraphicFramePr>
        <p:xfrm>
          <a:off x="1071538" y="3071810"/>
          <a:ext cx="2571736" cy="107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85720" y="285728"/>
            <a:ext cx="885828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	}      	</a:t>
            </a:r>
          </a:p>
          <a:p>
            <a:r>
              <a:rPr lang="it-IT" sz="1200" dirty="0" smtClean="0"/>
              <a:t>      	</a:t>
            </a:r>
            <a:r>
              <a:rPr lang="it-IT" sz="1200" dirty="0" err="1" smtClean="0"/>
              <a:t>if</a:t>
            </a:r>
            <a:r>
              <a:rPr lang="it-IT" sz="1200" dirty="0" smtClean="0"/>
              <a:t> (</a:t>
            </a:r>
            <a:r>
              <a:rPr lang="it-IT" sz="1200" dirty="0" err="1" smtClean="0"/>
              <a:t>secondo.contains</a:t>
            </a:r>
            <a:r>
              <a:rPr lang="it-IT" sz="1200" dirty="0" smtClean="0"/>
              <a:t>("[")){</a:t>
            </a:r>
          </a:p>
          <a:p>
            <a:r>
              <a:rPr lang="it-IT" sz="1200" dirty="0" smtClean="0"/>
              <a:t>    		</a:t>
            </a:r>
            <a:r>
              <a:rPr lang="it-IT" sz="1200" dirty="0" err="1" smtClean="0"/>
              <a:t>int</a:t>
            </a:r>
            <a:r>
              <a:rPr lang="it-IT" sz="1200" dirty="0" smtClean="0"/>
              <a:t> quadra=secondo.indexOf("[");</a:t>
            </a:r>
          </a:p>
          <a:p>
            <a:r>
              <a:rPr lang="it-IT" sz="1200" dirty="0" smtClean="0"/>
              <a:t>    		secondo=secondo.substring(0,quadra);     </a:t>
            </a:r>
          </a:p>
          <a:p>
            <a:r>
              <a:rPr lang="it-IT" sz="1200" dirty="0" smtClean="0"/>
              <a:t>   		 }    </a:t>
            </a:r>
          </a:p>
          <a:p>
            <a:r>
              <a:rPr lang="it-IT" sz="1200" dirty="0" smtClean="0"/>
              <a:t>    	</a:t>
            </a:r>
            <a:r>
              <a:rPr lang="it-IT" sz="1200" dirty="0" err="1" smtClean="0"/>
              <a:t>if</a:t>
            </a:r>
            <a:r>
              <a:rPr lang="it-IT" sz="1200" dirty="0" smtClean="0"/>
              <a:t> (</a:t>
            </a:r>
            <a:r>
              <a:rPr lang="it-IT" sz="1200" dirty="0" err="1" smtClean="0"/>
              <a:t>secondo.contains</a:t>
            </a:r>
            <a:r>
              <a:rPr lang="it-IT" sz="1200" dirty="0" smtClean="0"/>
              <a:t>("(")){</a:t>
            </a:r>
          </a:p>
          <a:p>
            <a:r>
              <a:rPr lang="it-IT" sz="1200" dirty="0" smtClean="0"/>
              <a:t>    		</a:t>
            </a:r>
            <a:r>
              <a:rPr lang="it-IT" sz="1200" dirty="0" err="1" smtClean="0"/>
              <a:t>int</a:t>
            </a:r>
            <a:r>
              <a:rPr lang="it-IT" sz="1200" dirty="0" smtClean="0"/>
              <a:t> tonda=secondo.indexOf("(");	</a:t>
            </a:r>
          </a:p>
          <a:p>
            <a:r>
              <a:rPr lang="it-IT" dirty="0" smtClean="0"/>
              <a:t>    	</a:t>
            </a:r>
            <a:r>
              <a:rPr lang="it-IT" sz="1200" dirty="0" smtClean="0"/>
              <a:t>	secondo=secondo.substring(0,tonda);     </a:t>
            </a:r>
          </a:p>
          <a:p>
            <a:r>
              <a:rPr lang="it-IT" sz="1200" dirty="0" smtClean="0"/>
              <a:t>   		 }     </a:t>
            </a:r>
          </a:p>
          <a:p>
            <a:r>
              <a:rPr lang="it-IT" sz="1200" dirty="0" smtClean="0"/>
              <a:t>     	  		</a:t>
            </a:r>
            <a:r>
              <a:rPr lang="it-IT" sz="1200" dirty="0" err="1" smtClean="0"/>
              <a:t>try</a:t>
            </a:r>
            <a:r>
              <a:rPr lang="it-IT" sz="1200" dirty="0" smtClean="0"/>
              <a:t>{     	  		</a:t>
            </a:r>
          </a:p>
          <a:p>
            <a:r>
              <a:rPr lang="it-IT" sz="1200" dirty="0" smtClean="0"/>
              <a:t>				Statement s2 = conn2.createStatement();  				</a:t>
            </a:r>
          </a:p>
          <a:p>
            <a:r>
              <a:rPr lang="it-IT" sz="1200" dirty="0" smtClean="0"/>
              <a:t>  		rs3=s2.executeQuery("SELECT </a:t>
            </a:r>
            <a:r>
              <a:rPr lang="it-IT" sz="1200" dirty="0" err="1" smtClean="0"/>
              <a:t>id</a:t>
            </a:r>
            <a:r>
              <a:rPr lang="it-IT" sz="1200" dirty="0" smtClean="0"/>
              <a:t> FROM </a:t>
            </a:r>
            <a:r>
              <a:rPr lang="it-IT" sz="1200" dirty="0" err="1" smtClean="0"/>
              <a:t>movies</a:t>
            </a:r>
            <a:r>
              <a:rPr lang="it-IT" sz="1200" dirty="0" smtClean="0"/>
              <a:t> WHERE title='"+secondo+"' and year='"+year+"'");         				</a:t>
            </a:r>
          </a:p>
          <a:p>
            <a:r>
              <a:rPr lang="it-IT" sz="1200" dirty="0" smtClean="0"/>
              <a:t>  			 	rs3.last();  			 	</a:t>
            </a:r>
          </a:p>
          <a:p>
            <a:r>
              <a:rPr lang="it-IT" sz="1200" dirty="0" smtClean="0"/>
              <a:t>  			    </a:t>
            </a:r>
            <a:r>
              <a:rPr lang="it-IT" sz="1200" dirty="0" err="1" smtClean="0"/>
              <a:t>movieid</a:t>
            </a:r>
            <a:r>
              <a:rPr lang="it-IT" sz="1200" dirty="0" smtClean="0"/>
              <a:t> =(</a:t>
            </a:r>
            <a:r>
              <a:rPr lang="it-IT" sz="1200" dirty="0" err="1" smtClean="0"/>
              <a:t>Integer</a:t>
            </a:r>
            <a:r>
              <a:rPr lang="it-IT" sz="1200" dirty="0" smtClean="0"/>
              <a:t>)rs3.getObject(1);</a:t>
            </a:r>
          </a:p>
          <a:p>
            <a:r>
              <a:rPr lang="it-IT" sz="1200" dirty="0" smtClean="0"/>
              <a:t>  			 	}  			 	</a:t>
            </a:r>
          </a:p>
          <a:p>
            <a:r>
              <a:rPr lang="it-IT" sz="1200" dirty="0" smtClean="0"/>
              <a:t>  			 	catch(</a:t>
            </a:r>
            <a:r>
              <a:rPr lang="it-IT" sz="1200" dirty="0" err="1" smtClean="0"/>
              <a:t>Exception</a:t>
            </a:r>
            <a:r>
              <a:rPr lang="it-IT" sz="1200" dirty="0" smtClean="0"/>
              <a:t> e){  			 		</a:t>
            </a:r>
          </a:p>
          <a:p>
            <a:r>
              <a:rPr lang="it-IT" sz="1200" dirty="0" smtClean="0"/>
              <a:t>  			 	}				</a:t>
            </a:r>
          </a:p>
          <a:p>
            <a:r>
              <a:rPr lang="it-IT" sz="1200" dirty="0" smtClean="0"/>
              <a:t>	   out3.append("('"+attoreid+"','"+movieid+"','"+as+"'),</a:t>
            </a:r>
            <a:r>
              <a:rPr lang="it-IT" sz="1200" dirty="0" err="1" smtClean="0"/>
              <a:t>\n</a:t>
            </a:r>
            <a:r>
              <a:rPr lang="it-IT" sz="1200" dirty="0" smtClean="0"/>
              <a:t>");    </a:t>
            </a:r>
          </a:p>
          <a:p>
            <a:r>
              <a:rPr lang="it-IT" sz="1200" dirty="0" smtClean="0"/>
              <a:t>      	 </a:t>
            </a:r>
            <a:r>
              <a:rPr lang="it-IT" sz="1200" dirty="0" err="1" smtClean="0"/>
              <a:t>nextStr</a:t>
            </a:r>
            <a:r>
              <a:rPr lang="it-IT" sz="1200" dirty="0" smtClean="0"/>
              <a:t> = </a:t>
            </a:r>
            <a:r>
              <a:rPr lang="it-IT" sz="1200" dirty="0" err="1" smtClean="0"/>
              <a:t>filebuf.readLine</a:t>
            </a:r>
            <a:r>
              <a:rPr lang="it-IT" sz="1200" dirty="0" smtClean="0"/>
              <a:t>();// legge una riga del file </a:t>
            </a:r>
          </a:p>
          <a:p>
            <a:r>
              <a:rPr lang="it-IT" sz="1200" dirty="0" smtClean="0"/>
              <a:t>    	}    </a:t>
            </a:r>
          </a:p>
          <a:p>
            <a:r>
              <a:rPr lang="it-IT" sz="1200" dirty="0" smtClean="0"/>
              <a:t>    	catch(</a:t>
            </a:r>
            <a:r>
              <a:rPr lang="it-IT" sz="1200" dirty="0" err="1" smtClean="0"/>
              <a:t>Exception</a:t>
            </a:r>
            <a:r>
              <a:rPr lang="it-IT" sz="1200" dirty="0" smtClean="0"/>
              <a:t> e){</a:t>
            </a:r>
          </a:p>
          <a:p>
            <a:r>
              <a:rPr lang="it-IT" sz="1200" dirty="0" smtClean="0"/>
              <a:t>    		</a:t>
            </a:r>
            <a:r>
              <a:rPr lang="it-IT" sz="1200" dirty="0" err="1" smtClean="0"/>
              <a:t>e.printStackTrace</a:t>
            </a:r>
            <a:r>
              <a:rPr lang="it-IT" sz="1200" dirty="0" smtClean="0"/>
              <a:t>();</a:t>
            </a:r>
          </a:p>
          <a:p>
            <a:r>
              <a:rPr lang="it-IT" sz="1200" dirty="0" smtClean="0"/>
              <a:t>    		break;</a:t>
            </a:r>
          </a:p>
          <a:p>
            <a:r>
              <a:rPr lang="it-IT" sz="1200" dirty="0" smtClean="0"/>
              <a:t>    		}</a:t>
            </a:r>
          </a:p>
          <a:p>
            <a:r>
              <a:rPr lang="it-IT" sz="1200" dirty="0" smtClean="0"/>
              <a:t>        		}          	</a:t>
            </a:r>
          </a:p>
          <a:p>
            <a:r>
              <a:rPr lang="it-IT" sz="1200" dirty="0" smtClean="0"/>
              <a:t>       	</a:t>
            </a:r>
            <a:r>
              <a:rPr lang="it-IT" sz="1200" dirty="0" err="1" smtClean="0"/>
              <a:t>filebuf.close</a:t>
            </a:r>
            <a:r>
              <a:rPr lang="it-IT" sz="1200" dirty="0" smtClean="0"/>
              <a:t>();  // chiude il file    </a:t>
            </a:r>
          </a:p>
          <a:p>
            <a:r>
              <a:rPr lang="it-IT" sz="1200" dirty="0" smtClean="0"/>
              <a:t>       	</a:t>
            </a:r>
            <a:r>
              <a:rPr lang="it-IT" sz="1200" dirty="0" err="1" smtClean="0"/>
              <a:t>out.close</a:t>
            </a:r>
            <a:r>
              <a:rPr lang="it-IT" sz="1200" dirty="0" smtClean="0"/>
              <a:t>();</a:t>
            </a:r>
          </a:p>
          <a:p>
            <a:r>
              <a:rPr lang="it-IT" sz="1200" dirty="0" smtClean="0"/>
              <a:t>       </a:t>
            </a:r>
            <a:r>
              <a:rPr lang="it-IT" sz="1200" smtClean="0"/>
              <a:t>		}</a:t>
            </a:r>
            <a:r>
              <a:rPr lang="it-IT" sz="1200" dirty="0" smtClean="0"/>
              <a:t>	</a:t>
            </a:r>
          </a:p>
          <a:p>
            <a:r>
              <a:rPr lang="it-IT" sz="1200" dirty="0" smtClean="0"/>
              <a:t>	}</a:t>
            </a:r>
            <a:endParaRPr lang="it-IT" sz="1200" dirty="0"/>
          </a:p>
        </p:txBody>
      </p:sp>
      <p:graphicFrame>
        <p:nvGraphicFramePr>
          <p:cNvPr id="6" name="Diagramma 5"/>
          <p:cNvGraphicFramePr/>
          <p:nvPr/>
        </p:nvGraphicFramePr>
        <p:xfrm>
          <a:off x="0" y="2928934"/>
          <a:ext cx="2643174" cy="114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a 6"/>
          <p:cNvGraphicFramePr/>
          <p:nvPr/>
        </p:nvGraphicFramePr>
        <p:xfrm>
          <a:off x="3428992" y="4786322"/>
          <a:ext cx="3214678" cy="114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script SQL (</a:t>
            </a:r>
            <a:r>
              <a:rPr lang="it-IT" dirty="0" err="1" smtClean="0"/>
              <a:t>movies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00100" y="1285860"/>
            <a:ext cx="79296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INSERT IGNORE INTO </a:t>
            </a:r>
            <a:r>
              <a:rPr lang="it-IT" dirty="0" err="1" smtClean="0">
                <a:solidFill>
                  <a:srgbClr val="FF0000"/>
                </a:solidFill>
              </a:rPr>
              <a:t>movies</a:t>
            </a:r>
            <a:r>
              <a:rPr lang="it-IT" dirty="0" smtClean="0">
                <a:solidFill>
                  <a:srgbClr val="FF0000"/>
                </a:solidFill>
              </a:rPr>
              <a:t> VALUES</a:t>
            </a:r>
          </a:p>
          <a:p>
            <a:r>
              <a:rPr lang="it-IT" dirty="0" smtClean="0"/>
              <a:t>('1','#1 ','2005',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),</a:t>
            </a:r>
          </a:p>
          <a:p>
            <a:r>
              <a:rPr lang="it-IT" dirty="0" smtClean="0"/>
              <a:t>('2','#1 Fan: A </a:t>
            </a:r>
            <a:r>
              <a:rPr lang="it-IT" dirty="0" err="1" smtClean="0"/>
              <a:t>Darkomentary</a:t>
            </a:r>
            <a:r>
              <a:rPr lang="it-IT" dirty="0" smtClean="0"/>
              <a:t> ','2005',null,null,null,null,null,null,null,null,null),</a:t>
            </a:r>
          </a:p>
          <a:p>
            <a:r>
              <a:rPr lang="it-IT" dirty="0" smtClean="0"/>
              <a:t>('3','#28 ','2002',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),</a:t>
            </a:r>
          </a:p>
          <a:p>
            <a:r>
              <a:rPr lang="it-IT" dirty="0" smtClean="0"/>
              <a:t>('4','#2: </a:t>
            </a:r>
            <a:r>
              <a:rPr lang="it-IT" dirty="0" err="1" smtClean="0"/>
              <a:t>Drops</a:t>
            </a:r>
            <a:r>
              <a:rPr lang="it-IT" dirty="0" smtClean="0"/>
              <a:t> ','2004',null,null,null,null,null,null,null,null,null),</a:t>
            </a:r>
          </a:p>
          <a:p>
            <a:r>
              <a:rPr lang="it-IT" dirty="0" smtClean="0"/>
              <a:t>('5','#7 </a:t>
            </a:r>
            <a:r>
              <a:rPr lang="it-IT" dirty="0" err="1" smtClean="0"/>
              <a:t>Train</a:t>
            </a:r>
            <a:r>
              <a:rPr lang="it-IT" dirty="0" smtClean="0"/>
              <a:t>: An </a:t>
            </a:r>
            <a:r>
              <a:rPr lang="it-IT" dirty="0" err="1" smtClean="0"/>
              <a:t>Immigrant</a:t>
            </a:r>
            <a:r>
              <a:rPr lang="it-IT" dirty="0" smtClean="0"/>
              <a:t> </a:t>
            </a:r>
            <a:r>
              <a:rPr lang="it-IT" dirty="0" err="1" smtClean="0"/>
              <a:t>Journey</a:t>
            </a:r>
            <a:r>
              <a:rPr lang="it-IT" dirty="0" smtClean="0"/>
              <a:t>, The ','2000',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),</a:t>
            </a:r>
          </a:p>
          <a:p>
            <a:r>
              <a:rPr lang="it-IT" dirty="0" smtClean="0"/>
              <a:t>('6','</a:t>
            </a:r>
            <a:r>
              <a:rPr lang="it-IT" dirty="0" err="1" smtClean="0"/>
              <a:t>#Bfl</a:t>
            </a:r>
            <a:r>
              <a:rPr lang="it-IT" dirty="0" smtClean="0"/>
              <a:t> O {</a:t>
            </a:r>
            <a:r>
              <a:rPr lang="it-IT" dirty="0" err="1" smtClean="0"/>
              <a:t>ggGX</a:t>
            </a:r>
            <a:r>
              <a:rPr lang="it-IT" dirty="0" smtClean="0"/>
              <a:t> = </a:t>
            </a:r>
            <a:r>
              <a:rPr lang="it-IT" dirty="0" err="1" smtClean="0"/>
              <a:t>STwWcfl</a:t>
            </a:r>
            <a:r>
              <a:rPr lang="it-IT" dirty="0" smtClean="0"/>
              <a:t> x 2s4 ','1963',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),</a:t>
            </a:r>
          </a:p>
          <a:p>
            <a:r>
              <a:rPr lang="it-IT" dirty="0" smtClean="0"/>
              <a:t>('7','$ ','1971',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),</a:t>
            </a:r>
          </a:p>
          <a:p>
            <a:r>
              <a:rPr lang="it-IT" dirty="0" smtClean="0"/>
              <a:t>('8','$1,000 </a:t>
            </a:r>
            <a:r>
              <a:rPr lang="it-IT" dirty="0" err="1" smtClean="0"/>
              <a:t>Reward</a:t>
            </a:r>
            <a:r>
              <a:rPr lang="it-IT" dirty="0" smtClean="0"/>
              <a:t> ','1913',null,null,null,null,null,null,null,null,null),</a:t>
            </a:r>
          </a:p>
          <a:p>
            <a:r>
              <a:rPr lang="it-IT" dirty="0" smtClean="0"/>
              <a:t>('9','$1,000 </a:t>
            </a:r>
            <a:r>
              <a:rPr lang="it-IT" dirty="0" err="1" smtClean="0"/>
              <a:t>Reward</a:t>
            </a:r>
            <a:r>
              <a:rPr lang="it-IT" dirty="0" smtClean="0"/>
              <a:t> ','1915',null,null,null,null,null,null,null,null,null),</a:t>
            </a:r>
          </a:p>
          <a:p>
            <a:r>
              <a:rPr lang="it-IT" dirty="0" smtClean="0"/>
              <a:t>('10','$1,000 </a:t>
            </a:r>
            <a:r>
              <a:rPr lang="it-IT" dirty="0" err="1" smtClean="0"/>
              <a:t>Reward</a:t>
            </a:r>
            <a:r>
              <a:rPr lang="it-IT" dirty="0" smtClean="0"/>
              <a:t> ','1923',null,null,null,null,null,null,null,null,null),</a:t>
            </a:r>
          </a:p>
          <a:p>
            <a:r>
              <a:rPr lang="it-IT" dirty="0" smtClean="0"/>
              <a:t>('11','$1,000,000 </a:t>
            </a:r>
            <a:r>
              <a:rPr lang="it-IT" dirty="0" err="1" smtClean="0"/>
              <a:t>Reward</a:t>
            </a:r>
            <a:r>
              <a:rPr lang="it-IT" dirty="0" smtClean="0"/>
              <a:t>, The ','1920',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),</a:t>
            </a:r>
          </a:p>
          <a:p>
            <a:r>
              <a:rPr lang="it-IT" dirty="0" smtClean="0"/>
              <a:t>('12','$10,000 Under a </a:t>
            </a:r>
            <a:r>
              <a:rPr lang="it-IT" dirty="0" err="1" smtClean="0"/>
              <a:t>Pillow</a:t>
            </a:r>
            <a:r>
              <a:rPr lang="it-IT" dirty="0" smtClean="0"/>
              <a:t> ','1921',null,null,null,null,null,null,null,null,null),</a:t>
            </a:r>
          </a:p>
          <a:p>
            <a:r>
              <a:rPr lang="it-IT" dirty="0" smtClean="0"/>
              <a:t>('13','$100 &amp; a T-Shirt: A </a:t>
            </a:r>
            <a:r>
              <a:rPr lang="it-IT" dirty="0" err="1" smtClean="0"/>
              <a:t>Documentary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Zines</a:t>
            </a:r>
            <a:r>
              <a:rPr lang="it-IT" dirty="0" smtClean="0"/>
              <a:t> in the </a:t>
            </a:r>
            <a:r>
              <a:rPr lang="it-IT" dirty="0" err="1" smtClean="0"/>
              <a:t>Northwest</a:t>
            </a:r>
            <a:r>
              <a:rPr lang="it-IT" dirty="0" smtClean="0"/>
              <a:t> ','2004',null,null,null,null,null,null,null,null,null),</a:t>
            </a:r>
          </a:p>
          <a:p>
            <a:r>
              <a:rPr lang="it-IT" dirty="0" smtClean="0"/>
              <a:t>('14','$100,000 ','1915',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),</a:t>
            </a:r>
          </a:p>
          <a:p>
            <a:r>
              <a:rPr lang="it-IT" dirty="0" smtClean="0"/>
              <a:t>('15','$100,000 Bill, The ','1915',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),</a:t>
            </a:r>
          </a:p>
          <a:p>
            <a:r>
              <a:rPr lang="it-IT" dirty="0" smtClean="0"/>
              <a:t>('17','$100,000 Pyramid, The ','2001',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),</a:t>
            </a:r>
            <a:endParaRPr lang="it-IT" dirty="0"/>
          </a:p>
        </p:txBody>
      </p:sp>
      <p:sp>
        <p:nvSpPr>
          <p:cNvPr id="5" name="Fumetto 2 4"/>
          <p:cNvSpPr/>
          <p:nvPr/>
        </p:nvSpPr>
        <p:spPr>
          <a:xfrm>
            <a:off x="6786578" y="428604"/>
            <a:ext cx="1500198" cy="898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NOTARE L'INSERIMENTO MULTIPLO</a:t>
            </a:r>
            <a:endParaRPr lang="it-IT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r>
              <a:rPr lang="it-IT" dirty="0" smtClean="0"/>
              <a:t>script SQL (</a:t>
            </a:r>
            <a:r>
              <a:rPr lang="it-IT" dirty="0" err="1" smtClean="0"/>
              <a:t>actors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000100" y="1071546"/>
            <a:ext cx="7858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INSERT IGNORE INTO </a:t>
            </a:r>
            <a:r>
              <a:rPr lang="it-IT" dirty="0" err="1" smtClean="0">
                <a:solidFill>
                  <a:srgbClr val="FF0000"/>
                </a:solidFill>
              </a:rPr>
              <a:t>actor</a:t>
            </a:r>
            <a:r>
              <a:rPr lang="it-IT" dirty="0" smtClean="0">
                <a:solidFill>
                  <a:srgbClr val="FF0000"/>
                </a:solidFill>
              </a:rPr>
              <a:t> VALUES</a:t>
            </a:r>
            <a:r>
              <a:rPr lang="it-IT" dirty="0" smtClean="0"/>
              <a:t>('1','</a:t>
            </a:r>
            <a:r>
              <a:rPr lang="it-IT" dirty="0" err="1" smtClean="0"/>
              <a:t>null</a:t>
            </a:r>
            <a:r>
              <a:rPr lang="it-IT" dirty="0" smtClean="0"/>
              <a:t>','La Mueque','F'),('2','Maria Tereza','La Tata Castro','F'),('3','Cristina','La Veneno','F'),('4','Josine','t Hart','F'),('5','Hilda','t Seyen','F'),('6','Moni','ya','F'),('7','Martha','103','F'),('8','Sharon','10X','F'),('9','Nicole','11:11','F'),('10','null','12 Elite Girls','F'),('11','Die','12 Elite Girls','F'),('12','Rachel','18','F'),('13','null','1988 Montclair Squad','F'),('14','Die','20 Wienerinnen','F'),('15','null','2004 Buffalo Jills Cheerleaders','F'),('16','Diamond','4 Ever','F'),('17','null','4 Non Blondes','F'),('18','Colt','45','F'),('19','Cat','9','F'),('20','Kat','9','F'),('21','Suilma','AAlitaleb','F'),('22','Mrs.','ACosta','F'),('23','Michele','ACourt','F'),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000100" y="4214818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INSERT IGNORE INTO actor2movie VALUES </a:t>
            </a:r>
            <a:r>
              <a:rPr lang="it-IT" dirty="0" smtClean="0"/>
              <a:t>('91784','425331','Edith'),('91784','443564','</a:t>
            </a:r>
            <a:r>
              <a:rPr lang="it-IT" dirty="0" err="1" smtClean="0"/>
              <a:t>Kamen</a:t>
            </a:r>
            <a:r>
              <a:rPr lang="it-IT" dirty="0" smtClean="0"/>
              <a:t>'),('91784','478275','Sister Candida'),('91784','478583','null'),('91785','33484','Corinna Gerber'),('91785','178468','null'),('91785','278096','null'),('91785','314761','Rosi'),('91785','314810','null'),('91785','383550','null'),('91785','497686','Erika Hanson'),('91785','536953','Selma Kremer'),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Schema ER </a:t>
            </a:r>
            <a:endParaRPr lang="it-IT" dirty="0"/>
          </a:p>
        </p:txBody>
      </p:sp>
      <p:pic>
        <p:nvPicPr>
          <p:cNvPr id="6" name="Segnaposto contenuto 5" descr="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071546"/>
            <a:ext cx="7929586" cy="864399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Schema Logico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MOVIES(</a:t>
            </a:r>
            <a:r>
              <a:rPr lang="en-US" u="sng" dirty="0" smtClean="0"/>
              <a:t>ID</a:t>
            </a:r>
            <a:r>
              <a:rPr lang="en-US" dirty="0" smtClean="0"/>
              <a:t>,title,year,runtime,sound,genre,colortype,castcoverage,crewcoverage,votes,rank,mpaa)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inclusione</a:t>
            </a:r>
            <a:r>
              <a:rPr lang="en-US" dirty="0" smtClean="0"/>
              <a:t>: MOVIES[ID]  ⊆  </a:t>
            </a:r>
            <a:r>
              <a:rPr lang="en-US" dirty="0" err="1" smtClean="0"/>
              <a:t>releasein</a:t>
            </a:r>
            <a:r>
              <a:rPr lang="en-US" dirty="0" smtClean="0"/>
              <a:t>[MOVIE]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     	</a:t>
            </a:r>
            <a:r>
              <a:rPr lang="en-US" dirty="0" err="1" smtClean="0"/>
              <a:t>inclusione</a:t>
            </a:r>
            <a:r>
              <a:rPr lang="en-US" dirty="0" smtClean="0"/>
              <a:t>: MOVIES[ID]  ⊆  </a:t>
            </a:r>
            <a:r>
              <a:rPr lang="en-US" dirty="0" err="1" smtClean="0"/>
              <a:t>musicby</a:t>
            </a:r>
            <a:r>
              <a:rPr lang="en-US" dirty="0" smtClean="0"/>
              <a:t>[MOVIE]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inclusione</a:t>
            </a:r>
            <a:r>
              <a:rPr lang="en-US" dirty="0" smtClean="0"/>
              <a:t>: MOVIES[ID]  ⊆  lang2movie[MOVIE]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inclusione</a:t>
            </a:r>
            <a:r>
              <a:rPr lang="en-US" dirty="0" smtClean="0"/>
              <a:t>: MOVIES[ID]  ⊆  </a:t>
            </a:r>
            <a:r>
              <a:rPr lang="en-US" dirty="0" err="1" smtClean="0"/>
              <a:t>writerby</a:t>
            </a:r>
            <a:r>
              <a:rPr lang="en-US" dirty="0" smtClean="0"/>
              <a:t>[MOVIE]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inclusione</a:t>
            </a:r>
            <a:r>
              <a:rPr lang="en-US" dirty="0" smtClean="0"/>
              <a:t>: MOVIES[ID]  ⊆  prodcompany2movie[MOVIE]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inclusione</a:t>
            </a:r>
            <a:r>
              <a:rPr lang="en-US" dirty="0" smtClean="0"/>
              <a:t>: MOVIES[ID]  ⊆  actor2movie[MOVIE]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inclusione</a:t>
            </a:r>
            <a:r>
              <a:rPr lang="en-US" dirty="0" smtClean="0"/>
              <a:t>: MOVIES[ID]  ⊆  </a:t>
            </a:r>
            <a:r>
              <a:rPr lang="en-US" dirty="0" err="1" smtClean="0"/>
              <a:t>prodby</a:t>
            </a:r>
            <a:r>
              <a:rPr lang="en-US" dirty="0" smtClean="0"/>
              <a:t>[MOVIE]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inclusione</a:t>
            </a:r>
            <a:r>
              <a:rPr lang="en-US" dirty="0" smtClean="0"/>
              <a:t>: MOVIES[ID]  ⊆  designer2movie[MOVIE]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inclusione</a:t>
            </a:r>
            <a:r>
              <a:rPr lang="en-US" dirty="0" smtClean="0"/>
              <a:t>: MOVIES[ID]  ⊆  distributor[MOVIE]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inclusione</a:t>
            </a:r>
            <a:r>
              <a:rPr lang="en-US" dirty="0" smtClean="0"/>
              <a:t>: MOVIES[ID]  ⊆  located[MOVIE]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inclusione</a:t>
            </a:r>
            <a:r>
              <a:rPr lang="en-US" dirty="0" smtClean="0"/>
              <a:t>: MOVIES[ID]  ⊆  </a:t>
            </a:r>
            <a:r>
              <a:rPr lang="en-US" dirty="0" err="1" smtClean="0"/>
              <a:t>shotin</a:t>
            </a:r>
            <a:r>
              <a:rPr lang="en-US" dirty="0" smtClean="0"/>
              <a:t>[MOVIE]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FK: MOVIES[ID]  ⊆  </a:t>
            </a:r>
            <a:r>
              <a:rPr lang="en-US" dirty="0" err="1" smtClean="0"/>
              <a:t>editby</a:t>
            </a:r>
            <a:r>
              <a:rPr lang="en-US" dirty="0" smtClean="0"/>
              <a:t>[MOVIE]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FK: MOVIES[ID]  ⊆  </a:t>
            </a:r>
            <a:r>
              <a:rPr lang="en-US" dirty="0" err="1" smtClean="0"/>
              <a:t>proddesignby</a:t>
            </a:r>
            <a:r>
              <a:rPr lang="en-US" dirty="0" smtClean="0"/>
              <a:t>[MOVIE]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FK: MOVIES[ID]  ⊆  </a:t>
            </a:r>
            <a:r>
              <a:rPr lang="en-US" dirty="0" err="1" smtClean="0"/>
              <a:t>directedby</a:t>
            </a:r>
            <a:r>
              <a:rPr lang="en-US" dirty="0" smtClean="0"/>
              <a:t>[MOVIE]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FK: MOVIES[ID]  ⊆  </a:t>
            </a:r>
            <a:r>
              <a:rPr lang="en-US" dirty="0" err="1" smtClean="0"/>
              <a:t>cinematographyby</a:t>
            </a:r>
            <a:r>
              <a:rPr lang="en-US" dirty="0" smtClean="0"/>
              <a:t>[MOVIE]</a:t>
            </a:r>
          </a:p>
          <a:p>
            <a:pPr>
              <a:buNone/>
            </a:pPr>
            <a:r>
              <a:rPr lang="en-US" dirty="0" smtClean="0"/>
              <a:t>……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Schema Fisico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728" y="1214422"/>
            <a:ext cx="7498080" cy="48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300" dirty="0" smtClean="0"/>
              <a:t>create table movies (</a:t>
            </a:r>
          </a:p>
          <a:p>
            <a:pPr>
              <a:buNone/>
            </a:pPr>
            <a:r>
              <a:rPr lang="en-US" sz="4300" dirty="0" smtClean="0"/>
              <a:t>	id </a:t>
            </a:r>
            <a:r>
              <a:rPr lang="en-US" sz="4300" dirty="0" err="1" smtClean="0"/>
              <a:t>int</a:t>
            </a:r>
            <a:r>
              <a:rPr lang="en-US" sz="4300" dirty="0" smtClean="0"/>
              <a:t>(8) primary key,</a:t>
            </a:r>
          </a:p>
          <a:p>
            <a:pPr>
              <a:buNone/>
            </a:pPr>
            <a:r>
              <a:rPr lang="en-US" sz="4300" dirty="0" smtClean="0"/>
              <a:t>	title </a:t>
            </a:r>
            <a:r>
              <a:rPr lang="en-US" sz="4300" dirty="0" err="1" smtClean="0"/>
              <a:t>varchar</a:t>
            </a:r>
            <a:r>
              <a:rPr lang="en-US" sz="4300" dirty="0" smtClean="0"/>
              <a:t>(200),</a:t>
            </a:r>
          </a:p>
          <a:p>
            <a:pPr>
              <a:buNone/>
            </a:pPr>
            <a:r>
              <a:rPr lang="en-US" sz="4300" dirty="0" smtClean="0"/>
              <a:t>	year </a:t>
            </a:r>
            <a:r>
              <a:rPr lang="en-US" sz="4300" dirty="0" err="1" smtClean="0"/>
              <a:t>varchar</a:t>
            </a:r>
            <a:r>
              <a:rPr lang="en-US" sz="4300" dirty="0" smtClean="0"/>
              <a:t>(100),</a:t>
            </a:r>
          </a:p>
          <a:p>
            <a:pPr>
              <a:buNone/>
            </a:pPr>
            <a:r>
              <a:rPr lang="en-US" sz="4300" dirty="0" smtClean="0"/>
              <a:t>	runtimes </a:t>
            </a:r>
            <a:r>
              <a:rPr lang="en-US" sz="4300" dirty="0" err="1" smtClean="0"/>
              <a:t>varchar</a:t>
            </a:r>
            <a:r>
              <a:rPr lang="en-US" sz="4300" dirty="0" smtClean="0"/>
              <a:t>(100),</a:t>
            </a:r>
          </a:p>
          <a:p>
            <a:pPr>
              <a:buNone/>
            </a:pPr>
            <a:r>
              <a:rPr lang="en-US" sz="4300" dirty="0" smtClean="0"/>
              <a:t>	sound </a:t>
            </a:r>
            <a:r>
              <a:rPr lang="en-US" sz="4300" dirty="0" err="1" smtClean="0"/>
              <a:t>varchar</a:t>
            </a:r>
            <a:r>
              <a:rPr lang="en-US" sz="4300" dirty="0" smtClean="0"/>
              <a:t>(100),</a:t>
            </a:r>
          </a:p>
          <a:p>
            <a:pPr>
              <a:buNone/>
            </a:pPr>
            <a:r>
              <a:rPr lang="en-US" sz="4300" dirty="0" smtClean="0"/>
              <a:t>	genre </a:t>
            </a:r>
            <a:r>
              <a:rPr lang="en-US" sz="4300" dirty="0" err="1" smtClean="0"/>
              <a:t>varchar</a:t>
            </a:r>
            <a:r>
              <a:rPr lang="en-US" sz="4300" dirty="0" smtClean="0"/>
              <a:t>(100),</a:t>
            </a:r>
          </a:p>
          <a:p>
            <a:pPr>
              <a:buNone/>
            </a:pPr>
            <a:r>
              <a:rPr lang="en-US" sz="4300" dirty="0" smtClean="0"/>
              <a:t>	</a:t>
            </a:r>
            <a:r>
              <a:rPr lang="en-US" sz="4300" dirty="0" err="1" smtClean="0"/>
              <a:t>colortype</a:t>
            </a:r>
            <a:r>
              <a:rPr lang="en-US" sz="4300" dirty="0" smtClean="0"/>
              <a:t> </a:t>
            </a:r>
            <a:r>
              <a:rPr lang="en-US" sz="4300" dirty="0" err="1" smtClean="0"/>
              <a:t>varchar</a:t>
            </a:r>
            <a:r>
              <a:rPr lang="en-US" sz="4300" dirty="0" smtClean="0"/>
              <a:t>(100),</a:t>
            </a:r>
          </a:p>
          <a:p>
            <a:pPr>
              <a:buNone/>
            </a:pPr>
            <a:r>
              <a:rPr lang="en-US" sz="4300" dirty="0" smtClean="0"/>
              <a:t>	</a:t>
            </a:r>
            <a:r>
              <a:rPr lang="en-US" sz="4300" dirty="0" err="1" smtClean="0"/>
              <a:t>crewcoverage</a:t>
            </a:r>
            <a:r>
              <a:rPr lang="en-US" sz="4300" dirty="0" smtClean="0"/>
              <a:t> </a:t>
            </a:r>
            <a:r>
              <a:rPr lang="en-US" sz="4300" dirty="0" err="1" smtClean="0"/>
              <a:t>varchar</a:t>
            </a:r>
            <a:r>
              <a:rPr lang="en-US" sz="4300" dirty="0" smtClean="0"/>
              <a:t>(100),</a:t>
            </a:r>
          </a:p>
          <a:p>
            <a:pPr>
              <a:buNone/>
            </a:pPr>
            <a:r>
              <a:rPr lang="en-US" sz="4300" dirty="0" smtClean="0"/>
              <a:t>	</a:t>
            </a:r>
            <a:r>
              <a:rPr lang="en-US" sz="4300" dirty="0" err="1" smtClean="0"/>
              <a:t>castcoverage</a:t>
            </a:r>
            <a:r>
              <a:rPr lang="en-US" sz="4300" dirty="0" smtClean="0"/>
              <a:t> </a:t>
            </a:r>
            <a:r>
              <a:rPr lang="en-US" sz="4300" dirty="0" err="1" smtClean="0"/>
              <a:t>varchar</a:t>
            </a:r>
            <a:r>
              <a:rPr lang="en-US" sz="4300" dirty="0" smtClean="0"/>
              <a:t>(100),</a:t>
            </a:r>
          </a:p>
          <a:p>
            <a:pPr>
              <a:buNone/>
            </a:pPr>
            <a:r>
              <a:rPr lang="en-US" sz="4300" dirty="0" smtClean="0"/>
              <a:t>	votes </a:t>
            </a:r>
            <a:r>
              <a:rPr lang="en-US" sz="4300" dirty="0" err="1" smtClean="0"/>
              <a:t>int</a:t>
            </a:r>
            <a:r>
              <a:rPr lang="en-US" sz="4300" dirty="0" smtClean="0"/>
              <a:t>(8),</a:t>
            </a:r>
          </a:p>
          <a:p>
            <a:pPr>
              <a:buNone/>
            </a:pPr>
            <a:r>
              <a:rPr lang="en-US" sz="4300" dirty="0" smtClean="0"/>
              <a:t>	rank float,</a:t>
            </a:r>
          </a:p>
          <a:p>
            <a:pPr>
              <a:buNone/>
            </a:pPr>
            <a:r>
              <a:rPr lang="en-US" sz="4300" dirty="0" smtClean="0"/>
              <a:t>	</a:t>
            </a:r>
            <a:r>
              <a:rPr lang="en-US" sz="4300" dirty="0" err="1" smtClean="0"/>
              <a:t>mpaa</a:t>
            </a:r>
            <a:r>
              <a:rPr lang="en-US" sz="4300" dirty="0" smtClean="0"/>
              <a:t> </a:t>
            </a:r>
            <a:r>
              <a:rPr lang="en-US" sz="4300" dirty="0" err="1" smtClean="0"/>
              <a:t>longtext</a:t>
            </a:r>
            <a:r>
              <a:rPr lang="en-US" sz="4300" dirty="0" smtClean="0"/>
              <a:t>,</a:t>
            </a:r>
          </a:p>
          <a:p>
            <a:pPr>
              <a:buNone/>
            </a:pPr>
            <a:r>
              <a:rPr lang="en-US" sz="4300" dirty="0" smtClean="0"/>
              <a:t>	index(title),</a:t>
            </a:r>
          </a:p>
          <a:p>
            <a:pPr>
              <a:buNone/>
            </a:pPr>
            <a:r>
              <a:rPr lang="en-US" sz="4300" dirty="0" smtClean="0"/>
              <a:t>	index(</a:t>
            </a:r>
            <a:r>
              <a:rPr lang="en-US" sz="4300" dirty="0" err="1" smtClean="0"/>
              <a:t>title,year</a:t>
            </a:r>
            <a:r>
              <a:rPr lang="en-US" sz="4300" dirty="0" smtClean="0"/>
              <a:t>),</a:t>
            </a:r>
          </a:p>
          <a:p>
            <a:pPr>
              <a:buNone/>
            </a:pPr>
            <a:r>
              <a:rPr lang="en-US" sz="4300" dirty="0" smtClean="0"/>
              <a:t>	unique(</a:t>
            </a:r>
            <a:r>
              <a:rPr lang="en-US" sz="4300" dirty="0" err="1" smtClean="0"/>
              <a:t>title,year</a:t>
            </a:r>
            <a:r>
              <a:rPr lang="en-US" sz="4300" dirty="0" smtClean="0"/>
              <a:t>),</a:t>
            </a:r>
          </a:p>
          <a:p>
            <a:pPr>
              <a:buNone/>
            </a:pPr>
            <a:r>
              <a:rPr lang="en-US" sz="4300" dirty="0" smtClean="0"/>
              <a:t>	check (id in (select movie from </a:t>
            </a:r>
            <a:r>
              <a:rPr lang="en-US" sz="4300" dirty="0" err="1" smtClean="0"/>
              <a:t>musicby</a:t>
            </a:r>
            <a:r>
              <a:rPr lang="en-US" sz="4300" dirty="0" smtClean="0"/>
              <a:t>)),</a:t>
            </a:r>
          </a:p>
          <a:p>
            <a:pPr>
              <a:buNone/>
            </a:pPr>
            <a:r>
              <a:rPr lang="en-US" sz="4300" dirty="0" smtClean="0"/>
              <a:t>	check (id in (select movie from </a:t>
            </a:r>
            <a:r>
              <a:rPr lang="en-US" sz="4300" dirty="0" err="1" smtClean="0"/>
              <a:t>writerby</a:t>
            </a:r>
            <a:r>
              <a:rPr lang="en-US" sz="4300" dirty="0" smtClean="0"/>
              <a:t>)),</a:t>
            </a:r>
          </a:p>
          <a:p>
            <a:pPr>
              <a:buNone/>
            </a:pPr>
            <a:r>
              <a:rPr lang="en-US" sz="4300" dirty="0" smtClean="0"/>
              <a:t>	check (id in (select movie from actor2movie)),</a:t>
            </a:r>
          </a:p>
          <a:p>
            <a:pPr>
              <a:buNone/>
            </a:pPr>
            <a:r>
              <a:rPr lang="en-US" sz="4300" dirty="0" smtClean="0"/>
              <a:t>	check (id in (select movie from </a:t>
            </a:r>
            <a:r>
              <a:rPr lang="en-US" sz="4300" dirty="0" err="1" smtClean="0"/>
              <a:t>prodby</a:t>
            </a:r>
            <a:r>
              <a:rPr lang="en-US" sz="4300" dirty="0" smtClean="0"/>
              <a:t>)),</a:t>
            </a:r>
          </a:p>
          <a:p>
            <a:pPr>
              <a:buNone/>
            </a:pPr>
            <a:r>
              <a:rPr lang="en-US" sz="4300" dirty="0" smtClean="0"/>
              <a:t>	check (id in (select movie from designer2movie)),</a:t>
            </a:r>
          </a:p>
          <a:p>
            <a:pPr>
              <a:buNone/>
            </a:pPr>
            <a:r>
              <a:rPr lang="en-US" sz="4300" dirty="0" smtClean="0"/>
              <a:t>	check (id in (select movie from distributor)),</a:t>
            </a:r>
          </a:p>
          <a:p>
            <a:pPr>
              <a:buNone/>
            </a:pPr>
            <a:r>
              <a:rPr lang="en-US" sz="4300" dirty="0" smtClean="0"/>
              <a:t>	check (id in (select movie from located)),</a:t>
            </a:r>
          </a:p>
          <a:p>
            <a:pPr>
              <a:buNone/>
            </a:pPr>
            <a:r>
              <a:rPr lang="en-US" sz="4300" dirty="0" smtClean="0"/>
              <a:t>	check (id in (select movie from </a:t>
            </a:r>
            <a:r>
              <a:rPr lang="en-US" sz="4300" dirty="0" err="1" smtClean="0"/>
              <a:t>shotin</a:t>
            </a:r>
            <a:r>
              <a:rPr lang="en-US" sz="4300" dirty="0" smtClean="0"/>
              <a:t>))</a:t>
            </a:r>
          </a:p>
          <a:p>
            <a:pPr>
              <a:buNone/>
            </a:pPr>
            <a:r>
              <a:rPr lang="en-US" sz="4300" dirty="0" smtClean="0"/>
              <a:t>	check (id in (select movie from </a:t>
            </a:r>
            <a:r>
              <a:rPr lang="en-US" sz="4300" dirty="0" err="1" smtClean="0"/>
              <a:t>releasein</a:t>
            </a:r>
            <a:r>
              <a:rPr lang="en-US" sz="4300" dirty="0" smtClean="0"/>
              <a:t>))</a:t>
            </a:r>
          </a:p>
          <a:p>
            <a:pPr>
              <a:buNone/>
            </a:pPr>
            <a:r>
              <a:rPr lang="en-US" sz="4300" dirty="0" smtClean="0"/>
              <a:t>	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Creazione di un DB locale rappresentante tutti i film prodotti dall’inizio della cinematografia ad oggi</a:t>
            </a:r>
          </a:p>
          <a:p>
            <a:r>
              <a:rPr lang="it-IT" dirty="0" smtClean="0"/>
              <a:t>Generazione schema ER dell’ “INTERNET MOVIE DB”</a:t>
            </a:r>
          </a:p>
          <a:p>
            <a:r>
              <a:rPr lang="it-IT" dirty="0" smtClean="0"/>
              <a:t>Realizzazione schema logico </a:t>
            </a:r>
          </a:p>
          <a:p>
            <a:r>
              <a:rPr lang="it-IT" dirty="0" smtClean="0"/>
              <a:t>Realizzazione schema fisico</a:t>
            </a:r>
          </a:p>
          <a:p>
            <a:r>
              <a:rPr lang="it-IT" dirty="0" smtClean="0"/>
              <a:t>Creazione ontologia in </a:t>
            </a:r>
            <a:r>
              <a:rPr lang="it-IT" dirty="0" err="1" smtClean="0"/>
              <a:t>DL-Lite</a:t>
            </a:r>
            <a:r>
              <a:rPr lang="it-IT" baseline="-25000" dirty="0" err="1" smtClean="0"/>
              <a:t>A</a:t>
            </a:r>
            <a:endParaRPr lang="it-IT" dirty="0" smtClean="0"/>
          </a:p>
          <a:p>
            <a:r>
              <a:rPr lang="it-IT" dirty="0" smtClean="0"/>
              <a:t>Creazione </a:t>
            </a:r>
            <a:r>
              <a:rPr lang="it-IT" dirty="0" err="1" smtClean="0"/>
              <a:t>mapping</a:t>
            </a:r>
            <a:r>
              <a:rPr lang="it-IT" dirty="0" smtClean="0"/>
              <a:t> tra DB e ontologia</a:t>
            </a:r>
          </a:p>
          <a:p>
            <a:r>
              <a:rPr lang="it-IT" dirty="0" smtClean="0"/>
              <a:t>Verifica su </a:t>
            </a:r>
            <a:r>
              <a:rPr lang="it-IT" dirty="0" err="1" smtClean="0"/>
              <a:t>QuOnto</a:t>
            </a:r>
            <a:r>
              <a:rPr lang="it-IT" dirty="0" smtClean="0"/>
              <a:t> (sviluppi futuri)</a:t>
            </a:r>
          </a:p>
          <a:p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Ontologia</a:t>
            </a:r>
            <a:endParaRPr lang="it-IT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“</a:t>
            </a:r>
            <a:r>
              <a:rPr lang="it-IT" i="1" dirty="0"/>
              <a:t>Descrizione formale esplicita dei concetti di un dominio</a:t>
            </a:r>
            <a:r>
              <a:rPr lang="it-IT" dirty="0"/>
              <a:t>”.</a:t>
            </a:r>
          </a:p>
          <a:p>
            <a:r>
              <a:rPr lang="it-IT" dirty="0"/>
              <a:t>Essa contiene:</a:t>
            </a:r>
          </a:p>
          <a:p>
            <a:pPr lvl="1"/>
            <a:r>
              <a:rPr lang="it-IT" dirty="0"/>
              <a:t>Un insieme di </a:t>
            </a:r>
            <a:r>
              <a:rPr lang="it-IT" dirty="0">
                <a:solidFill>
                  <a:srgbClr val="FF0000"/>
                </a:solidFill>
              </a:rPr>
              <a:t>classi</a:t>
            </a:r>
            <a:r>
              <a:rPr lang="it-IT" dirty="0"/>
              <a:t> (concetti rilevanti)</a:t>
            </a:r>
          </a:p>
          <a:p>
            <a:pPr lvl="1"/>
            <a:r>
              <a:rPr lang="it-IT" dirty="0"/>
              <a:t>Un insieme di </a:t>
            </a:r>
            <a:r>
              <a:rPr lang="it-IT" dirty="0">
                <a:solidFill>
                  <a:srgbClr val="FF0000"/>
                </a:solidFill>
              </a:rPr>
              <a:t>relazioni</a:t>
            </a:r>
            <a:r>
              <a:rPr lang="it-IT" dirty="0"/>
              <a:t> tra queste classi</a:t>
            </a:r>
          </a:p>
          <a:p>
            <a:pPr lvl="1"/>
            <a:r>
              <a:rPr lang="it-IT" dirty="0"/>
              <a:t>Un insieme di </a:t>
            </a:r>
            <a:r>
              <a:rPr lang="it-IT" dirty="0">
                <a:solidFill>
                  <a:srgbClr val="FF0000"/>
                </a:solidFill>
              </a:rPr>
              <a:t>proprietà</a:t>
            </a:r>
            <a:r>
              <a:rPr lang="it-IT" dirty="0"/>
              <a:t> attribuite a ciascun concetto</a:t>
            </a:r>
          </a:p>
          <a:p>
            <a:pPr lvl="1"/>
            <a:r>
              <a:rPr lang="it-IT" dirty="0"/>
              <a:t>Un insieme di </a:t>
            </a:r>
            <a:r>
              <a:rPr lang="it-IT" dirty="0">
                <a:solidFill>
                  <a:srgbClr val="FF0000"/>
                </a:solidFill>
              </a:rPr>
              <a:t>restrizioni</a:t>
            </a:r>
            <a:r>
              <a:rPr lang="it-IT" dirty="0"/>
              <a:t> sulle proprietà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Description</a:t>
            </a:r>
            <a:r>
              <a:rPr lang="it-IT" dirty="0" smtClean="0"/>
              <a:t> </a:t>
            </a:r>
            <a:r>
              <a:rPr lang="it-IT" dirty="0" err="1" smtClean="0"/>
              <a:t>Logic</a:t>
            </a:r>
            <a:endParaRPr lang="it-IT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it-IT" sz="2400" dirty="0"/>
              <a:t>Le logiche descrittive (</a:t>
            </a:r>
            <a:r>
              <a:rPr lang="it-IT" sz="2400" dirty="0" err="1"/>
              <a:t>DL</a:t>
            </a:r>
            <a:r>
              <a:rPr lang="it-IT" sz="2400" dirty="0"/>
              <a:t>) sono frammenti decidibili della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it-IT" sz="2400" dirty="0"/>
              <a:t>FOL per esprimere la conoscenza in termini di:</a:t>
            </a:r>
          </a:p>
          <a:p>
            <a:pPr marL="990600" lvl="1" indent="-533400">
              <a:lnSpc>
                <a:spcPct val="80000"/>
              </a:lnSpc>
            </a:pPr>
            <a:r>
              <a:rPr lang="it-IT" sz="2400" dirty="0"/>
              <a:t>concetti atomici (predicati unari)</a:t>
            </a:r>
          </a:p>
          <a:p>
            <a:pPr marL="990600" lvl="1" indent="-533400">
              <a:lnSpc>
                <a:spcPct val="80000"/>
              </a:lnSpc>
            </a:pPr>
            <a:r>
              <a:rPr lang="it-IT" sz="2400" dirty="0"/>
              <a:t>ruoli atomici (predicati binari)</a:t>
            </a:r>
          </a:p>
          <a:p>
            <a:pPr marL="990600" lvl="1" indent="-533400">
              <a:lnSpc>
                <a:spcPct val="80000"/>
              </a:lnSpc>
            </a:pPr>
            <a:r>
              <a:rPr lang="it-IT" sz="2400" dirty="0"/>
              <a:t>individui (costanti)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it-IT" sz="2800" dirty="0"/>
              <a:t>Una base di conoscenza in </a:t>
            </a:r>
            <a:r>
              <a:rPr lang="it-IT" sz="2800" dirty="0" err="1"/>
              <a:t>DL</a:t>
            </a:r>
            <a:r>
              <a:rPr lang="it-IT" sz="2800" dirty="0"/>
              <a:t> comprende:</a:t>
            </a:r>
          </a:p>
          <a:p>
            <a:pPr marL="990600" lvl="1" indent="-533400">
              <a:lnSpc>
                <a:spcPct val="80000"/>
              </a:lnSpc>
            </a:pPr>
            <a:r>
              <a:rPr lang="it-IT" sz="2400" i="1" dirty="0" err="1">
                <a:solidFill>
                  <a:srgbClr val="FF0000"/>
                </a:solidFill>
              </a:rPr>
              <a:t>TBox</a:t>
            </a:r>
            <a:r>
              <a:rPr lang="it-IT" sz="2400" i="1" dirty="0"/>
              <a:t>: </a:t>
            </a:r>
            <a:r>
              <a:rPr lang="it-IT" sz="2400" dirty="0"/>
              <a:t>insieme di assiomi terminologici, ovvero il vocabolario del dominio applicativo  (concetti e ruoli)</a:t>
            </a:r>
            <a:endParaRPr lang="it-IT" sz="2400" i="1" dirty="0"/>
          </a:p>
          <a:p>
            <a:pPr marL="990600" lvl="1" indent="-533400">
              <a:lnSpc>
                <a:spcPct val="80000"/>
              </a:lnSpc>
            </a:pPr>
            <a:r>
              <a:rPr lang="it-IT" sz="2400" i="1" dirty="0" err="1">
                <a:solidFill>
                  <a:srgbClr val="FF0000"/>
                </a:solidFill>
              </a:rPr>
              <a:t>ABox</a:t>
            </a:r>
            <a:r>
              <a:rPr lang="it-IT" sz="2400" i="1" dirty="0"/>
              <a:t>: </a:t>
            </a:r>
            <a:r>
              <a:rPr lang="it-IT" sz="2400" dirty="0"/>
              <a:t>contiene asserzioni circa gli individui che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r>
              <a:rPr lang="it-IT" sz="2400" dirty="0"/>
              <a:t>	popolano il mondo in oggetto, assegnando loro un nome e asserendo le loro proprietà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it-IT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DL-Lite </a:t>
            </a:r>
            <a:r>
              <a:rPr lang="it-IT" dirty="0" err="1" smtClean="0"/>
              <a:t>program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7688130" cy="333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429264"/>
            <a:ext cx="1581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DL-Lite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Capturing basic ontology constructs in </a:t>
            </a:r>
            <a:r>
              <a:rPr lang="en-US" b="1" i="1" dirty="0" smtClean="0"/>
              <a:t>DL-</a:t>
            </a:r>
            <a:r>
              <a:rPr lang="en-US" b="1" i="1" dirty="0" err="1" smtClean="0"/>
              <a:t>Lite</a:t>
            </a:r>
            <a:endParaRPr lang="en-US" b="1" i="1" dirty="0" smtClean="0"/>
          </a:p>
          <a:p>
            <a:r>
              <a:rPr lang="en-US" dirty="0" smtClean="0"/>
              <a:t>ISA between classes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A1 ⊑ A2</a:t>
            </a:r>
          </a:p>
          <a:p>
            <a:r>
              <a:rPr lang="en-US" dirty="0" err="1" smtClean="0"/>
              <a:t>disjointness</a:t>
            </a:r>
            <a:r>
              <a:rPr lang="en-US" dirty="0" smtClean="0"/>
              <a:t> between classes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A1 ⊑ ￢A2</a:t>
            </a:r>
          </a:p>
          <a:p>
            <a:r>
              <a:rPr lang="en-US" dirty="0" smtClean="0"/>
              <a:t>domain and range of relations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∃P ⊑ A1     ∃P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⊑ A2</a:t>
            </a:r>
          </a:p>
          <a:p>
            <a:r>
              <a:rPr lang="it-IT" dirty="0" err="1" smtClean="0"/>
              <a:t>mandatory</a:t>
            </a:r>
            <a:r>
              <a:rPr lang="it-IT" dirty="0" smtClean="0"/>
              <a:t> </a:t>
            </a:r>
            <a:r>
              <a:rPr lang="it-IT" dirty="0" err="1" smtClean="0"/>
              <a:t>participation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smtClean="0">
                <a:solidFill>
                  <a:srgbClr val="FF0000"/>
                </a:solidFill>
              </a:rPr>
              <a:t>A1 ⊑ ∃P A2 ⊑ ∃P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-</a:t>
            </a:r>
            <a:endParaRPr lang="it-IT" sz="36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functionality of relations (in </a:t>
            </a:r>
            <a:r>
              <a:rPr lang="en-US" i="1" dirty="0" smtClean="0"/>
              <a:t>DL-</a:t>
            </a:r>
            <a:r>
              <a:rPr lang="en-US" i="1" dirty="0" err="1" smtClean="0"/>
              <a:t>Lite</a:t>
            </a:r>
            <a:r>
              <a:rPr lang="en-US" i="1" baseline="-25000" dirty="0" err="1" smtClean="0"/>
              <a:t>F</a:t>
            </a:r>
            <a:r>
              <a:rPr lang="en-US" i="1" dirty="0" smtClean="0"/>
              <a:t>)</a:t>
            </a:r>
            <a:r>
              <a:rPr lang="en-US" i="1" dirty="0" smtClean="0">
                <a:sym typeface="Wingdings" pitchFamily="2" charset="2"/>
              </a:rPr>
              <a:t> 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</a:rPr>
              <a:t>funct</a:t>
            </a:r>
            <a:r>
              <a:rPr lang="en-US" i="1" dirty="0" smtClean="0">
                <a:solidFill>
                  <a:srgbClr val="FF0000"/>
                </a:solidFill>
              </a:rPr>
              <a:t> P) (</a:t>
            </a:r>
            <a:r>
              <a:rPr lang="en-US" i="1" dirty="0" err="1" smtClean="0">
                <a:solidFill>
                  <a:srgbClr val="FF0000"/>
                </a:solidFill>
              </a:rPr>
              <a:t>funct</a:t>
            </a:r>
            <a:r>
              <a:rPr lang="en-US" i="1" dirty="0" smtClean="0">
                <a:solidFill>
                  <a:srgbClr val="FF0000"/>
                </a:solidFill>
              </a:rPr>
              <a:t> P)</a:t>
            </a:r>
          </a:p>
          <a:p>
            <a:r>
              <a:rPr lang="it-IT" dirty="0" smtClean="0"/>
              <a:t>ISA </a:t>
            </a:r>
            <a:r>
              <a:rPr lang="it-IT" dirty="0" err="1" smtClean="0"/>
              <a:t>between</a:t>
            </a:r>
            <a:r>
              <a:rPr lang="it-IT" dirty="0" smtClean="0"/>
              <a:t> relations (in </a:t>
            </a:r>
            <a:r>
              <a:rPr lang="it-IT" i="1" dirty="0" err="1" smtClean="0"/>
              <a:t>DL-Lite</a:t>
            </a:r>
            <a:r>
              <a:rPr lang="it-IT" i="1" baseline="-25000" dirty="0" err="1" smtClean="0"/>
              <a:t>R</a:t>
            </a:r>
            <a:r>
              <a:rPr lang="it-IT" i="1" dirty="0" smtClean="0"/>
              <a:t>)</a:t>
            </a:r>
            <a:r>
              <a:rPr lang="it-IT" i="1" dirty="0" smtClean="0">
                <a:sym typeface="Wingdings" pitchFamily="2" charset="2"/>
              </a:rPr>
              <a:t> </a:t>
            </a:r>
            <a:r>
              <a:rPr lang="it-IT" i="1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R1 ⊑ R2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DL-Lite </a:t>
            </a:r>
            <a:r>
              <a:rPr lang="it-IT" dirty="0" err="1" smtClean="0"/>
              <a:t>example</a:t>
            </a:r>
            <a:endParaRPr lang="it-IT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579639" y="1460785"/>
            <a:ext cx="473928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1000100" y="20002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Manager ⊑ </a:t>
            </a:r>
            <a:r>
              <a:rPr lang="it-IT" dirty="0" err="1" smtClean="0"/>
              <a:t>Employee</a:t>
            </a:r>
            <a:endParaRPr lang="it-IT" dirty="0" smtClean="0"/>
          </a:p>
          <a:p>
            <a:r>
              <a:rPr lang="it-IT" dirty="0" err="1" smtClean="0"/>
              <a:t>AreaManager</a:t>
            </a:r>
            <a:r>
              <a:rPr lang="it-IT" dirty="0" smtClean="0"/>
              <a:t> ⊑ Manager</a:t>
            </a:r>
          </a:p>
          <a:p>
            <a:r>
              <a:rPr lang="it-IT" dirty="0" err="1" smtClean="0"/>
              <a:t>TopManager</a:t>
            </a:r>
            <a:r>
              <a:rPr lang="it-IT" dirty="0" smtClean="0"/>
              <a:t> ⊑ Manager</a:t>
            </a:r>
          </a:p>
          <a:p>
            <a:r>
              <a:rPr lang="it-IT" dirty="0" err="1" smtClean="0"/>
              <a:t>AreaManager</a:t>
            </a:r>
            <a:r>
              <a:rPr lang="it-IT" dirty="0" smtClean="0"/>
              <a:t> ⊑ ￢</a:t>
            </a:r>
            <a:r>
              <a:rPr lang="it-IT" dirty="0" err="1" smtClean="0"/>
              <a:t>TopManager</a:t>
            </a:r>
            <a:endParaRPr lang="it-IT" dirty="0" smtClean="0"/>
          </a:p>
          <a:p>
            <a:r>
              <a:rPr lang="it-IT" dirty="0" smtClean="0"/>
              <a:t>∃</a:t>
            </a:r>
            <a:r>
              <a:rPr lang="it-IT" dirty="0" err="1" smtClean="0"/>
              <a:t>WorksFor</a:t>
            </a:r>
            <a:r>
              <a:rPr lang="it-IT" dirty="0" smtClean="0"/>
              <a:t> ⊑ </a:t>
            </a:r>
            <a:r>
              <a:rPr lang="it-IT" dirty="0" err="1" smtClean="0"/>
              <a:t>Employee</a:t>
            </a:r>
            <a:endParaRPr lang="it-IT" dirty="0" smtClean="0"/>
          </a:p>
          <a:p>
            <a:r>
              <a:rPr lang="it-IT" dirty="0" smtClean="0"/>
              <a:t>∃</a:t>
            </a:r>
            <a:r>
              <a:rPr lang="it-IT" dirty="0" err="1" smtClean="0"/>
              <a:t>WorksFor−</a:t>
            </a:r>
            <a:r>
              <a:rPr lang="it-IT" dirty="0" smtClean="0"/>
              <a:t> ⊑ Project</a:t>
            </a:r>
          </a:p>
          <a:p>
            <a:r>
              <a:rPr lang="it-IT" dirty="0" smtClean="0"/>
              <a:t>Project ⊑ ∃</a:t>
            </a:r>
            <a:r>
              <a:rPr lang="it-IT" dirty="0" err="1" smtClean="0"/>
              <a:t>WorksFor−</a:t>
            </a:r>
            <a:endParaRPr lang="it-IT" dirty="0" smtClean="0"/>
          </a:p>
          <a:p>
            <a:r>
              <a:rPr lang="it-IT" dirty="0" smtClean="0"/>
              <a:t>(</a:t>
            </a:r>
            <a:r>
              <a:rPr lang="it-IT" dirty="0" err="1" smtClean="0"/>
              <a:t>funct</a:t>
            </a:r>
            <a:r>
              <a:rPr lang="it-IT" dirty="0" smtClean="0"/>
              <a:t> </a:t>
            </a:r>
            <a:r>
              <a:rPr lang="it-IT" dirty="0" err="1" smtClean="0"/>
              <a:t>WorksFor</a:t>
            </a:r>
            <a:r>
              <a:rPr lang="it-IT" dirty="0" smtClean="0"/>
              <a:t>)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funct</a:t>
            </a:r>
            <a:r>
              <a:rPr lang="it-IT" dirty="0" smtClean="0"/>
              <a:t> </a:t>
            </a:r>
            <a:r>
              <a:rPr lang="it-IT" dirty="0" err="1" smtClean="0"/>
              <a:t>WorksFor−</a:t>
            </a:r>
            <a:r>
              <a:rPr lang="it-IT" dirty="0" smtClean="0"/>
              <a:t>)</a:t>
            </a:r>
          </a:p>
          <a:p>
            <a:r>
              <a:rPr lang="it-IT" dirty="0" smtClean="0"/>
              <a:t>...</a:t>
            </a:r>
          </a:p>
          <a:p>
            <a:r>
              <a:rPr lang="en-US" dirty="0" smtClean="0"/>
              <a:t>Note: in </a:t>
            </a:r>
            <a:r>
              <a:rPr lang="en-US" i="1" dirty="0" smtClean="0"/>
              <a:t>DL-</a:t>
            </a:r>
            <a:r>
              <a:rPr lang="en-US" i="1" dirty="0" err="1" smtClean="0"/>
              <a:t>Lite</a:t>
            </a:r>
            <a:r>
              <a:rPr lang="en-US" i="1" dirty="0" smtClean="0"/>
              <a:t> we cannot capture </a:t>
            </a:r>
          </a:p>
          <a:p>
            <a:r>
              <a:rPr lang="en-US" i="1" dirty="0" smtClean="0"/>
              <a:t>completeness of the hierarchy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DL-Lite family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43" y="1571612"/>
            <a:ext cx="7820075" cy="292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DL</a:t>
            </a:r>
            <a:r>
              <a:rPr lang="it-IT" dirty="0" smtClean="0"/>
              <a:t> </a:t>
            </a:r>
            <a:r>
              <a:rPr lang="it-IT" dirty="0" err="1" smtClean="0"/>
              <a:t>Lite</a:t>
            </a:r>
            <a:r>
              <a:rPr lang="it-IT" baseline="-25000" dirty="0" err="1" smtClean="0"/>
              <a:t>F</a:t>
            </a:r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7646629" cy="468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DL</a:t>
            </a:r>
            <a:r>
              <a:rPr lang="it-IT" dirty="0" smtClean="0"/>
              <a:t> </a:t>
            </a:r>
            <a:r>
              <a:rPr lang="it-IT" dirty="0" err="1" smtClean="0"/>
              <a:t>Lite</a:t>
            </a:r>
            <a:r>
              <a:rPr lang="it-IT" baseline="-25000" dirty="0" err="1" smtClean="0"/>
              <a:t>R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76390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DL</a:t>
            </a:r>
            <a:r>
              <a:rPr lang="it-IT" dirty="0" smtClean="0"/>
              <a:t> </a:t>
            </a:r>
            <a:r>
              <a:rPr lang="it-IT" dirty="0" err="1" smtClean="0"/>
              <a:t>Lite</a:t>
            </a:r>
            <a:r>
              <a:rPr lang="it-IT" baseline="-25000" dirty="0" err="1" smtClean="0"/>
              <a:t>A</a:t>
            </a:r>
            <a:r>
              <a:rPr lang="it-IT" baseline="-25000" dirty="0" smtClean="0"/>
              <a:t> </a:t>
            </a:r>
            <a:r>
              <a:rPr lang="it-IT" dirty="0" smtClean="0"/>
              <a:t>(</a:t>
            </a:r>
            <a:r>
              <a:rPr lang="it-IT" sz="3100" dirty="0" err="1" smtClean="0"/>
              <a:t>combines</a:t>
            </a:r>
            <a:r>
              <a:rPr lang="it-IT" sz="3100" dirty="0" smtClean="0"/>
              <a:t> the </a:t>
            </a:r>
            <a:r>
              <a:rPr lang="it-IT" sz="3100" dirty="0" err="1" smtClean="0"/>
              <a:t>main</a:t>
            </a:r>
            <a:r>
              <a:rPr lang="it-IT" sz="3100" dirty="0" smtClean="0"/>
              <a:t> </a:t>
            </a:r>
            <a:r>
              <a:rPr lang="it-IT" sz="3100" dirty="0" err="1" smtClean="0"/>
              <a:t>features</a:t>
            </a:r>
            <a:r>
              <a:rPr lang="it-IT" sz="3100" dirty="0" smtClean="0"/>
              <a:t> </a:t>
            </a:r>
            <a:r>
              <a:rPr lang="it-IT" sz="3100" dirty="0" err="1" smtClean="0"/>
              <a:t>of</a:t>
            </a:r>
            <a:r>
              <a:rPr lang="it-IT" sz="3100" dirty="0" smtClean="0"/>
              <a:t> </a:t>
            </a:r>
            <a:r>
              <a:rPr lang="it-IT" sz="3100" dirty="0" err="1" smtClean="0"/>
              <a:t>DL-lite</a:t>
            </a:r>
            <a:r>
              <a:rPr lang="it-IT" sz="3100" baseline="-25000" dirty="0" err="1" smtClean="0"/>
              <a:t>F</a:t>
            </a:r>
            <a:r>
              <a:rPr lang="it-IT" sz="3100" dirty="0" smtClean="0"/>
              <a:t> and </a:t>
            </a:r>
            <a:r>
              <a:rPr lang="it-IT" sz="3100" dirty="0" err="1" smtClean="0"/>
              <a:t>DL-lite</a:t>
            </a:r>
            <a:r>
              <a:rPr lang="it-IT" sz="3100" baseline="-25000" dirty="0" err="1" smtClean="0"/>
              <a:t>R</a:t>
            </a:r>
            <a:r>
              <a:rPr lang="it-IT" dirty="0" smtClean="0"/>
              <a:t>)</a:t>
            </a:r>
            <a:r>
              <a:rPr lang="it-IT" baseline="-25000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00166" y="1857364"/>
            <a:ext cx="7076332" cy="43910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t-IT" dirty="0" smtClean="0"/>
              <a:t>– </a:t>
            </a:r>
            <a:r>
              <a:rPr lang="it-IT" b="1" dirty="0" err="1" smtClean="0"/>
              <a:t>Concept</a:t>
            </a:r>
            <a:r>
              <a:rPr lang="it-IT" b="1" dirty="0" smtClean="0"/>
              <a:t> </a:t>
            </a:r>
            <a:r>
              <a:rPr lang="it-IT" b="1" dirty="0" err="1" smtClean="0"/>
              <a:t>expressions</a:t>
            </a:r>
            <a:r>
              <a:rPr lang="it-IT" b="1" dirty="0" smtClean="0"/>
              <a:t>:</a:t>
            </a:r>
          </a:p>
          <a:p>
            <a:pPr>
              <a:buNone/>
            </a:pPr>
            <a:r>
              <a:rPr lang="pl-PL" i="1" dirty="0" smtClean="0"/>
              <a:t>B ::= A </a:t>
            </a:r>
            <a:r>
              <a:rPr lang="it-IT" i="1" dirty="0" smtClean="0"/>
              <a:t>| </a:t>
            </a:r>
            <a:r>
              <a:rPr lang="it-IT" dirty="0" smtClean="0"/>
              <a:t>∃</a:t>
            </a:r>
            <a:r>
              <a:rPr lang="pl-PL" i="1" dirty="0" smtClean="0"/>
              <a:t>Q </a:t>
            </a:r>
            <a:r>
              <a:rPr lang="it-IT" i="1" dirty="0" smtClean="0"/>
              <a:t>|</a:t>
            </a:r>
            <a:r>
              <a:rPr lang="pl-PL" i="1" dirty="0" smtClean="0"/>
              <a:t> </a:t>
            </a:r>
            <a:r>
              <a:rPr lang="el-GR" i="1" dirty="0" smtClean="0"/>
              <a:t>δ</a:t>
            </a:r>
            <a:r>
              <a:rPr lang="pl-PL" i="1" dirty="0" smtClean="0"/>
              <a:t>(U</a:t>
            </a:r>
            <a:r>
              <a:rPr lang="it-IT" i="1" baseline="-25000" dirty="0" smtClean="0"/>
              <a:t>C</a:t>
            </a:r>
            <a:r>
              <a:rPr lang="pl-PL" i="1" dirty="0" smtClean="0"/>
              <a:t>)</a:t>
            </a:r>
          </a:p>
          <a:p>
            <a:pPr>
              <a:buNone/>
            </a:pPr>
            <a:r>
              <a:rPr lang="it-IT" i="1" dirty="0" smtClean="0"/>
              <a:t>C ::= T</a:t>
            </a:r>
            <a:r>
              <a:rPr lang="it-IT" i="1" baseline="-25000" dirty="0" smtClean="0"/>
              <a:t> C</a:t>
            </a:r>
            <a:r>
              <a:rPr lang="it-IT" i="1" dirty="0" smtClean="0"/>
              <a:t> | B | </a:t>
            </a:r>
            <a:r>
              <a:rPr lang="it-IT" dirty="0" err="1" smtClean="0"/>
              <a:t>¬</a:t>
            </a:r>
            <a:r>
              <a:rPr lang="it-IT" i="1" dirty="0" err="1" smtClean="0"/>
              <a:t>B</a:t>
            </a:r>
            <a:r>
              <a:rPr lang="it-IT" i="1" dirty="0" smtClean="0"/>
              <a:t> | </a:t>
            </a:r>
            <a:r>
              <a:rPr lang="it-IT" dirty="0" smtClean="0"/>
              <a:t>∃</a:t>
            </a:r>
            <a:r>
              <a:rPr lang="it-IT" i="1" dirty="0" err="1" smtClean="0"/>
              <a:t>Q.C</a:t>
            </a:r>
            <a:r>
              <a:rPr lang="it-IT" i="1" dirty="0" smtClean="0"/>
              <a:t> | </a:t>
            </a:r>
            <a:r>
              <a:rPr lang="el-GR" i="1" dirty="0" smtClean="0"/>
              <a:t>δ</a:t>
            </a:r>
            <a:r>
              <a:rPr lang="it-IT" i="1" baseline="-25000" dirty="0" smtClean="0"/>
              <a:t>F</a:t>
            </a:r>
            <a:r>
              <a:rPr lang="el-GR" i="1" dirty="0" smtClean="0"/>
              <a:t> </a:t>
            </a:r>
            <a:r>
              <a:rPr lang="it-IT" i="1" dirty="0" smtClean="0"/>
              <a:t>(</a:t>
            </a:r>
            <a:r>
              <a:rPr lang="pl-PL" i="1" dirty="0" smtClean="0"/>
              <a:t>U</a:t>
            </a:r>
            <a:r>
              <a:rPr lang="it-IT" i="1" baseline="-25000" dirty="0" smtClean="0"/>
              <a:t>C</a:t>
            </a:r>
            <a:r>
              <a:rPr lang="it-IT" i="1" dirty="0" smtClean="0"/>
              <a:t>) | </a:t>
            </a:r>
            <a:r>
              <a:rPr lang="it-IT" dirty="0" smtClean="0"/>
              <a:t>∃</a:t>
            </a:r>
            <a:r>
              <a:rPr lang="el-GR" i="1" dirty="0" smtClean="0"/>
              <a:t> δ</a:t>
            </a:r>
            <a:r>
              <a:rPr lang="it-IT" i="1" baseline="-25000" dirty="0" smtClean="0"/>
              <a:t> F </a:t>
            </a:r>
            <a:r>
              <a:rPr lang="it-IT" i="1" dirty="0" smtClean="0"/>
              <a:t>(</a:t>
            </a:r>
            <a:r>
              <a:rPr lang="pl-PL" i="1" dirty="0" smtClean="0"/>
              <a:t>U</a:t>
            </a:r>
            <a:r>
              <a:rPr lang="it-IT" i="1" baseline="-25000" dirty="0" smtClean="0"/>
              <a:t>R</a:t>
            </a:r>
            <a:r>
              <a:rPr lang="it-IT" i="1" dirty="0" smtClean="0"/>
              <a:t>) | </a:t>
            </a:r>
            <a:r>
              <a:rPr lang="it-IT" dirty="0" smtClean="0"/>
              <a:t>∃</a:t>
            </a:r>
            <a:r>
              <a:rPr lang="el-GR" i="1" dirty="0" smtClean="0"/>
              <a:t> δ</a:t>
            </a:r>
            <a:r>
              <a:rPr lang="it-IT" i="1" baseline="-25000" dirty="0" smtClean="0"/>
              <a:t> F</a:t>
            </a:r>
            <a:r>
              <a:rPr lang="it-IT" i="1" dirty="0" smtClean="0"/>
              <a:t> (</a:t>
            </a:r>
            <a:r>
              <a:rPr lang="pl-PL" i="1" dirty="0" smtClean="0"/>
              <a:t>U</a:t>
            </a:r>
            <a:r>
              <a:rPr lang="it-IT" i="1" baseline="-25000" dirty="0" smtClean="0"/>
              <a:t>R</a:t>
            </a:r>
            <a:r>
              <a:rPr lang="it-IT" i="1" dirty="0" smtClean="0"/>
              <a:t>)</a:t>
            </a:r>
            <a:r>
              <a:rPr lang="sv-SE" sz="2800" i="1" baseline="30000" dirty="0" smtClean="0"/>
              <a:t> -</a:t>
            </a:r>
            <a:endParaRPr lang="it-IT" i="1" dirty="0" smtClean="0"/>
          </a:p>
          <a:p>
            <a:pPr>
              <a:buNone/>
            </a:pPr>
            <a:r>
              <a:rPr lang="en-US" dirty="0" smtClean="0"/>
              <a:t>– </a:t>
            </a:r>
            <a:r>
              <a:rPr lang="en-US" b="1" dirty="0" smtClean="0"/>
              <a:t>Value-domain expressions </a:t>
            </a:r>
            <a:r>
              <a:rPr lang="en-US" dirty="0" smtClean="0"/>
              <a:t>(</a:t>
            </a:r>
            <a:r>
              <a:rPr lang="en-US" i="1" dirty="0" err="1" smtClean="0"/>
              <a:t>rdfDataType</a:t>
            </a:r>
            <a:r>
              <a:rPr lang="en-US" i="1" dirty="0" smtClean="0"/>
              <a:t> denotes predefined value-domains such</a:t>
            </a:r>
          </a:p>
          <a:p>
            <a:pPr>
              <a:buNone/>
            </a:pP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integers</a:t>
            </a:r>
            <a:r>
              <a:rPr lang="it-IT" dirty="0" smtClean="0"/>
              <a:t>, </a:t>
            </a:r>
            <a:r>
              <a:rPr lang="it-IT" dirty="0" err="1" smtClean="0"/>
              <a:t>strings</a:t>
            </a:r>
            <a:r>
              <a:rPr lang="it-IT" dirty="0" smtClean="0"/>
              <a:t>, etc.):</a:t>
            </a:r>
          </a:p>
          <a:p>
            <a:pPr>
              <a:buNone/>
            </a:pPr>
            <a:r>
              <a:rPr lang="it-IT" i="1" dirty="0" smtClean="0"/>
              <a:t>E ::= D | </a:t>
            </a:r>
            <a:r>
              <a:rPr lang="el-GR" i="1" dirty="0" smtClean="0"/>
              <a:t>ρ</a:t>
            </a:r>
            <a:r>
              <a:rPr lang="it-IT" i="1" dirty="0" smtClean="0"/>
              <a:t>(</a:t>
            </a:r>
            <a:r>
              <a:rPr lang="pl-PL" i="1" dirty="0" smtClean="0"/>
              <a:t>U</a:t>
            </a:r>
            <a:r>
              <a:rPr lang="it-IT" i="1" baseline="-25000" dirty="0" smtClean="0"/>
              <a:t>C</a:t>
            </a:r>
            <a:r>
              <a:rPr lang="it-IT" i="1" dirty="0" smtClean="0"/>
              <a:t>) | </a:t>
            </a:r>
            <a:r>
              <a:rPr lang="el-GR" i="1" dirty="0" smtClean="0"/>
              <a:t>ρ</a:t>
            </a:r>
            <a:r>
              <a:rPr lang="it-IT" i="1" dirty="0" smtClean="0"/>
              <a:t>(</a:t>
            </a:r>
            <a:r>
              <a:rPr lang="pl-PL" i="1" dirty="0" smtClean="0"/>
              <a:t>U</a:t>
            </a:r>
            <a:r>
              <a:rPr lang="it-IT" i="1" baseline="-25000" dirty="0" smtClean="0"/>
              <a:t>R</a:t>
            </a:r>
            <a:r>
              <a:rPr lang="it-IT" i="1" dirty="0" smtClean="0"/>
              <a:t>)</a:t>
            </a:r>
          </a:p>
          <a:p>
            <a:pPr>
              <a:buNone/>
            </a:pPr>
            <a:r>
              <a:rPr lang="it-IT" i="1" dirty="0" smtClean="0"/>
              <a:t>F ::= T</a:t>
            </a:r>
            <a:r>
              <a:rPr lang="it-IT" i="1" baseline="-25000" dirty="0" smtClean="0"/>
              <a:t> D</a:t>
            </a:r>
            <a:r>
              <a:rPr lang="it-IT" i="1" dirty="0" smtClean="0"/>
              <a:t> | E | </a:t>
            </a:r>
            <a:r>
              <a:rPr lang="it-IT" dirty="0" err="1" smtClean="0"/>
              <a:t>¬</a:t>
            </a:r>
            <a:r>
              <a:rPr lang="it-IT" i="1" dirty="0" err="1" smtClean="0"/>
              <a:t>E</a:t>
            </a:r>
            <a:r>
              <a:rPr lang="it-IT" i="1" dirty="0" smtClean="0"/>
              <a:t> | </a:t>
            </a:r>
            <a:r>
              <a:rPr lang="it-IT" i="1" dirty="0" err="1" smtClean="0"/>
              <a:t>rdfDataType</a:t>
            </a:r>
            <a:endParaRPr lang="it-IT" i="1" dirty="0" smtClean="0"/>
          </a:p>
          <a:p>
            <a:pPr>
              <a:buNone/>
            </a:pPr>
            <a:r>
              <a:rPr lang="it-IT" dirty="0" smtClean="0"/>
              <a:t>– </a:t>
            </a:r>
            <a:r>
              <a:rPr lang="it-IT" b="1" dirty="0" err="1" smtClean="0"/>
              <a:t>Attribute</a:t>
            </a:r>
            <a:r>
              <a:rPr lang="it-IT" b="1" dirty="0" smtClean="0"/>
              <a:t> </a:t>
            </a:r>
            <a:r>
              <a:rPr lang="it-IT" b="1" dirty="0" err="1" smtClean="0"/>
              <a:t>expressions</a:t>
            </a:r>
            <a:r>
              <a:rPr lang="it-IT" dirty="0" smtClean="0"/>
              <a:t>:</a:t>
            </a:r>
          </a:p>
          <a:p>
            <a:pPr>
              <a:buNone/>
            </a:pPr>
            <a:r>
              <a:rPr lang="it-IT" i="1" dirty="0" smtClean="0"/>
              <a:t>VC ::= </a:t>
            </a:r>
            <a:r>
              <a:rPr lang="pl-PL" i="1" dirty="0" smtClean="0"/>
              <a:t>U</a:t>
            </a:r>
            <a:r>
              <a:rPr lang="it-IT" i="1" baseline="-25000" dirty="0" smtClean="0"/>
              <a:t>C</a:t>
            </a:r>
            <a:r>
              <a:rPr lang="it-IT" i="1" dirty="0" smtClean="0"/>
              <a:t> | </a:t>
            </a:r>
            <a:r>
              <a:rPr lang="it-IT" dirty="0" smtClean="0"/>
              <a:t>¬</a:t>
            </a:r>
            <a:r>
              <a:rPr lang="pl-PL" i="1" dirty="0" smtClean="0"/>
              <a:t>U</a:t>
            </a:r>
            <a:r>
              <a:rPr lang="it-IT" i="1" baseline="-25000" dirty="0" smtClean="0"/>
              <a:t>C</a:t>
            </a:r>
            <a:r>
              <a:rPr lang="it-IT" i="1" dirty="0" smtClean="0"/>
              <a:t>    </a:t>
            </a:r>
          </a:p>
          <a:p>
            <a:pPr>
              <a:buNone/>
            </a:pPr>
            <a:r>
              <a:rPr lang="it-IT" i="1" dirty="0" smtClean="0"/>
              <a:t>VR ::= </a:t>
            </a:r>
            <a:r>
              <a:rPr lang="pl-PL" i="1" dirty="0" smtClean="0"/>
              <a:t>U</a:t>
            </a:r>
            <a:r>
              <a:rPr lang="it-IT" i="1" baseline="-25000" dirty="0" smtClean="0"/>
              <a:t>R</a:t>
            </a:r>
            <a:r>
              <a:rPr lang="it-IT" i="1" dirty="0" smtClean="0"/>
              <a:t> | </a:t>
            </a:r>
            <a:r>
              <a:rPr lang="it-IT" dirty="0" smtClean="0"/>
              <a:t>¬</a:t>
            </a:r>
            <a:r>
              <a:rPr lang="pl-PL" i="1" dirty="0" smtClean="0"/>
              <a:t> U</a:t>
            </a:r>
            <a:r>
              <a:rPr lang="it-IT" i="1" baseline="-25000" dirty="0" smtClean="0"/>
              <a:t>R</a:t>
            </a:r>
            <a:endParaRPr lang="it-IT" i="1" dirty="0" smtClean="0"/>
          </a:p>
          <a:p>
            <a:pPr>
              <a:buNone/>
            </a:pPr>
            <a:r>
              <a:rPr lang="it-IT" dirty="0" smtClean="0"/>
              <a:t>– </a:t>
            </a:r>
            <a:r>
              <a:rPr lang="it-IT" b="1" dirty="0" err="1" smtClean="0"/>
              <a:t>Role</a:t>
            </a:r>
            <a:r>
              <a:rPr lang="it-IT" b="1" dirty="0" smtClean="0"/>
              <a:t> </a:t>
            </a:r>
            <a:r>
              <a:rPr lang="it-IT" b="1" dirty="0" err="1" smtClean="0"/>
              <a:t>expressions</a:t>
            </a:r>
            <a:r>
              <a:rPr lang="it-IT" b="1" dirty="0" smtClean="0"/>
              <a:t>:</a:t>
            </a:r>
          </a:p>
          <a:p>
            <a:pPr>
              <a:buNone/>
            </a:pPr>
            <a:r>
              <a:rPr lang="sv-SE" i="1" dirty="0" smtClean="0"/>
              <a:t>Q ::= P | P</a:t>
            </a:r>
            <a:r>
              <a:rPr lang="sv-SE" sz="3200" i="1" baseline="30000" dirty="0" smtClean="0"/>
              <a:t>-</a:t>
            </a:r>
            <a:r>
              <a:rPr lang="sv-SE" i="1" dirty="0" smtClean="0"/>
              <a:t> | </a:t>
            </a:r>
            <a:r>
              <a:rPr lang="el-GR" i="1" dirty="0" smtClean="0"/>
              <a:t>δ</a:t>
            </a:r>
            <a:r>
              <a:rPr lang="sv-SE" i="1" dirty="0" smtClean="0"/>
              <a:t>(</a:t>
            </a:r>
            <a:r>
              <a:rPr lang="pl-PL" i="1" dirty="0" smtClean="0"/>
              <a:t>U</a:t>
            </a:r>
            <a:r>
              <a:rPr lang="it-IT" i="1" baseline="-25000" dirty="0" smtClean="0"/>
              <a:t>R</a:t>
            </a:r>
            <a:r>
              <a:rPr lang="sv-SE" i="1" dirty="0" smtClean="0"/>
              <a:t>) | </a:t>
            </a:r>
            <a:r>
              <a:rPr lang="el-GR" i="1" dirty="0" smtClean="0"/>
              <a:t>δ</a:t>
            </a:r>
            <a:r>
              <a:rPr lang="sv-SE" i="1" dirty="0" smtClean="0"/>
              <a:t>(</a:t>
            </a:r>
            <a:r>
              <a:rPr lang="pl-PL" i="1" dirty="0" smtClean="0"/>
              <a:t>U</a:t>
            </a:r>
            <a:r>
              <a:rPr lang="it-IT" i="1" baseline="-25000" dirty="0" smtClean="0"/>
              <a:t>R</a:t>
            </a:r>
            <a:r>
              <a:rPr lang="sv-SE" i="1" dirty="0" smtClean="0"/>
              <a:t>)</a:t>
            </a:r>
            <a:r>
              <a:rPr lang="sv-SE" sz="2800" i="1" baseline="30000" dirty="0" smtClean="0"/>
              <a:t> -</a:t>
            </a:r>
            <a:endParaRPr lang="sv-SE" i="1" dirty="0" smtClean="0"/>
          </a:p>
          <a:p>
            <a:pPr>
              <a:buNone/>
            </a:pPr>
            <a:r>
              <a:rPr lang="sv-SE" i="1" dirty="0" smtClean="0"/>
              <a:t>R ::= Q | </a:t>
            </a:r>
            <a:r>
              <a:rPr lang="it-IT" dirty="0" smtClean="0"/>
              <a:t>¬</a:t>
            </a:r>
            <a:r>
              <a:rPr lang="sv-SE" i="1" dirty="0" smtClean="0"/>
              <a:t>Q | </a:t>
            </a:r>
            <a:r>
              <a:rPr lang="el-GR" i="1" dirty="0" smtClean="0"/>
              <a:t>δ</a:t>
            </a:r>
            <a:r>
              <a:rPr lang="it-IT" i="1" baseline="-25000" dirty="0" smtClean="0"/>
              <a:t> F</a:t>
            </a:r>
            <a:r>
              <a:rPr lang="el-GR" i="1" dirty="0" smtClean="0"/>
              <a:t> </a:t>
            </a:r>
            <a:r>
              <a:rPr lang="sv-SE" i="1" dirty="0" smtClean="0"/>
              <a:t>(</a:t>
            </a:r>
            <a:r>
              <a:rPr lang="pl-PL" i="1" dirty="0" smtClean="0"/>
              <a:t>U</a:t>
            </a:r>
            <a:r>
              <a:rPr lang="it-IT" i="1" baseline="-25000" dirty="0" smtClean="0"/>
              <a:t>R</a:t>
            </a:r>
            <a:r>
              <a:rPr lang="sv-SE" i="1" dirty="0" smtClean="0"/>
              <a:t>) | </a:t>
            </a:r>
            <a:r>
              <a:rPr lang="el-GR" i="1" dirty="0" smtClean="0"/>
              <a:t>δ</a:t>
            </a:r>
            <a:r>
              <a:rPr lang="it-IT" i="1" baseline="-25000" dirty="0" smtClean="0"/>
              <a:t> F</a:t>
            </a:r>
            <a:r>
              <a:rPr lang="sv-SE" i="1" dirty="0" smtClean="0"/>
              <a:t> (</a:t>
            </a:r>
            <a:r>
              <a:rPr lang="pl-PL" i="1" dirty="0" smtClean="0"/>
              <a:t>U</a:t>
            </a:r>
            <a:r>
              <a:rPr lang="it-IT" i="1" baseline="-25000" dirty="0" smtClean="0"/>
              <a:t>R</a:t>
            </a:r>
            <a:r>
              <a:rPr lang="sv-SE" i="1" dirty="0" smtClean="0"/>
              <a:t>)</a:t>
            </a:r>
            <a:r>
              <a:rPr lang="sv-SE" sz="2800" i="1" baseline="30000" dirty="0" smtClean="0"/>
              <a:t> -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Ontologia dell’ </a:t>
            </a:r>
            <a:r>
              <a:rPr lang="it-IT" dirty="0" err="1" smtClean="0"/>
              <a:t>IMDb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57290" y="1428736"/>
            <a:ext cx="33575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400" b="1" u="sng" dirty="0" smtClean="0"/>
              <a:t>CONCEPTS                                   </a:t>
            </a:r>
            <a:endParaRPr lang="it-IT" sz="1400" dirty="0" smtClean="0"/>
          </a:p>
          <a:p>
            <a:pPr>
              <a:buNone/>
            </a:pPr>
            <a:r>
              <a:rPr lang="en-US" sz="1400" dirty="0" smtClean="0"/>
              <a:t>ACTOR ⊆  </a:t>
            </a:r>
            <a:r>
              <a:rPr lang="en-US" sz="1400" dirty="0" smtClean="0">
                <a:sym typeface="Symbol"/>
              </a:rPr>
              <a:t> </a:t>
            </a:r>
            <a:r>
              <a:rPr lang="en-US" sz="1400" dirty="0" smtClean="0"/>
              <a:t>actor2movie</a:t>
            </a:r>
          </a:p>
          <a:p>
            <a:r>
              <a:rPr lang="en-US" sz="1400" dirty="0" smtClean="0"/>
              <a:t>MOVIES ⊆  </a:t>
            </a:r>
            <a:r>
              <a:rPr lang="en-US" sz="1400" dirty="0" smtClean="0">
                <a:sym typeface="Symbol"/>
              </a:rPr>
              <a:t> </a:t>
            </a:r>
            <a:r>
              <a:rPr lang="en-US" sz="1400" dirty="0" smtClean="0"/>
              <a:t>actor2movie</a:t>
            </a:r>
            <a:r>
              <a:rPr lang="en-US" sz="1400" baseline="30000" dirty="0" smtClean="0"/>
              <a:t> ‒</a:t>
            </a:r>
            <a:endParaRPr lang="it-IT" sz="1400" dirty="0" smtClean="0"/>
          </a:p>
          <a:p>
            <a:pPr>
              <a:buNone/>
            </a:pPr>
            <a:r>
              <a:rPr lang="en-US" sz="1400" b="1" u="sng" dirty="0" smtClean="0"/>
              <a:t>ROLES</a:t>
            </a:r>
            <a:endParaRPr lang="it-IT" sz="1400" dirty="0" smtClean="0"/>
          </a:p>
          <a:p>
            <a:pPr>
              <a:buNone/>
            </a:pPr>
            <a:r>
              <a:rPr lang="en-US" sz="1400" dirty="0" smtClean="0">
                <a:sym typeface="Symbol"/>
              </a:rPr>
              <a:t> </a:t>
            </a:r>
            <a:r>
              <a:rPr lang="en-US" sz="1400" dirty="0" smtClean="0"/>
              <a:t>actor2movie</a:t>
            </a:r>
            <a:r>
              <a:rPr lang="en-US" sz="1400" baseline="30000" dirty="0" smtClean="0"/>
              <a:t>‒</a:t>
            </a:r>
            <a:r>
              <a:rPr lang="en-US" sz="1400" dirty="0" smtClean="0"/>
              <a:t>  ⊆ MOVIES</a:t>
            </a:r>
            <a:endParaRPr lang="it-IT" sz="1400" dirty="0" smtClean="0"/>
          </a:p>
          <a:p>
            <a:pPr>
              <a:buFont typeface="Symbol" pitchFamily="18" charset="2"/>
              <a:buChar char="$"/>
            </a:pPr>
            <a:r>
              <a:rPr lang="en-US" sz="1400" dirty="0" smtClean="0"/>
              <a:t>actor2movie  ⊆ ACTOR</a:t>
            </a:r>
            <a:endParaRPr lang="it-IT" sz="1400" dirty="0" smtClean="0"/>
          </a:p>
          <a:p>
            <a:pPr>
              <a:buNone/>
            </a:pPr>
            <a:r>
              <a:rPr lang="en-US" sz="1400" b="1" u="sng" dirty="0" smtClean="0"/>
              <a:t>CONCEPTS ATTRIBUTES</a:t>
            </a:r>
            <a:endParaRPr lang="it-IT" sz="1400" dirty="0" smtClean="0"/>
          </a:p>
          <a:p>
            <a:pPr>
              <a:buNone/>
            </a:pPr>
            <a:r>
              <a:rPr lang="en-US" sz="1400" dirty="0" smtClean="0"/>
              <a:t>ρ(id) ⊆ </a:t>
            </a:r>
            <a:r>
              <a:rPr lang="en-US" sz="1400" dirty="0" err="1" smtClean="0"/>
              <a:t>xsd:int</a:t>
            </a:r>
            <a:endParaRPr lang="it-IT" sz="1400" dirty="0" smtClean="0"/>
          </a:p>
          <a:p>
            <a:pPr>
              <a:buNone/>
            </a:pPr>
            <a:r>
              <a:rPr lang="en-US" sz="1400" dirty="0" smtClean="0"/>
              <a:t>ρ(name) ⊆ </a:t>
            </a:r>
            <a:r>
              <a:rPr lang="en-US" sz="1400" dirty="0" err="1" smtClean="0"/>
              <a:t>xsd:string</a:t>
            </a:r>
            <a:endParaRPr lang="it-IT" sz="1400" dirty="0" smtClean="0"/>
          </a:p>
          <a:p>
            <a:pPr>
              <a:buNone/>
            </a:pPr>
            <a:r>
              <a:rPr lang="en-US" sz="1400" dirty="0" smtClean="0"/>
              <a:t>ρ(surname) ⊆ </a:t>
            </a:r>
            <a:r>
              <a:rPr lang="en-US" sz="1400" dirty="0" err="1" smtClean="0"/>
              <a:t>xsd:string</a:t>
            </a:r>
            <a:endParaRPr lang="it-IT" sz="1400" dirty="0" smtClean="0"/>
          </a:p>
          <a:p>
            <a:pPr>
              <a:buNone/>
            </a:pPr>
            <a:r>
              <a:rPr lang="en-US" sz="1400" dirty="0" smtClean="0"/>
              <a:t>ρ(sex) ⊆ </a:t>
            </a:r>
            <a:r>
              <a:rPr lang="en-US" sz="1400" dirty="0" err="1" smtClean="0"/>
              <a:t>xsd:string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72066" y="1357298"/>
            <a:ext cx="3786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u="sng" dirty="0" smtClean="0"/>
              <a:t>ROLES ATTRIBUTES</a:t>
            </a:r>
            <a:endParaRPr lang="it-IT" sz="1400" dirty="0" smtClean="0"/>
          </a:p>
          <a:p>
            <a:pPr>
              <a:buNone/>
            </a:pPr>
            <a:r>
              <a:rPr lang="en-US" sz="1400" dirty="0" smtClean="0"/>
              <a:t>ρ(role) ⊆ </a:t>
            </a:r>
            <a:r>
              <a:rPr lang="en-US" sz="1400" dirty="0" err="1" smtClean="0"/>
              <a:t>xsd:string</a:t>
            </a:r>
            <a:endParaRPr lang="en-US" sz="1400" dirty="0" smtClean="0"/>
          </a:p>
          <a:p>
            <a:pPr>
              <a:buNone/>
            </a:pPr>
            <a:r>
              <a:rPr lang="en-US" sz="1400" b="1" u="sng" dirty="0" smtClean="0"/>
              <a:t>VALUES DOMAIN</a:t>
            </a:r>
            <a:endParaRPr lang="it-IT" sz="1400" dirty="0" smtClean="0"/>
          </a:p>
          <a:p>
            <a:pPr>
              <a:buNone/>
            </a:pPr>
            <a:r>
              <a:rPr lang="en-US" sz="1400" dirty="0" smtClean="0"/>
              <a:t>ACTOR  ⊆  </a:t>
            </a:r>
            <a:r>
              <a:rPr lang="el-GR" sz="1400" dirty="0" smtClean="0">
                <a:latin typeface="Constantia"/>
              </a:rPr>
              <a:t>δ</a:t>
            </a:r>
            <a:r>
              <a:rPr lang="en-US" sz="1400" dirty="0" smtClean="0"/>
              <a:t>(id) </a:t>
            </a:r>
            <a:endParaRPr lang="it-IT" sz="1400" dirty="0" smtClean="0"/>
          </a:p>
          <a:p>
            <a:pPr>
              <a:buNone/>
            </a:pPr>
            <a:r>
              <a:rPr lang="en-US" sz="1400" dirty="0" smtClean="0"/>
              <a:t>ACTOR  ⊆ </a:t>
            </a:r>
            <a:r>
              <a:rPr lang="el-GR" sz="1400" dirty="0" smtClean="0">
                <a:latin typeface="Constantia"/>
              </a:rPr>
              <a:t>δ</a:t>
            </a:r>
            <a:r>
              <a:rPr lang="en-US" sz="1400" dirty="0" smtClean="0"/>
              <a:t>(name) </a:t>
            </a:r>
            <a:endParaRPr lang="it-IT" sz="1400" dirty="0" smtClean="0"/>
          </a:p>
          <a:p>
            <a:pPr>
              <a:buNone/>
            </a:pPr>
            <a:r>
              <a:rPr lang="en-US" sz="1400" dirty="0" smtClean="0"/>
              <a:t>ACTOR  ⊆ </a:t>
            </a:r>
            <a:r>
              <a:rPr lang="el-GR" sz="1400" dirty="0" smtClean="0">
                <a:latin typeface="Constantia"/>
              </a:rPr>
              <a:t>δ</a:t>
            </a:r>
            <a:r>
              <a:rPr lang="en-US" sz="1400" dirty="0" smtClean="0"/>
              <a:t>(surname) </a:t>
            </a:r>
            <a:endParaRPr lang="it-IT" sz="1400" dirty="0" smtClean="0"/>
          </a:p>
          <a:p>
            <a:pPr>
              <a:buNone/>
            </a:pPr>
            <a:r>
              <a:rPr lang="en-US" sz="1400" dirty="0" smtClean="0"/>
              <a:t>ACTOR  ⊆ </a:t>
            </a:r>
            <a:r>
              <a:rPr lang="el-GR" sz="1400" dirty="0" smtClean="0">
                <a:latin typeface="Constantia"/>
              </a:rPr>
              <a:t>δ</a:t>
            </a:r>
            <a:r>
              <a:rPr lang="en-US" sz="1400" dirty="0" smtClean="0"/>
              <a:t>(sex) </a:t>
            </a:r>
          </a:p>
          <a:p>
            <a:pPr>
              <a:buNone/>
            </a:pPr>
            <a:r>
              <a:rPr lang="en-US" sz="1400" b="1" u="sng" dirty="0" smtClean="0"/>
              <a:t>ATTRIBUTE FUNCTIONALITY</a:t>
            </a:r>
            <a:endParaRPr lang="it-IT" sz="1400" dirty="0" smtClean="0"/>
          </a:p>
          <a:p>
            <a:pPr>
              <a:buNone/>
            </a:pPr>
            <a:r>
              <a:rPr lang="en-US" sz="1400" dirty="0" smtClean="0"/>
              <a:t>(</a:t>
            </a:r>
            <a:r>
              <a:rPr lang="en-US" sz="1400" dirty="0" err="1" smtClean="0"/>
              <a:t>funct</a:t>
            </a:r>
            <a:r>
              <a:rPr lang="en-US" sz="1400" dirty="0" smtClean="0"/>
              <a:t>  id)</a:t>
            </a:r>
            <a:endParaRPr lang="it-IT" sz="1400" dirty="0" smtClean="0"/>
          </a:p>
          <a:p>
            <a:pPr>
              <a:buNone/>
            </a:pPr>
            <a:r>
              <a:rPr lang="en-US" sz="1400" dirty="0" smtClean="0"/>
              <a:t>(</a:t>
            </a:r>
            <a:r>
              <a:rPr lang="en-US" sz="1400" dirty="0" err="1" smtClean="0"/>
              <a:t>funct</a:t>
            </a:r>
            <a:r>
              <a:rPr lang="en-US" sz="1400" dirty="0" smtClean="0"/>
              <a:t>   name)</a:t>
            </a:r>
            <a:endParaRPr lang="it-IT" sz="1400" dirty="0" smtClean="0"/>
          </a:p>
          <a:p>
            <a:pPr>
              <a:buNone/>
            </a:pPr>
            <a:r>
              <a:rPr lang="en-US" sz="1400" dirty="0" smtClean="0"/>
              <a:t>(</a:t>
            </a:r>
            <a:r>
              <a:rPr lang="en-US" sz="1400" dirty="0" err="1" smtClean="0"/>
              <a:t>funct</a:t>
            </a:r>
            <a:r>
              <a:rPr lang="en-US" sz="1400" dirty="0" smtClean="0"/>
              <a:t>   surname)</a:t>
            </a:r>
            <a:endParaRPr lang="it-IT" sz="1400" dirty="0" smtClean="0"/>
          </a:p>
          <a:p>
            <a:pPr>
              <a:buNone/>
            </a:pPr>
            <a:r>
              <a:rPr lang="en-US" sz="1400" dirty="0" smtClean="0"/>
              <a:t>(</a:t>
            </a:r>
            <a:r>
              <a:rPr lang="en-US" sz="1400" dirty="0" err="1" smtClean="0"/>
              <a:t>funct</a:t>
            </a:r>
            <a:r>
              <a:rPr lang="en-US" sz="1400" dirty="0" smtClean="0"/>
              <a:t>   sex)</a:t>
            </a:r>
          </a:p>
          <a:p>
            <a:pPr>
              <a:buNone/>
            </a:pPr>
            <a:r>
              <a:rPr lang="en-US" sz="1400" b="1" u="sng" dirty="0" smtClean="0"/>
              <a:t>ROLE FUNCTIONALITY</a:t>
            </a:r>
            <a:endParaRPr lang="it-IT" sz="1400" dirty="0" smtClean="0"/>
          </a:p>
          <a:p>
            <a:pPr>
              <a:buNone/>
            </a:pPr>
            <a:r>
              <a:rPr lang="en-US" sz="1400" dirty="0" smtClean="0"/>
              <a:t>(</a:t>
            </a:r>
            <a:r>
              <a:rPr lang="en-US" sz="1400" dirty="0" err="1" smtClean="0"/>
              <a:t>funct</a:t>
            </a:r>
            <a:r>
              <a:rPr lang="en-US" sz="1400" dirty="0" smtClean="0"/>
              <a:t>  actor2movie)</a:t>
            </a:r>
            <a:endParaRPr lang="it-IT" sz="1400" dirty="0" smtClean="0"/>
          </a:p>
        </p:txBody>
      </p:sp>
      <p:sp>
        <p:nvSpPr>
          <p:cNvPr id="54" name="Rettangolo 53"/>
          <p:cNvSpPr/>
          <p:nvPr/>
        </p:nvSpPr>
        <p:spPr>
          <a:xfrm>
            <a:off x="1214414" y="5286388"/>
            <a:ext cx="178595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MOVIES</a:t>
            </a:r>
            <a:endParaRPr lang="it-IT" dirty="0"/>
          </a:p>
        </p:txBody>
      </p:sp>
      <p:sp>
        <p:nvSpPr>
          <p:cNvPr id="56" name="Rettangolo 55"/>
          <p:cNvSpPr/>
          <p:nvPr/>
        </p:nvSpPr>
        <p:spPr>
          <a:xfrm>
            <a:off x="6643702" y="5286388"/>
            <a:ext cx="178595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ACTOR</a:t>
            </a:r>
            <a:endParaRPr lang="it-IT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6143636" y="485776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ID     </a:t>
            </a:r>
            <a:r>
              <a:rPr lang="it-IT" dirty="0" err="1" smtClean="0"/>
              <a:t>name</a:t>
            </a:r>
            <a:r>
              <a:rPr lang="it-IT" dirty="0" smtClean="0"/>
              <a:t>   </a:t>
            </a:r>
            <a:r>
              <a:rPr lang="it-IT" dirty="0" err="1" smtClean="0"/>
              <a:t>surname</a:t>
            </a:r>
            <a:r>
              <a:rPr lang="it-IT" dirty="0" smtClean="0"/>
              <a:t>     sex</a:t>
            </a:r>
            <a:endParaRPr lang="it-IT" dirty="0"/>
          </a:p>
        </p:txBody>
      </p:sp>
      <p:sp>
        <p:nvSpPr>
          <p:cNvPr id="58" name="Decisione 57"/>
          <p:cNvSpPr/>
          <p:nvPr/>
        </p:nvSpPr>
        <p:spPr>
          <a:xfrm>
            <a:off x="3929058" y="5214950"/>
            <a:ext cx="1857388" cy="82696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actor2movie</a:t>
            </a:r>
            <a:endParaRPr lang="it-IT" dirty="0"/>
          </a:p>
        </p:txBody>
      </p:sp>
      <p:sp>
        <p:nvSpPr>
          <p:cNvPr id="59" name="CasellaDiTesto 58"/>
          <p:cNvSpPr txBox="1"/>
          <p:nvPr/>
        </p:nvSpPr>
        <p:spPr>
          <a:xfrm>
            <a:off x="3786182" y="485776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role</a:t>
            </a:r>
            <a:endParaRPr lang="it-IT" dirty="0"/>
          </a:p>
        </p:txBody>
      </p:sp>
      <p:cxnSp>
        <p:nvCxnSpPr>
          <p:cNvPr id="61" name="Connettore 1 60"/>
          <p:cNvCxnSpPr>
            <a:stCxn id="54" idx="3"/>
            <a:endCxn id="58" idx="1"/>
          </p:cNvCxnSpPr>
          <p:nvPr/>
        </p:nvCxnSpPr>
        <p:spPr>
          <a:xfrm flipV="1">
            <a:off x="3000364" y="5628431"/>
            <a:ext cx="928694" cy="15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>
            <a:stCxn id="58" idx="3"/>
            <a:endCxn id="56" idx="1"/>
          </p:cNvCxnSpPr>
          <p:nvPr/>
        </p:nvCxnSpPr>
        <p:spPr>
          <a:xfrm>
            <a:off x="5786446" y="5628431"/>
            <a:ext cx="857256" cy="15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1 83"/>
          <p:cNvCxnSpPr>
            <a:stCxn id="59" idx="2"/>
          </p:cNvCxnSpPr>
          <p:nvPr/>
        </p:nvCxnSpPr>
        <p:spPr>
          <a:xfrm rot="16200000" flipH="1">
            <a:off x="4203021" y="5346037"/>
            <a:ext cx="345048" cy="10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sellaDiTesto 84"/>
          <p:cNvSpPr txBox="1"/>
          <p:nvPr/>
        </p:nvSpPr>
        <p:spPr>
          <a:xfrm>
            <a:off x="3214678" y="528638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(1,n)</a:t>
            </a:r>
            <a:endParaRPr lang="it-IT" dirty="0"/>
          </a:p>
        </p:txBody>
      </p:sp>
      <p:sp>
        <p:nvSpPr>
          <p:cNvPr id="86" name="CasellaDiTesto 85"/>
          <p:cNvSpPr txBox="1"/>
          <p:nvPr/>
        </p:nvSpPr>
        <p:spPr>
          <a:xfrm>
            <a:off x="5715008" y="528638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(1,n)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sito internet...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848608" cy="490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Mapping…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67503" y="1447800"/>
            <a:ext cx="703454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6257" y="1428736"/>
            <a:ext cx="7803427" cy="489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it-IT" dirty="0" smtClean="0"/>
              <a:t>…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677568" cy="473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it-IT" dirty="0" smtClean="0"/>
              <a:t>An </a:t>
            </a:r>
            <a:r>
              <a:rPr lang="it-IT" dirty="0" err="1" smtClean="0"/>
              <a:t>example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Mapping…how</a:t>
            </a:r>
            <a:r>
              <a:rPr lang="it-IT" dirty="0" smtClean="0"/>
              <a:t> </a:t>
            </a:r>
            <a:r>
              <a:rPr lang="it-IT" dirty="0" err="1" smtClean="0"/>
              <a:t>many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7929586" cy="436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GAV vs LAV  </a:t>
            </a:r>
            <a:r>
              <a:rPr lang="it-IT" dirty="0" err="1" smtClean="0"/>
              <a:t>example</a:t>
            </a:r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8782" y="1714488"/>
            <a:ext cx="7995218" cy="450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LAV </a:t>
            </a:r>
            <a:r>
              <a:rPr lang="it-IT" dirty="0" err="1" smtClean="0"/>
              <a:t>example</a:t>
            </a:r>
            <a:r>
              <a:rPr lang="it-IT" dirty="0" smtClean="0"/>
              <a:t>	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923" y="1785926"/>
            <a:ext cx="7790508" cy="487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Gav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8001024" cy="432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Example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query</a:t>
            </a:r>
            <a:r>
              <a:rPr lang="it-IT" dirty="0" smtClean="0"/>
              <a:t> processing</a:t>
            </a:r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785814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Gav</a:t>
            </a:r>
            <a:r>
              <a:rPr lang="it-IT" dirty="0" smtClean="0"/>
              <a:t> &amp; </a:t>
            </a:r>
            <a:r>
              <a:rPr lang="it-IT" dirty="0" err="1" smtClean="0"/>
              <a:t>Lav</a:t>
            </a:r>
            <a:r>
              <a:rPr lang="it-IT" dirty="0" smtClean="0"/>
              <a:t>: </a:t>
            </a:r>
            <a:r>
              <a:rPr lang="it-IT" dirty="0" err="1" smtClean="0"/>
              <a:t>comparison</a:t>
            </a:r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7351" y="1500174"/>
            <a:ext cx="776380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r>
              <a:rPr lang="it-IT" dirty="0" err="1" smtClean="0"/>
              <a:t>IMDb</a:t>
            </a:r>
            <a:r>
              <a:rPr lang="it-IT" dirty="0" smtClean="0"/>
              <a:t>: </a:t>
            </a:r>
            <a:r>
              <a:rPr lang="it-IT" dirty="0" err="1" smtClean="0"/>
              <a:t>mapping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2976" y="1071546"/>
            <a:ext cx="7790712" cy="550072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it-IT" sz="3500" dirty="0" smtClean="0"/>
          </a:p>
          <a:p>
            <a:pPr>
              <a:buNone/>
            </a:pPr>
            <a:r>
              <a:rPr lang="en-US" sz="3500" dirty="0" smtClean="0"/>
              <a:t>A DL-</a:t>
            </a:r>
            <a:r>
              <a:rPr lang="en-US" sz="3500" dirty="0" err="1" smtClean="0"/>
              <a:t>Lite</a:t>
            </a:r>
            <a:r>
              <a:rPr lang="en-US" sz="3500" b="1" baseline="-25000" dirty="0" err="1" smtClean="0"/>
              <a:t>A</a:t>
            </a:r>
            <a:r>
              <a:rPr lang="en-US" sz="3500" b="1" baseline="-25000" dirty="0" smtClean="0"/>
              <a:t> </a:t>
            </a:r>
            <a:r>
              <a:rPr lang="en-US" sz="3500" dirty="0" smtClean="0"/>
              <a:t>ontology with mappings is characterized by a triple </a:t>
            </a:r>
            <a:endParaRPr lang="it-IT" sz="3500" dirty="0" smtClean="0"/>
          </a:p>
          <a:p>
            <a:pPr>
              <a:buNone/>
            </a:pPr>
            <a:r>
              <a:rPr lang="en-US" sz="3500" dirty="0" smtClean="0"/>
              <a:t>O</a:t>
            </a:r>
            <a:r>
              <a:rPr lang="en-US" sz="3500" baseline="-25000" dirty="0" smtClean="0"/>
              <a:t>m</a:t>
            </a:r>
            <a:r>
              <a:rPr lang="en-US" sz="3500" dirty="0" smtClean="0"/>
              <a:t> =&lt;T,M,DB&gt;  such that:</a:t>
            </a:r>
            <a:endParaRPr lang="it-IT" sz="3500" dirty="0" smtClean="0"/>
          </a:p>
          <a:p>
            <a:r>
              <a:rPr lang="en-US" sz="3500" dirty="0" smtClean="0"/>
              <a:t>T is a DL-</a:t>
            </a:r>
            <a:r>
              <a:rPr lang="en-US" sz="3500" dirty="0" err="1" smtClean="0"/>
              <a:t>Lite</a:t>
            </a:r>
            <a:r>
              <a:rPr lang="en-US" sz="3500" b="1" baseline="-25000" dirty="0" err="1" smtClean="0"/>
              <a:t>A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TBox</a:t>
            </a:r>
            <a:endParaRPr lang="it-IT" sz="3500" dirty="0" smtClean="0"/>
          </a:p>
          <a:p>
            <a:r>
              <a:rPr lang="en-US" sz="3500" dirty="0" smtClean="0"/>
              <a:t>DB is a relational database</a:t>
            </a:r>
            <a:endParaRPr lang="it-IT" sz="3500" dirty="0" smtClean="0"/>
          </a:p>
          <a:p>
            <a:r>
              <a:rPr lang="en-US" sz="3500" dirty="0" smtClean="0"/>
              <a:t>M is a set of mapping assertion, partitioned into two sets, M</a:t>
            </a:r>
            <a:r>
              <a:rPr lang="en-US" sz="3500" baseline="-25000" dirty="0" smtClean="0"/>
              <a:t>t</a:t>
            </a:r>
            <a:r>
              <a:rPr lang="en-US" sz="3500" dirty="0" smtClean="0"/>
              <a:t> and M</a:t>
            </a:r>
            <a:r>
              <a:rPr lang="en-US" sz="3500" baseline="-25000" dirty="0" smtClean="0"/>
              <a:t>a</a:t>
            </a:r>
            <a:endParaRPr lang="it-IT" sz="3500" dirty="0" smtClean="0"/>
          </a:p>
          <a:p>
            <a:pPr>
              <a:buNone/>
            </a:pP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Where:</a:t>
            </a:r>
            <a:endParaRPr lang="it-IT" sz="3500" dirty="0" smtClean="0"/>
          </a:p>
          <a:p>
            <a:pPr>
              <a:buNone/>
            </a:pPr>
            <a:r>
              <a:rPr lang="en-US" sz="3500" dirty="0" smtClean="0"/>
              <a:t> </a:t>
            </a:r>
            <a:endParaRPr lang="it-IT" sz="3500" dirty="0" smtClean="0"/>
          </a:p>
          <a:p>
            <a:pPr lvl="0">
              <a:buNone/>
            </a:pPr>
            <a:r>
              <a:rPr lang="en-US" sz="3500" dirty="0" smtClean="0"/>
              <a:t>M</a:t>
            </a:r>
            <a:r>
              <a:rPr lang="en-US" sz="3500" baseline="-25000" dirty="0" smtClean="0"/>
              <a:t>t</a:t>
            </a:r>
            <a:r>
              <a:rPr lang="en-US" sz="3500" dirty="0" smtClean="0"/>
              <a:t> is a set of so-called </a:t>
            </a:r>
            <a:r>
              <a:rPr lang="en-US" sz="3500" b="1" i="1" dirty="0" smtClean="0"/>
              <a:t>typing mapping assertions</a:t>
            </a:r>
            <a:r>
              <a:rPr lang="en-US" sz="3500" dirty="0" smtClean="0"/>
              <a:t>, each one of the form </a:t>
            </a:r>
            <a:endParaRPr lang="it-IT" sz="3500" dirty="0" smtClean="0"/>
          </a:p>
          <a:p>
            <a:pPr algn="ctr">
              <a:buNone/>
            </a:pPr>
            <a:r>
              <a:rPr lang="en-US" sz="3500" dirty="0" err="1" smtClean="0"/>
              <a:t>φ</a:t>
            </a:r>
            <a:r>
              <a:rPr lang="en-US" sz="3500" dirty="0" err="1" smtClean="0">
                <a:sym typeface="Wingdings"/>
              </a:rPr>
              <a:t></a:t>
            </a:r>
            <a:r>
              <a:rPr lang="en-US" sz="3500" dirty="0" err="1" smtClean="0"/>
              <a:t>T</a:t>
            </a:r>
            <a:r>
              <a:rPr lang="en-US" sz="3500" baseline="-25000" dirty="0" err="1" smtClean="0"/>
              <a:t>i</a:t>
            </a:r>
            <a:endParaRPr lang="it-IT" sz="3500" dirty="0" smtClean="0"/>
          </a:p>
          <a:p>
            <a:pPr>
              <a:buNone/>
            </a:pPr>
            <a:r>
              <a:rPr lang="en-US" sz="3500" dirty="0" smtClean="0"/>
              <a:t>where φ is a query of </a:t>
            </a:r>
            <a:r>
              <a:rPr lang="en-US" sz="3500" dirty="0" err="1" smtClean="0"/>
              <a:t>arity</a:t>
            </a:r>
            <a:r>
              <a:rPr lang="en-US" sz="3500" dirty="0" smtClean="0"/>
              <a:t> 1 over DB denoting the projection of one relation over one of its columns, and </a:t>
            </a:r>
          </a:p>
          <a:p>
            <a:pPr>
              <a:buNone/>
            </a:pPr>
            <a:r>
              <a:rPr lang="en-US" sz="3500" dirty="0" smtClean="0"/>
              <a:t>T</a:t>
            </a:r>
            <a:r>
              <a:rPr lang="en-US" sz="3500" baseline="-25000" dirty="0" smtClean="0"/>
              <a:t>i </a:t>
            </a:r>
            <a:r>
              <a:rPr lang="en-US" sz="3500" dirty="0" smtClean="0"/>
              <a:t> is one of the DL-</a:t>
            </a:r>
            <a:r>
              <a:rPr lang="en-US" sz="3500" dirty="0" err="1" smtClean="0"/>
              <a:t>Lite</a:t>
            </a:r>
            <a:r>
              <a:rPr lang="en-US" sz="3500" b="1" baseline="-25000" dirty="0" err="1" smtClean="0"/>
              <a:t>A</a:t>
            </a:r>
            <a:r>
              <a:rPr lang="en-US" sz="3500" dirty="0" smtClean="0"/>
              <a:t> data types;</a:t>
            </a:r>
            <a:endParaRPr lang="it-IT" sz="3500" dirty="0" smtClean="0"/>
          </a:p>
          <a:p>
            <a:pPr>
              <a:buNone/>
            </a:pPr>
            <a:r>
              <a:rPr lang="en-US" sz="3500" dirty="0" smtClean="0"/>
              <a:t> </a:t>
            </a:r>
            <a:endParaRPr lang="it-IT" sz="3500" dirty="0" smtClean="0"/>
          </a:p>
          <a:p>
            <a:pPr lvl="0">
              <a:buNone/>
            </a:pPr>
            <a:r>
              <a:rPr lang="en-US" sz="3500" dirty="0" smtClean="0"/>
              <a:t>M</a:t>
            </a:r>
            <a:r>
              <a:rPr lang="en-US" sz="3500" baseline="-25000" dirty="0" smtClean="0"/>
              <a:t>a</a:t>
            </a:r>
            <a:r>
              <a:rPr lang="en-US" sz="3500" dirty="0" smtClean="0"/>
              <a:t> is a set of </a:t>
            </a:r>
            <a:r>
              <a:rPr lang="en-US" sz="3500" b="1" i="1" dirty="0" smtClean="0"/>
              <a:t>data-to-object mapping assertions</a:t>
            </a:r>
            <a:r>
              <a:rPr lang="en-US" sz="3500" b="1" dirty="0" smtClean="0"/>
              <a:t> </a:t>
            </a:r>
            <a:r>
              <a:rPr lang="en-US" sz="3500" dirty="0" smtClean="0"/>
              <a:t>(or simply mapping assertions), each one of the form</a:t>
            </a:r>
            <a:endParaRPr lang="it-IT" sz="3500" dirty="0" smtClean="0"/>
          </a:p>
          <a:p>
            <a:pPr algn="ctr">
              <a:buNone/>
            </a:pPr>
            <a:r>
              <a:rPr lang="en-US" sz="3500" dirty="0" err="1" smtClean="0"/>
              <a:t>φ</a:t>
            </a:r>
            <a:r>
              <a:rPr lang="en-US" sz="3500" dirty="0" err="1" smtClean="0">
                <a:sym typeface="Wingdings"/>
              </a:rPr>
              <a:t></a:t>
            </a:r>
            <a:r>
              <a:rPr lang="en-US" sz="3500" dirty="0" err="1" smtClean="0"/>
              <a:t>ψ</a:t>
            </a:r>
            <a:endParaRPr lang="it-IT" sz="3500" dirty="0" smtClean="0"/>
          </a:p>
          <a:p>
            <a:pPr>
              <a:buNone/>
            </a:pPr>
            <a:r>
              <a:rPr lang="en-US" sz="3500" dirty="0" smtClean="0"/>
              <a:t> 	where φ is an arbitrary SQL query of </a:t>
            </a:r>
            <a:r>
              <a:rPr lang="en-US" sz="3500" dirty="0" err="1" smtClean="0"/>
              <a:t>arity</a:t>
            </a:r>
            <a:r>
              <a:rPr lang="en-US" sz="3500" dirty="0" smtClean="0"/>
              <a:t> n&gt;0 over DB, ψ is a conjunctive query over T of </a:t>
            </a:r>
            <a:r>
              <a:rPr lang="en-US" sz="3500" dirty="0" err="1" smtClean="0"/>
              <a:t>arity</a:t>
            </a:r>
            <a:r>
              <a:rPr lang="en-US" sz="3500" dirty="0" smtClean="0"/>
              <a:t> n’&gt;0 without non distinguished variables, that possibly involves variable terms. A variable term is a term of the same form as the object terms introduced above, with the difference that variables appear as argument of the function. In other words, a variable terms has the form </a:t>
            </a:r>
            <a:r>
              <a:rPr lang="en-US" sz="3500" i="1" dirty="0" smtClean="0"/>
              <a:t>f(z),</a:t>
            </a:r>
            <a:r>
              <a:rPr lang="en-US" sz="3500" dirty="0" smtClean="0"/>
              <a:t> where </a:t>
            </a:r>
            <a:r>
              <a:rPr lang="en-US" sz="3500" i="1" dirty="0" smtClean="0"/>
              <a:t>f</a:t>
            </a:r>
            <a:r>
              <a:rPr lang="en-US" sz="3500" dirty="0" smtClean="0"/>
              <a:t> is a function symbol in Λ of </a:t>
            </a:r>
            <a:r>
              <a:rPr lang="en-US" sz="3500" dirty="0" err="1" smtClean="0"/>
              <a:t>arity</a:t>
            </a:r>
            <a:r>
              <a:rPr lang="en-US" sz="3500" dirty="0" smtClean="0"/>
              <a:t> m, and </a:t>
            </a:r>
            <a:r>
              <a:rPr lang="en-US" sz="3500" i="1" dirty="0" smtClean="0"/>
              <a:t>z</a:t>
            </a:r>
            <a:r>
              <a:rPr lang="en-US" sz="3500" dirty="0" smtClean="0"/>
              <a:t> denotes an m-</a:t>
            </a:r>
            <a:r>
              <a:rPr lang="en-US" sz="3500" dirty="0" err="1" smtClean="0"/>
              <a:t>tuple</a:t>
            </a:r>
            <a:r>
              <a:rPr lang="en-US" sz="3500" dirty="0" smtClean="0"/>
              <a:t> of variables.</a:t>
            </a:r>
            <a:endParaRPr lang="it-IT" sz="3500" dirty="0" smtClean="0"/>
          </a:p>
          <a:p>
            <a:pPr>
              <a:buNone/>
            </a:pPr>
            <a:endParaRPr lang="it-IT" sz="3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PROBLEMATICHE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Realizzazione di </a:t>
            </a:r>
            <a:r>
              <a:rPr lang="it-IT" dirty="0" err="1" smtClean="0"/>
              <a:t>parser</a:t>
            </a:r>
            <a:r>
              <a:rPr lang="it-IT" dirty="0" smtClean="0"/>
              <a:t> java per la creazione di script SQL  </a:t>
            </a:r>
          </a:p>
          <a:p>
            <a:r>
              <a:rPr lang="it-IT" dirty="0" smtClean="0"/>
              <a:t>Identificazione struttura dei file importati dal sito </a:t>
            </a:r>
            <a:r>
              <a:rPr lang="it-IT" u="sng" dirty="0" smtClean="0">
                <a:hlinkClick r:id="rId2"/>
              </a:rPr>
              <a:t>http://imdb.com/interfaces#win32</a:t>
            </a:r>
            <a:endParaRPr lang="it-IT" u="sng" dirty="0" smtClean="0"/>
          </a:p>
          <a:p>
            <a:r>
              <a:rPr lang="it-IT" dirty="0" smtClean="0"/>
              <a:t>Tempo per popolare il DB!!!</a:t>
            </a: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Typing</a:t>
            </a:r>
            <a:r>
              <a:rPr lang="it-IT" dirty="0" smtClean="0"/>
              <a:t> </a:t>
            </a:r>
            <a:r>
              <a:rPr lang="it-IT" dirty="0" err="1" smtClean="0"/>
              <a:t>mapping</a:t>
            </a:r>
            <a:r>
              <a:rPr lang="it-IT" dirty="0" smtClean="0"/>
              <a:t> </a:t>
            </a:r>
            <a:r>
              <a:rPr lang="it-IT" dirty="0" err="1" smtClean="0"/>
              <a:t>assertion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t1</a:t>
            </a:r>
            <a:r>
              <a:rPr lang="en-US" sz="2400" b="1" dirty="0" smtClean="0"/>
              <a:t> </a:t>
            </a:r>
            <a:r>
              <a:rPr lang="en-US" sz="2400" dirty="0" smtClean="0"/>
              <a:t>: SELECT id FROM ACTOR    </a:t>
            </a:r>
            <a:r>
              <a:rPr lang="en-US" sz="2400" dirty="0" smtClean="0">
                <a:latin typeface="Cambria Math"/>
                <a:ea typeface="Cambria Math"/>
                <a:sym typeface="Wingdings"/>
              </a:rPr>
              <a:t>⤳</a:t>
            </a:r>
            <a:r>
              <a:rPr lang="en-US" sz="2400" dirty="0" smtClean="0"/>
              <a:t>     </a:t>
            </a:r>
            <a:r>
              <a:rPr lang="en-US" sz="2400" dirty="0" err="1" smtClean="0"/>
              <a:t>xsd:int</a:t>
            </a:r>
            <a:endParaRPr lang="en-US" sz="2400" dirty="0" smtClean="0"/>
          </a:p>
          <a:p>
            <a:endParaRPr lang="it-IT" sz="2400" dirty="0" smtClean="0"/>
          </a:p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t2</a:t>
            </a:r>
            <a:r>
              <a:rPr lang="en-US" sz="2400" dirty="0" smtClean="0"/>
              <a:t> : SELECT name FROM ACTOR     </a:t>
            </a:r>
            <a:r>
              <a:rPr lang="en-US" sz="2400" dirty="0" smtClean="0">
                <a:latin typeface="Cambria Math"/>
                <a:ea typeface="Cambria Math"/>
                <a:sym typeface="Wingdings"/>
              </a:rPr>
              <a:t>⤳</a:t>
            </a:r>
            <a:r>
              <a:rPr lang="en-US" sz="2400" dirty="0" smtClean="0"/>
              <a:t>      </a:t>
            </a:r>
            <a:r>
              <a:rPr lang="en-US" sz="2400" dirty="0" err="1" smtClean="0"/>
              <a:t>xsd:string</a:t>
            </a:r>
            <a:endParaRPr lang="en-US" sz="2400" dirty="0" smtClean="0"/>
          </a:p>
          <a:p>
            <a:endParaRPr lang="it-IT" sz="2400" dirty="0" smtClean="0"/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M</a:t>
            </a:r>
            <a:r>
              <a:rPr lang="en-US" sz="2400" b="1" baseline="-25000" dirty="0" smtClean="0"/>
              <a:t>t3</a:t>
            </a:r>
            <a:r>
              <a:rPr lang="en-US" sz="2400" dirty="0" smtClean="0"/>
              <a:t>: SELECT surname FROM ACTOR    </a:t>
            </a:r>
            <a:r>
              <a:rPr lang="en-US" sz="2400" dirty="0" smtClean="0">
                <a:latin typeface="Cambria Math"/>
                <a:ea typeface="Cambria Math"/>
                <a:sym typeface="Wingdings"/>
              </a:rPr>
              <a:t>⤳</a:t>
            </a:r>
            <a:r>
              <a:rPr lang="en-US" sz="2400" dirty="0" smtClean="0"/>
              <a:t>    </a:t>
            </a:r>
            <a:r>
              <a:rPr lang="en-US" sz="2400" dirty="0" err="1" smtClean="0"/>
              <a:t>xsd:string</a:t>
            </a:r>
            <a:endParaRPr lang="en-US" sz="2400" dirty="0" smtClean="0"/>
          </a:p>
          <a:p>
            <a:endParaRPr lang="it-IT" sz="2400" dirty="0" smtClean="0"/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M</a:t>
            </a:r>
            <a:r>
              <a:rPr lang="en-US" sz="2400" b="1" baseline="-25000" dirty="0" smtClean="0"/>
              <a:t>t4</a:t>
            </a:r>
            <a:r>
              <a:rPr lang="en-US" sz="2400" dirty="0" smtClean="0"/>
              <a:t>: SELECT sex FROM ACTOR        </a:t>
            </a:r>
            <a:r>
              <a:rPr lang="en-US" sz="2400" dirty="0" smtClean="0">
                <a:latin typeface="Cambria Math"/>
                <a:ea typeface="Cambria Math"/>
                <a:sym typeface="Wingdings"/>
              </a:rPr>
              <a:t>⤳</a:t>
            </a:r>
            <a:r>
              <a:rPr lang="en-US" sz="2400" dirty="0" smtClean="0"/>
              <a:t>      </a:t>
            </a:r>
            <a:r>
              <a:rPr lang="en-US" sz="2400" dirty="0" err="1" smtClean="0"/>
              <a:t>xsd:string</a:t>
            </a:r>
            <a:endParaRPr lang="en-US" sz="2400" dirty="0" smtClean="0"/>
          </a:p>
          <a:p>
            <a:endParaRPr lang="it-IT" sz="2400" dirty="0" smtClean="0"/>
          </a:p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t5</a:t>
            </a:r>
            <a:r>
              <a:rPr lang="en-US" sz="2400" dirty="0" smtClean="0"/>
              <a:t>: SELECT actor FROM </a:t>
            </a:r>
            <a:r>
              <a:rPr lang="en-US" sz="2400" smtClean="0"/>
              <a:t>actor2movie     </a:t>
            </a:r>
            <a:r>
              <a:rPr lang="en-US" sz="2400" smtClean="0">
                <a:latin typeface="Cambria Math"/>
                <a:ea typeface="Cambria Math"/>
                <a:sym typeface="Wingdings"/>
              </a:rPr>
              <a:t>⤳</a:t>
            </a:r>
            <a:r>
              <a:rPr lang="en-US" sz="2400" smtClean="0"/>
              <a:t>      </a:t>
            </a:r>
            <a:r>
              <a:rPr lang="en-US" sz="2400" dirty="0" err="1" smtClean="0"/>
              <a:t>xsd:int</a:t>
            </a:r>
            <a:endParaRPr lang="it-IT" sz="2400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Data-to-object</a:t>
            </a:r>
            <a:r>
              <a:rPr lang="it-IT" dirty="0" smtClean="0"/>
              <a:t> </a:t>
            </a:r>
            <a:r>
              <a:rPr lang="it-IT" dirty="0" err="1" smtClean="0"/>
              <a:t>mapping</a:t>
            </a:r>
            <a:r>
              <a:rPr lang="it-IT" dirty="0" smtClean="0"/>
              <a:t> </a:t>
            </a:r>
            <a:r>
              <a:rPr lang="it-IT" dirty="0" err="1" smtClean="0"/>
              <a:t>assertions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200" b="1" dirty="0" smtClean="0"/>
              <a:t>Λ(</a:t>
            </a:r>
            <a:r>
              <a:rPr lang="en-US" sz="2200" dirty="0" smtClean="0"/>
              <a:t>OBJECT VARIABLE  TERMS</a:t>
            </a:r>
            <a:r>
              <a:rPr lang="en-US" sz="2200" b="1" dirty="0" smtClean="0"/>
              <a:t>)={actor(x)}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M</a:t>
            </a:r>
            <a:r>
              <a:rPr lang="en-US" b="1" baseline="-25000" dirty="0" smtClean="0"/>
              <a:t>m1</a:t>
            </a:r>
            <a:r>
              <a:rPr lang="en-US" dirty="0" smtClean="0"/>
              <a:t>: SELECT </a:t>
            </a:r>
            <a:r>
              <a:rPr lang="en-US" i="1" dirty="0" err="1" smtClean="0"/>
              <a:t>ID,name,surname,sex</a:t>
            </a:r>
            <a:r>
              <a:rPr lang="en-US" dirty="0" smtClean="0"/>
              <a:t> 			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FROM  ACTOR 				 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					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it-IT" dirty="0" smtClean="0"/>
          </a:p>
          <a:p>
            <a:pPr>
              <a:buNone/>
            </a:pPr>
            <a:r>
              <a:rPr lang="en-US" dirty="0" smtClean="0"/>
              <a:t>	ACTOR(</a:t>
            </a:r>
            <a:r>
              <a:rPr lang="en-US" b="1" dirty="0" smtClean="0"/>
              <a:t>actor</a:t>
            </a:r>
            <a:r>
              <a:rPr lang="en-US" dirty="0" smtClean="0"/>
              <a:t>(</a:t>
            </a:r>
            <a:r>
              <a:rPr lang="en-US" i="1" dirty="0" smtClean="0"/>
              <a:t>ID</a:t>
            </a:r>
            <a:r>
              <a:rPr lang="en-US" dirty="0" smtClean="0"/>
              <a:t>)), ID(</a:t>
            </a:r>
            <a:r>
              <a:rPr lang="en-US" b="1" dirty="0" smtClean="0"/>
              <a:t>actor</a:t>
            </a:r>
            <a:r>
              <a:rPr lang="en-US" dirty="0" smtClean="0"/>
              <a:t>(</a:t>
            </a:r>
            <a:r>
              <a:rPr lang="en-US" i="1" dirty="0" smtClean="0"/>
              <a:t>ID</a:t>
            </a:r>
            <a:r>
              <a:rPr lang="en-US" dirty="0" smtClean="0"/>
              <a:t>),</a:t>
            </a:r>
            <a:r>
              <a:rPr lang="en-US" i="1" dirty="0" smtClean="0"/>
              <a:t>ID</a:t>
            </a:r>
            <a:r>
              <a:rPr lang="en-US" dirty="0" smtClean="0"/>
              <a:t>),name(</a:t>
            </a:r>
            <a:r>
              <a:rPr lang="en-US" b="1" dirty="0" smtClean="0"/>
              <a:t>actor</a:t>
            </a:r>
            <a:r>
              <a:rPr lang="en-US" dirty="0" smtClean="0"/>
              <a:t>(</a:t>
            </a:r>
            <a:r>
              <a:rPr lang="en-US" i="1" dirty="0" smtClean="0"/>
              <a:t>ID</a:t>
            </a:r>
            <a:r>
              <a:rPr lang="en-US" dirty="0" smtClean="0"/>
              <a:t>),</a:t>
            </a:r>
            <a:r>
              <a:rPr lang="en-US" i="1" dirty="0" smtClean="0"/>
              <a:t>name</a:t>
            </a:r>
            <a:r>
              <a:rPr lang="en-US" dirty="0" smtClean="0"/>
              <a:t>),surname(</a:t>
            </a:r>
            <a:r>
              <a:rPr lang="en-US" b="1" dirty="0" smtClean="0"/>
              <a:t>actor</a:t>
            </a:r>
            <a:r>
              <a:rPr lang="en-US" dirty="0" smtClean="0"/>
              <a:t>(</a:t>
            </a:r>
            <a:r>
              <a:rPr lang="en-US" i="1" dirty="0" smtClean="0"/>
              <a:t>ID</a:t>
            </a:r>
            <a:r>
              <a:rPr lang="en-US" dirty="0" smtClean="0"/>
              <a:t>),</a:t>
            </a:r>
            <a:r>
              <a:rPr lang="en-US" i="1" dirty="0" smtClean="0"/>
              <a:t>surname</a:t>
            </a:r>
            <a:r>
              <a:rPr lang="en-US" dirty="0" smtClean="0"/>
              <a:t>),sex(</a:t>
            </a:r>
            <a:r>
              <a:rPr lang="en-US" b="1" dirty="0" smtClean="0"/>
              <a:t>actor</a:t>
            </a:r>
            <a:r>
              <a:rPr lang="en-US" dirty="0" smtClean="0"/>
              <a:t>(</a:t>
            </a:r>
            <a:r>
              <a:rPr lang="en-US" i="1" dirty="0" smtClean="0"/>
              <a:t>ID</a:t>
            </a:r>
            <a:r>
              <a:rPr lang="en-US" dirty="0" smtClean="0"/>
              <a:t>),</a:t>
            </a:r>
            <a:r>
              <a:rPr lang="en-US" i="1" dirty="0" smtClean="0"/>
              <a:t>sex</a:t>
            </a:r>
            <a:r>
              <a:rPr lang="en-US" dirty="0" smtClean="0"/>
              <a:t>)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5000628" y="3786190"/>
            <a:ext cx="2857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Riferimenti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1800" dirty="0" smtClean="0">
              <a:hlinkClick r:id="rId2"/>
            </a:endParaRPr>
          </a:p>
          <a:p>
            <a:r>
              <a:rPr lang="it-IT" sz="1800" dirty="0" smtClean="0">
                <a:hlinkClick r:id="rId2"/>
              </a:rPr>
              <a:t>www.imdb.com</a:t>
            </a:r>
            <a:endParaRPr lang="it-IT" sz="1800" dirty="0" smtClean="0"/>
          </a:p>
          <a:p>
            <a:r>
              <a:rPr lang="it-IT" sz="1800" dirty="0" smtClean="0"/>
              <a:t>Dispense tratte dal corso di “seminario di ingegneria del software”</a:t>
            </a:r>
          </a:p>
          <a:p>
            <a:r>
              <a:rPr lang="it-IT" sz="1800" dirty="0" smtClean="0"/>
              <a:t>Diego </a:t>
            </a:r>
            <a:r>
              <a:rPr lang="it-IT" sz="1800" dirty="0" err="1" smtClean="0"/>
              <a:t>Calvanese</a:t>
            </a:r>
            <a:r>
              <a:rPr lang="it-IT" sz="1800" dirty="0" smtClean="0"/>
              <a:t>,Giuseppe De Giacomo, Domenico Lembo, Maurizio </a:t>
            </a:r>
            <a:r>
              <a:rPr lang="it-IT" sz="1800" dirty="0" err="1" smtClean="0"/>
              <a:t>Lenzerini</a:t>
            </a:r>
            <a:r>
              <a:rPr lang="it-IT" sz="1800" dirty="0" smtClean="0"/>
              <a:t>, Antonella Poggi, Riccardo Rosati.  </a:t>
            </a:r>
            <a:r>
              <a:rPr lang="it-IT" sz="1800" dirty="0" err="1" smtClean="0"/>
              <a:t>Linking</a:t>
            </a:r>
            <a:r>
              <a:rPr lang="it-IT" sz="1800" dirty="0" smtClean="0"/>
              <a:t> Data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Ontologies</a:t>
            </a:r>
            <a:r>
              <a:rPr lang="it-IT" sz="1800" dirty="0" smtClean="0"/>
              <a:t>: The </a:t>
            </a:r>
            <a:r>
              <a:rPr lang="it-IT" sz="1800" dirty="0" err="1" smtClean="0"/>
              <a:t>Description</a:t>
            </a:r>
            <a:r>
              <a:rPr lang="it-IT" sz="1800" dirty="0" smtClean="0"/>
              <a:t> </a:t>
            </a:r>
            <a:r>
              <a:rPr lang="it-IT" sz="1800" dirty="0" err="1" smtClean="0"/>
              <a:t>Logic</a:t>
            </a:r>
            <a:r>
              <a:rPr lang="it-IT" sz="1800" dirty="0" smtClean="0"/>
              <a:t> </a:t>
            </a:r>
            <a:r>
              <a:rPr lang="it-IT" sz="1800" dirty="0" err="1" smtClean="0"/>
              <a:t>DL-Lite</a:t>
            </a:r>
            <a:r>
              <a:rPr lang="it-IT" sz="1800" baseline="-25000" dirty="0" err="1" smtClean="0"/>
              <a:t>A</a:t>
            </a:r>
            <a:r>
              <a:rPr lang="it-IT" sz="1800" baseline="-25000" dirty="0" smtClean="0"/>
              <a:t> </a:t>
            </a:r>
            <a:r>
              <a:rPr lang="it-IT" sz="1800" dirty="0" smtClean="0"/>
              <a:t>. In </a:t>
            </a:r>
            <a:r>
              <a:rPr lang="en-US" sz="1800" i="1" dirty="0" smtClean="0"/>
              <a:t>Proc. of the 2006 International Workshop on OWL: Experiences and directions (OWLED 2006).</a:t>
            </a:r>
            <a:endParaRPr lang="it-IT" sz="1800" baseline="-25000" dirty="0" smtClean="0"/>
          </a:p>
          <a:p>
            <a:r>
              <a:rPr lang="it-IT" sz="1800" dirty="0" smtClean="0"/>
              <a:t>Diego </a:t>
            </a:r>
            <a:r>
              <a:rPr lang="it-IT" sz="1800" dirty="0" err="1" smtClean="0"/>
              <a:t>Calvanese</a:t>
            </a:r>
            <a:r>
              <a:rPr lang="it-IT" sz="1800" dirty="0" smtClean="0"/>
              <a:t>,Giuseppe De Giacomo, Domenico Lembo, Maurizio </a:t>
            </a:r>
            <a:r>
              <a:rPr lang="it-IT" sz="1800" dirty="0" err="1" smtClean="0"/>
              <a:t>Lenzerini</a:t>
            </a:r>
            <a:r>
              <a:rPr lang="it-IT" sz="1800" dirty="0" smtClean="0"/>
              <a:t>, Antonella Poggi, Riccardo Rosati.   MASTRO-I: </a:t>
            </a:r>
            <a:r>
              <a:rPr lang="it-IT" sz="1800" dirty="0" err="1" smtClean="0"/>
              <a:t>Efficient</a:t>
            </a:r>
            <a:r>
              <a:rPr lang="it-IT" sz="1800" dirty="0" smtClean="0"/>
              <a:t> </a:t>
            </a:r>
            <a:r>
              <a:rPr lang="it-IT" sz="1800" dirty="0" err="1" smtClean="0"/>
              <a:t>integration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dirty="0" err="1" smtClean="0"/>
              <a:t>relational</a:t>
            </a:r>
            <a:r>
              <a:rPr lang="it-IT" sz="1800" dirty="0" smtClean="0"/>
              <a:t> data </a:t>
            </a:r>
            <a:r>
              <a:rPr lang="it-IT" sz="1800" dirty="0" err="1" smtClean="0"/>
              <a:t>through</a:t>
            </a:r>
            <a:r>
              <a:rPr lang="it-IT" sz="1800" dirty="0" smtClean="0"/>
              <a:t> </a:t>
            </a:r>
            <a:r>
              <a:rPr lang="it-IT" sz="1800" dirty="0" err="1" smtClean="0"/>
              <a:t>DL</a:t>
            </a:r>
            <a:r>
              <a:rPr lang="it-IT" sz="1800" dirty="0" smtClean="0"/>
              <a:t> </a:t>
            </a:r>
            <a:r>
              <a:rPr lang="it-IT" sz="1800" dirty="0" err="1" smtClean="0"/>
              <a:t>ontologies</a:t>
            </a:r>
            <a:r>
              <a:rPr lang="it-IT" sz="1800" dirty="0" smtClean="0"/>
              <a:t>. In </a:t>
            </a:r>
            <a:r>
              <a:rPr lang="en-US" sz="1800" i="1" dirty="0" smtClean="0"/>
              <a:t>Proc. of the 2007 Description Logic Workshop (DL 2007).</a:t>
            </a:r>
            <a:endParaRPr lang="it-IT" sz="1800" dirty="0" smtClean="0"/>
          </a:p>
          <a:p>
            <a:r>
              <a:rPr lang="it-IT" sz="1800" dirty="0" smtClean="0"/>
              <a:t>Diego </a:t>
            </a:r>
            <a:r>
              <a:rPr lang="it-IT" sz="1800" dirty="0" err="1" smtClean="0"/>
              <a:t>Calvanese</a:t>
            </a:r>
            <a:r>
              <a:rPr lang="it-IT" sz="1800" dirty="0" smtClean="0"/>
              <a:t>,Giuseppe De Giacomo, Domenico Lembo, Maurizio </a:t>
            </a:r>
            <a:r>
              <a:rPr lang="it-IT" sz="1800" dirty="0" err="1" smtClean="0"/>
              <a:t>Lenzerini</a:t>
            </a:r>
            <a:r>
              <a:rPr lang="it-IT" sz="1800" dirty="0" smtClean="0"/>
              <a:t>, Antonella Poggi, Riccardo Rosati.  </a:t>
            </a:r>
            <a:r>
              <a:rPr lang="it-IT" sz="1800" dirty="0" err="1" smtClean="0"/>
              <a:t>Linking</a:t>
            </a:r>
            <a:r>
              <a:rPr lang="it-IT" sz="1800" dirty="0" smtClean="0"/>
              <a:t> Data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Ontologies</a:t>
            </a:r>
            <a:r>
              <a:rPr lang="it-IT" sz="1800" dirty="0" smtClean="0"/>
              <a:t>.</a:t>
            </a:r>
          </a:p>
          <a:p>
            <a:endParaRPr lang="it-IT" sz="1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File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IMDb…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Il sito </a:t>
            </a:r>
            <a:r>
              <a:rPr lang="it-IT" dirty="0" smtClean="0">
                <a:hlinkClick r:id="rId2"/>
              </a:rPr>
              <a:t>www.imdb.com</a:t>
            </a:r>
            <a:r>
              <a:rPr lang="it-IT" dirty="0" smtClean="0"/>
              <a:t> permette il download di determinati file che rappresentano il contenuto del DB su internet al seguente indirizzo </a:t>
            </a:r>
            <a:r>
              <a:rPr lang="it-IT" dirty="0" smtClean="0">
                <a:hlinkClick r:id="rId3"/>
              </a:rPr>
              <a:t>http://imdb.com/interfaces</a:t>
            </a:r>
            <a:r>
              <a:rPr lang="it-IT" dirty="0" smtClean="0"/>
              <a:t> </a:t>
            </a:r>
          </a:p>
          <a:p>
            <a:pPr>
              <a:buNone/>
            </a:pPr>
            <a:r>
              <a:rPr lang="it-IT" dirty="0" smtClean="0"/>
              <a:t>Come accennato precedentemente, il problema sostanziale è che tali file (40 circa) hanno una formattazione </a:t>
            </a:r>
            <a:r>
              <a:rPr lang="it-IT" dirty="0" err="1" smtClean="0"/>
              <a:t>pressochè</a:t>
            </a:r>
            <a:r>
              <a:rPr lang="it-IT" dirty="0" smtClean="0"/>
              <a:t> diversa l’uno dall’altro.</a:t>
            </a:r>
          </a:p>
          <a:p>
            <a:pPr>
              <a:buNone/>
            </a:pPr>
            <a:r>
              <a:rPr lang="it-IT" dirty="0" smtClean="0"/>
              <a:t>E questo quindi ha comportato la realizzazione di altrettanti </a:t>
            </a:r>
            <a:r>
              <a:rPr lang="it-IT" dirty="0" err="1" smtClean="0"/>
              <a:t>parser</a:t>
            </a:r>
            <a:r>
              <a:rPr lang="it-IT" dirty="0" smtClean="0"/>
              <a:t> scritti in Java.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File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IMDb…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Vediamo come possono essere strutturati alcuni di questi file.</a:t>
            </a:r>
          </a:p>
          <a:p>
            <a:pPr>
              <a:buNone/>
            </a:pPr>
            <a:r>
              <a:rPr lang="it-IT" dirty="0" smtClean="0"/>
              <a:t>Consideriamo i seguenti: </a:t>
            </a:r>
            <a:r>
              <a:rPr lang="it-IT" dirty="0" err="1" smtClean="0"/>
              <a:t>movies.LIST</a:t>
            </a:r>
            <a:r>
              <a:rPr lang="it-IT" dirty="0" smtClean="0"/>
              <a:t> and </a:t>
            </a:r>
            <a:r>
              <a:rPr lang="it-IT" dirty="0" err="1" smtClean="0"/>
              <a:t>actors.LIST</a:t>
            </a:r>
            <a:r>
              <a:rPr lang="it-IT" dirty="0" smtClean="0"/>
              <a:t> </a:t>
            </a:r>
          </a:p>
          <a:p>
            <a:pPr>
              <a:buNone/>
            </a:pPr>
            <a:r>
              <a:rPr lang="it-IT" dirty="0" smtClean="0"/>
              <a:t>Per una questione di leggibilità sono stati rinominati in .</a:t>
            </a:r>
            <a:r>
              <a:rPr lang="it-IT" dirty="0" err="1" smtClean="0"/>
              <a:t>txt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143000"/>
          </a:xfrm>
        </p:spPr>
        <p:txBody>
          <a:bodyPr/>
          <a:lstStyle/>
          <a:p>
            <a:r>
              <a:rPr lang="it-IT" dirty="0" err="1" smtClean="0"/>
              <a:t>movies.LIST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00100" y="1214422"/>
            <a:ext cx="80010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CRC: 0x9A686F55  File: </a:t>
            </a:r>
            <a:r>
              <a:rPr lang="it-IT" dirty="0" err="1" smtClean="0"/>
              <a:t>movies.list</a:t>
            </a:r>
            <a:r>
              <a:rPr lang="it-IT" dirty="0" smtClean="0"/>
              <a:t>  Date: </a:t>
            </a:r>
            <a:r>
              <a:rPr lang="it-IT" dirty="0" err="1" smtClean="0"/>
              <a:t>Fri</a:t>
            </a:r>
            <a:r>
              <a:rPr lang="it-IT" dirty="0" smtClean="0"/>
              <a:t> </a:t>
            </a:r>
            <a:r>
              <a:rPr lang="it-IT" dirty="0" err="1" smtClean="0"/>
              <a:t>Sep</a:t>
            </a:r>
            <a:r>
              <a:rPr lang="it-IT" dirty="0" smtClean="0"/>
              <a:t> 14 01:00:</a:t>
            </a:r>
            <a:r>
              <a:rPr lang="it-IT" dirty="0" err="1" smtClean="0"/>
              <a:t>00</a:t>
            </a:r>
            <a:r>
              <a:rPr lang="it-IT" dirty="0" smtClean="0"/>
              <a:t> 2007</a:t>
            </a:r>
          </a:p>
          <a:p>
            <a:r>
              <a:rPr lang="it-IT" dirty="0" smtClean="0"/>
              <a:t>Copyright 1991-2007 The Internet Movie Database </a:t>
            </a:r>
            <a:r>
              <a:rPr lang="it-IT" dirty="0" err="1" smtClean="0"/>
              <a:t>Ltd</a:t>
            </a:r>
            <a:r>
              <a:rPr lang="it-IT" dirty="0" smtClean="0"/>
              <a:t>.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rights</a:t>
            </a:r>
            <a:r>
              <a:rPr lang="it-IT" dirty="0" smtClean="0"/>
              <a:t> </a:t>
            </a:r>
            <a:r>
              <a:rPr lang="it-IT" dirty="0" err="1" smtClean="0"/>
              <a:t>reserved</a:t>
            </a:r>
            <a:r>
              <a:rPr lang="it-IT" dirty="0" smtClean="0"/>
              <a:t>.</a:t>
            </a:r>
          </a:p>
          <a:p>
            <a:r>
              <a:rPr lang="it-IT" dirty="0" smtClean="0">
                <a:hlinkClick r:id="rId2"/>
              </a:rPr>
              <a:t>http://www.imdb.com</a:t>
            </a:r>
            <a:endParaRPr lang="it-IT" dirty="0" smtClean="0"/>
          </a:p>
          <a:p>
            <a:r>
              <a:rPr lang="it-IT" dirty="0" err="1" smtClean="0"/>
              <a:t>movies.list</a:t>
            </a:r>
            <a:endParaRPr lang="it-IT" dirty="0" smtClean="0"/>
          </a:p>
          <a:p>
            <a:r>
              <a:rPr lang="it-IT" dirty="0" smtClean="0"/>
              <a:t>2007-09-12</a:t>
            </a:r>
          </a:p>
          <a:p>
            <a:r>
              <a:rPr lang="it-IT" dirty="0" smtClean="0"/>
              <a:t>----------------------------------------------------------------------------</a:t>
            </a:r>
          </a:p>
          <a:p>
            <a:r>
              <a:rPr lang="it-IT" dirty="0" smtClean="0"/>
              <a:t>MOVIES LIST</a:t>
            </a:r>
          </a:p>
          <a:p>
            <a:r>
              <a:rPr lang="it-IT" dirty="0" smtClean="0"/>
              <a:t>===========</a:t>
            </a:r>
          </a:p>
          <a:p>
            <a:r>
              <a:rPr lang="it-IT" dirty="0" smtClean="0"/>
              <a:t>#1 (2005)						</a:t>
            </a:r>
            <a:r>
              <a:rPr lang="it-IT" dirty="0" err="1" smtClean="0"/>
              <a:t>2005</a:t>
            </a:r>
            <a:endParaRPr lang="it-IT" dirty="0" smtClean="0"/>
          </a:p>
          <a:p>
            <a:r>
              <a:rPr lang="it-IT" dirty="0" smtClean="0"/>
              <a:t>#1 Fan: A </a:t>
            </a:r>
            <a:r>
              <a:rPr lang="it-IT" dirty="0" err="1" smtClean="0"/>
              <a:t>Darkomentary</a:t>
            </a:r>
            <a:r>
              <a:rPr lang="it-IT" dirty="0" smtClean="0"/>
              <a:t> (2005) (V)			2005</a:t>
            </a:r>
          </a:p>
          <a:p>
            <a:r>
              <a:rPr lang="it-IT" dirty="0" smtClean="0"/>
              <a:t>#28 (2002)						</a:t>
            </a:r>
            <a:r>
              <a:rPr lang="it-IT" dirty="0" err="1" smtClean="0"/>
              <a:t>2002</a:t>
            </a:r>
            <a:endParaRPr lang="it-IT" dirty="0" smtClean="0"/>
          </a:p>
          <a:p>
            <a:r>
              <a:rPr lang="it-IT" dirty="0" smtClean="0"/>
              <a:t>#2: </a:t>
            </a:r>
            <a:r>
              <a:rPr lang="it-IT" dirty="0" err="1" smtClean="0"/>
              <a:t>Drops</a:t>
            </a:r>
            <a:r>
              <a:rPr lang="it-IT" dirty="0" smtClean="0"/>
              <a:t> (2004)					</a:t>
            </a:r>
            <a:r>
              <a:rPr lang="it-IT" dirty="0" err="1" smtClean="0"/>
              <a:t>2004</a:t>
            </a:r>
            <a:endParaRPr lang="it-IT" dirty="0" smtClean="0"/>
          </a:p>
          <a:p>
            <a:r>
              <a:rPr lang="it-IT" dirty="0" smtClean="0"/>
              <a:t>#7 </a:t>
            </a:r>
            <a:r>
              <a:rPr lang="it-IT" dirty="0" err="1" smtClean="0"/>
              <a:t>Train</a:t>
            </a:r>
            <a:r>
              <a:rPr lang="it-IT" dirty="0" smtClean="0"/>
              <a:t>: An </a:t>
            </a:r>
            <a:r>
              <a:rPr lang="it-IT" dirty="0" err="1" smtClean="0"/>
              <a:t>Immigrant</a:t>
            </a:r>
            <a:r>
              <a:rPr lang="it-IT" dirty="0" smtClean="0"/>
              <a:t> </a:t>
            </a:r>
            <a:r>
              <a:rPr lang="it-IT" dirty="0" err="1" smtClean="0"/>
              <a:t>Journey</a:t>
            </a:r>
            <a:r>
              <a:rPr lang="it-IT" dirty="0" smtClean="0"/>
              <a:t>, The (2000)		</a:t>
            </a:r>
            <a:r>
              <a:rPr lang="it-IT" dirty="0" err="1" smtClean="0"/>
              <a:t>2000</a:t>
            </a:r>
            <a:endParaRPr lang="it-IT" dirty="0" smtClean="0"/>
          </a:p>
          <a:p>
            <a:r>
              <a:rPr lang="it-IT" dirty="0" smtClean="0"/>
              <a:t>$ (1971)						</a:t>
            </a:r>
            <a:r>
              <a:rPr lang="it-IT" dirty="0" err="1" smtClean="0"/>
              <a:t>1971</a:t>
            </a:r>
            <a:endParaRPr lang="it-IT" dirty="0" smtClean="0"/>
          </a:p>
          <a:p>
            <a:r>
              <a:rPr lang="it-IT" dirty="0" smtClean="0"/>
              <a:t>$1,000 </a:t>
            </a:r>
            <a:r>
              <a:rPr lang="it-IT" dirty="0" err="1" smtClean="0"/>
              <a:t>Reward</a:t>
            </a:r>
            <a:r>
              <a:rPr lang="it-IT" dirty="0" smtClean="0"/>
              <a:t> (1913)					</a:t>
            </a:r>
            <a:r>
              <a:rPr lang="it-IT" dirty="0" err="1" smtClean="0"/>
              <a:t>1913</a:t>
            </a:r>
            <a:endParaRPr lang="it-IT" dirty="0" smtClean="0"/>
          </a:p>
          <a:p>
            <a:r>
              <a:rPr lang="it-IT" dirty="0" smtClean="0"/>
              <a:t>$1,000 </a:t>
            </a:r>
            <a:r>
              <a:rPr lang="it-IT" dirty="0" err="1" smtClean="0"/>
              <a:t>Reward</a:t>
            </a:r>
            <a:r>
              <a:rPr lang="it-IT" dirty="0" smtClean="0"/>
              <a:t> (1915)					</a:t>
            </a:r>
            <a:r>
              <a:rPr lang="it-IT" dirty="0" err="1" smtClean="0"/>
              <a:t>1915</a:t>
            </a:r>
            <a:endParaRPr lang="it-IT" dirty="0" smtClean="0"/>
          </a:p>
          <a:p>
            <a:r>
              <a:rPr lang="it-IT" dirty="0" smtClean="0"/>
              <a:t>$1,000 </a:t>
            </a:r>
            <a:r>
              <a:rPr lang="it-IT" dirty="0" err="1" smtClean="0"/>
              <a:t>Reward</a:t>
            </a:r>
            <a:r>
              <a:rPr lang="it-IT" dirty="0" smtClean="0"/>
              <a:t> (1923)					</a:t>
            </a:r>
            <a:r>
              <a:rPr lang="it-IT" dirty="0" err="1" smtClean="0"/>
              <a:t>1923</a:t>
            </a:r>
            <a:endParaRPr lang="it-IT" dirty="0" smtClean="0"/>
          </a:p>
          <a:p>
            <a:r>
              <a:rPr lang="it-IT" dirty="0" smtClean="0"/>
              <a:t>$1,000,000 </a:t>
            </a:r>
            <a:r>
              <a:rPr lang="it-IT" dirty="0" err="1" smtClean="0"/>
              <a:t>Reward</a:t>
            </a:r>
            <a:r>
              <a:rPr lang="it-IT" dirty="0" smtClean="0"/>
              <a:t>, The (1920)				</a:t>
            </a:r>
            <a:r>
              <a:rPr lang="it-IT" dirty="0" err="1" smtClean="0"/>
              <a:t>1920</a:t>
            </a:r>
            <a:endParaRPr lang="it-IT" dirty="0" smtClean="0"/>
          </a:p>
          <a:p>
            <a:r>
              <a:rPr lang="it-IT" dirty="0" smtClean="0"/>
              <a:t>$10,000 Under a </a:t>
            </a:r>
            <a:r>
              <a:rPr lang="it-IT" dirty="0" err="1" smtClean="0"/>
              <a:t>Pillow</a:t>
            </a:r>
            <a:r>
              <a:rPr lang="it-IT" dirty="0" smtClean="0"/>
              <a:t> (1921)				</a:t>
            </a:r>
            <a:r>
              <a:rPr lang="it-IT" dirty="0" err="1" smtClean="0"/>
              <a:t>1921</a:t>
            </a:r>
            <a:endParaRPr lang="it-IT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Parser</a:t>
            </a:r>
            <a:r>
              <a:rPr lang="it-IT" dirty="0" smtClean="0"/>
              <a:t> Java per </a:t>
            </a:r>
            <a:r>
              <a:rPr lang="it-IT" dirty="0" err="1" smtClean="0"/>
              <a:t>movies.LIST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it-IT" dirty="0" smtClean="0"/>
              <a:t>public </a:t>
            </a:r>
            <a:r>
              <a:rPr lang="it-IT" dirty="0" err="1" smtClean="0"/>
              <a:t>class</a:t>
            </a:r>
            <a:r>
              <a:rPr lang="it-IT" dirty="0" smtClean="0"/>
              <a:t> </a:t>
            </a:r>
            <a:r>
              <a:rPr lang="it-IT" dirty="0" err="1" smtClean="0"/>
              <a:t>movies</a:t>
            </a:r>
            <a:r>
              <a:rPr lang="it-IT" dirty="0" smtClean="0"/>
              <a:t> {</a:t>
            </a:r>
          </a:p>
          <a:p>
            <a:pPr>
              <a:buNone/>
            </a:pPr>
            <a:r>
              <a:rPr lang="it-IT" dirty="0" smtClean="0"/>
              <a:t>	public </a:t>
            </a:r>
            <a:r>
              <a:rPr lang="it-IT" dirty="0" err="1" smtClean="0"/>
              <a:t>static</a:t>
            </a:r>
            <a:r>
              <a:rPr lang="it-IT" dirty="0" smtClean="0"/>
              <a:t> </a:t>
            </a:r>
            <a:r>
              <a:rPr lang="it-IT" dirty="0" err="1" smtClean="0"/>
              <a:t>void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(</a:t>
            </a:r>
            <a:r>
              <a:rPr lang="it-IT" dirty="0" err="1" smtClean="0"/>
              <a:t>String</a:t>
            </a:r>
            <a:r>
              <a:rPr lang="it-IT" dirty="0" smtClean="0"/>
              <a:t>[] </a:t>
            </a:r>
            <a:r>
              <a:rPr lang="it-IT" dirty="0" err="1" smtClean="0"/>
              <a:t>args</a:t>
            </a:r>
            <a:r>
              <a:rPr lang="it-IT" dirty="0" smtClean="0"/>
              <a:t>) </a:t>
            </a:r>
            <a:r>
              <a:rPr lang="it-IT" dirty="0" err="1" smtClean="0"/>
              <a:t>throws</a:t>
            </a:r>
            <a:r>
              <a:rPr lang="it-IT" dirty="0" smtClean="0"/>
              <a:t> </a:t>
            </a:r>
            <a:r>
              <a:rPr lang="it-IT" dirty="0" err="1" smtClean="0"/>
              <a:t>Exception</a:t>
            </a:r>
            <a:r>
              <a:rPr lang="it-IT" dirty="0" smtClean="0"/>
              <a:t>{</a:t>
            </a:r>
          </a:p>
          <a:p>
            <a:pPr>
              <a:buNone/>
            </a:pPr>
            <a:r>
              <a:rPr lang="it-IT" dirty="0" smtClean="0"/>
              <a:t>   	    	</a:t>
            </a:r>
            <a:r>
              <a:rPr lang="it-IT" dirty="0" err="1" smtClean="0"/>
              <a:t>String</a:t>
            </a:r>
            <a:r>
              <a:rPr lang="it-IT" dirty="0" smtClean="0"/>
              <a:t> primo,secondo;</a:t>
            </a:r>
          </a:p>
          <a:p>
            <a:pPr>
              <a:buNone/>
            </a:pPr>
            <a:r>
              <a:rPr lang="it-IT" dirty="0" smtClean="0"/>
              <a:t>		secondo = </a:t>
            </a:r>
            <a:r>
              <a:rPr lang="it-IT" dirty="0" err="1" smtClean="0"/>
              <a:t>null</a:t>
            </a:r>
            <a:r>
              <a:rPr lang="it-IT" dirty="0" smtClean="0"/>
              <a:t>;</a:t>
            </a:r>
          </a:p>
          <a:p>
            <a:pPr>
              <a:buNone/>
            </a:pPr>
            <a:r>
              <a:rPr lang="it-IT" dirty="0" smtClean="0"/>
              <a:t>		</a:t>
            </a:r>
            <a:r>
              <a:rPr lang="it-IT" dirty="0" err="1" smtClean="0"/>
              <a:t>int</a:t>
            </a:r>
            <a:r>
              <a:rPr lang="it-IT" dirty="0" smtClean="0"/>
              <a:t> movieid=0;	</a:t>
            </a:r>
          </a:p>
          <a:p>
            <a:pPr>
              <a:buNone/>
            </a:pPr>
            <a:r>
              <a:rPr lang="it-IT" dirty="0" smtClean="0"/>
              <a:t>       		</a:t>
            </a:r>
            <a:r>
              <a:rPr lang="it-IT" dirty="0" err="1" smtClean="0"/>
              <a:t>String</a:t>
            </a:r>
            <a:r>
              <a:rPr lang="it-IT" dirty="0" smtClean="0"/>
              <a:t>[]</a:t>
            </a:r>
            <a:r>
              <a:rPr lang="it-IT" dirty="0" err="1" smtClean="0"/>
              <a:t>res</a:t>
            </a:r>
            <a:r>
              <a:rPr lang="it-IT" dirty="0" smtClean="0"/>
              <a:t>;</a:t>
            </a:r>
          </a:p>
          <a:p>
            <a:pPr>
              <a:buNone/>
            </a:pPr>
            <a:r>
              <a:rPr lang="it-IT" dirty="0" smtClean="0"/>
              <a:t>       			</a:t>
            </a:r>
          </a:p>
          <a:p>
            <a:pPr>
              <a:buNone/>
            </a:pPr>
            <a:r>
              <a:rPr lang="it-IT" dirty="0" smtClean="0"/>
              <a:t>		 </a:t>
            </a:r>
            <a:r>
              <a:rPr lang="it-IT" dirty="0" err="1" smtClean="0"/>
              <a:t>FileWriter</a:t>
            </a:r>
            <a:r>
              <a:rPr lang="it-IT" dirty="0" smtClean="0"/>
              <a:t> </a:t>
            </a:r>
            <a:r>
              <a:rPr lang="it-IT" dirty="0" err="1" smtClean="0"/>
              <a:t>fi</a:t>
            </a:r>
            <a:r>
              <a:rPr lang="it-IT" dirty="0" smtClean="0"/>
              <a:t> =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FileWriter</a:t>
            </a:r>
            <a:r>
              <a:rPr lang="it-IT" dirty="0" smtClean="0"/>
              <a:t>("G:\\Documents and Settings\\cristiano\\Desktop\\tesina seminario\\tesina\\finalScripts\\movies.sql");</a:t>
            </a:r>
          </a:p>
          <a:p>
            <a:pPr>
              <a:buNone/>
            </a:pPr>
            <a:r>
              <a:rPr lang="it-IT" dirty="0" smtClean="0"/>
              <a:t>		</a:t>
            </a:r>
            <a:r>
              <a:rPr lang="it-IT" dirty="0" err="1" smtClean="0"/>
              <a:t>PrintWriter</a:t>
            </a:r>
            <a:r>
              <a:rPr lang="it-IT" dirty="0" smtClean="0"/>
              <a:t> </a:t>
            </a:r>
            <a:r>
              <a:rPr lang="it-IT" dirty="0" err="1" smtClean="0"/>
              <a:t>out=new</a:t>
            </a:r>
            <a:r>
              <a:rPr lang="it-IT" dirty="0" smtClean="0"/>
              <a:t> </a:t>
            </a:r>
            <a:r>
              <a:rPr lang="it-IT" dirty="0" err="1" smtClean="0"/>
              <a:t>PrintWriter</a:t>
            </a:r>
            <a:r>
              <a:rPr lang="it-IT" dirty="0" smtClean="0"/>
              <a:t>(</a:t>
            </a:r>
            <a:r>
              <a:rPr lang="it-IT" dirty="0" err="1" smtClean="0"/>
              <a:t>fi</a:t>
            </a:r>
            <a:r>
              <a:rPr lang="it-IT" dirty="0" smtClean="0"/>
              <a:t>);</a:t>
            </a:r>
          </a:p>
          <a:p>
            <a:pPr>
              <a:buNone/>
            </a:pPr>
            <a:r>
              <a:rPr lang="it-IT" dirty="0" smtClean="0"/>
              <a:t>	 	</a:t>
            </a:r>
            <a:r>
              <a:rPr lang="it-IT" dirty="0" err="1" smtClean="0"/>
              <a:t>FileReader</a:t>
            </a:r>
            <a:r>
              <a:rPr lang="it-IT" dirty="0" smtClean="0"/>
              <a:t> f =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FileReader</a:t>
            </a:r>
            <a:r>
              <a:rPr lang="it-IT" dirty="0" smtClean="0"/>
              <a:t>("G:\\Documents and Settings\\cristiano\\Desktop\\tesina seminario\\tesina\\file IMDB\\movies.txt");</a:t>
            </a:r>
          </a:p>
          <a:p>
            <a:pPr>
              <a:buNone/>
            </a:pPr>
            <a:r>
              <a:rPr lang="it-IT" dirty="0" smtClean="0"/>
              <a:t>        		</a:t>
            </a:r>
            <a:r>
              <a:rPr lang="it-IT" dirty="0" err="1" smtClean="0"/>
              <a:t>BufferedReader</a:t>
            </a:r>
            <a:r>
              <a:rPr lang="it-IT" dirty="0" smtClean="0"/>
              <a:t> </a:t>
            </a:r>
            <a:r>
              <a:rPr lang="it-IT" dirty="0" err="1" smtClean="0"/>
              <a:t>filebuf</a:t>
            </a:r>
            <a:r>
              <a:rPr lang="it-IT" dirty="0" smtClean="0"/>
              <a:t> =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BufferedReader</a:t>
            </a:r>
            <a:r>
              <a:rPr lang="it-IT" dirty="0" smtClean="0"/>
              <a:t>(f); </a:t>
            </a:r>
          </a:p>
          <a:p>
            <a:pPr>
              <a:buNone/>
            </a:pPr>
            <a:r>
              <a:rPr lang="it-IT" dirty="0" smtClean="0"/>
              <a:t>		             </a:t>
            </a:r>
          </a:p>
          <a:p>
            <a:pPr>
              <a:buNone/>
            </a:pPr>
            <a:r>
              <a:rPr lang="it-IT" dirty="0" smtClean="0"/>
              <a:t>        		</a:t>
            </a:r>
            <a:r>
              <a:rPr lang="it-IT" dirty="0" err="1" smtClean="0"/>
              <a:t>String</a:t>
            </a:r>
            <a:r>
              <a:rPr lang="it-IT" dirty="0" smtClean="0"/>
              <a:t> </a:t>
            </a:r>
            <a:r>
              <a:rPr lang="it-IT" dirty="0" err="1" smtClean="0"/>
              <a:t>nextStr</a:t>
            </a:r>
            <a:r>
              <a:rPr lang="it-IT" dirty="0" smtClean="0"/>
              <a:t>;</a:t>
            </a:r>
          </a:p>
          <a:p>
            <a:pPr>
              <a:buNone/>
            </a:pPr>
            <a:r>
              <a:rPr lang="it-IT" dirty="0" smtClean="0"/>
              <a:t>        		</a:t>
            </a:r>
            <a:r>
              <a:rPr lang="it-IT" dirty="0" err="1" smtClean="0"/>
              <a:t>nextStr</a:t>
            </a:r>
            <a:r>
              <a:rPr lang="it-IT" dirty="0" smtClean="0"/>
              <a:t> = </a:t>
            </a:r>
            <a:r>
              <a:rPr lang="it-IT" dirty="0" err="1" smtClean="0"/>
              <a:t>filebuf.readLine</a:t>
            </a:r>
            <a:r>
              <a:rPr lang="it-IT" dirty="0" smtClean="0"/>
              <a:t>();</a:t>
            </a:r>
          </a:p>
          <a:p>
            <a:pPr>
              <a:buNone/>
            </a:pPr>
            <a:r>
              <a:rPr lang="it-IT" dirty="0" smtClean="0"/>
              <a:t>        </a:t>
            </a:r>
          </a:p>
          <a:p>
            <a:pPr>
              <a:buNone/>
            </a:pPr>
            <a:r>
              <a:rPr lang="it-IT" dirty="0" smtClean="0"/>
              <a:t>      		  </a:t>
            </a:r>
            <a:r>
              <a:rPr lang="it-IT" dirty="0" err="1" smtClean="0"/>
              <a:t>while</a:t>
            </a:r>
            <a:r>
              <a:rPr lang="it-IT" dirty="0" smtClean="0"/>
              <a:t> (!</a:t>
            </a:r>
            <a:r>
              <a:rPr lang="it-IT" dirty="0" err="1" smtClean="0"/>
              <a:t>nextStr.equals</a:t>
            </a:r>
            <a:r>
              <a:rPr lang="it-IT" dirty="0" smtClean="0"/>
              <a:t>("MOVIES LIST")){</a:t>
            </a:r>
          </a:p>
          <a:p>
            <a:pPr>
              <a:buNone/>
            </a:pPr>
            <a:r>
              <a:rPr lang="it-IT" dirty="0" smtClean="0"/>
              <a:t>		</a:t>
            </a:r>
            <a:r>
              <a:rPr lang="it-IT" dirty="0" err="1" smtClean="0"/>
              <a:t>nextStr</a:t>
            </a:r>
            <a:r>
              <a:rPr lang="it-IT" dirty="0" smtClean="0"/>
              <a:t> = </a:t>
            </a:r>
            <a:r>
              <a:rPr lang="it-IT" dirty="0" err="1" smtClean="0"/>
              <a:t>filebuf.readLine</a:t>
            </a:r>
            <a:r>
              <a:rPr lang="it-IT" dirty="0" smtClean="0"/>
              <a:t>();</a:t>
            </a:r>
          </a:p>
          <a:p>
            <a:pPr>
              <a:buNone/>
            </a:pPr>
            <a:r>
              <a:rPr lang="it-IT" dirty="0" smtClean="0"/>
              <a:t>        		}	</a:t>
            </a:r>
          </a:p>
          <a:p>
            <a:pPr>
              <a:buNone/>
            </a:pPr>
            <a:r>
              <a:rPr lang="it-IT" dirty="0" smtClean="0"/>
              <a:t>		</a:t>
            </a:r>
            <a:r>
              <a:rPr lang="it-IT" dirty="0" err="1" smtClean="0"/>
              <a:t>nextStr</a:t>
            </a:r>
            <a:r>
              <a:rPr lang="it-IT" dirty="0" smtClean="0"/>
              <a:t> = </a:t>
            </a:r>
            <a:r>
              <a:rPr lang="it-IT" dirty="0" err="1" smtClean="0"/>
              <a:t>filebuf.readLine</a:t>
            </a:r>
            <a:r>
              <a:rPr lang="it-IT" dirty="0" smtClean="0"/>
              <a:t>();</a:t>
            </a:r>
          </a:p>
          <a:p>
            <a:pPr>
              <a:buNone/>
            </a:pPr>
            <a:r>
              <a:rPr lang="it-IT" dirty="0" smtClean="0"/>
              <a:t>        		</a:t>
            </a:r>
            <a:r>
              <a:rPr lang="it-IT" dirty="0" err="1" smtClean="0"/>
              <a:t>nextStr</a:t>
            </a:r>
            <a:r>
              <a:rPr lang="it-IT" dirty="0" smtClean="0"/>
              <a:t> = </a:t>
            </a:r>
            <a:r>
              <a:rPr lang="it-IT" dirty="0" err="1" smtClean="0"/>
              <a:t>filebuf.readLine</a:t>
            </a:r>
            <a:r>
              <a:rPr lang="it-IT" dirty="0" smtClean="0"/>
              <a:t>();</a:t>
            </a:r>
          </a:p>
          <a:p>
            <a:pPr>
              <a:buNone/>
            </a:pPr>
            <a:r>
              <a:rPr lang="it-IT" dirty="0" smtClean="0"/>
              <a:t>        		 </a:t>
            </a:r>
            <a:r>
              <a:rPr lang="it-IT" dirty="0" err="1" smtClean="0"/>
              <a:t>out.print</a:t>
            </a:r>
            <a:r>
              <a:rPr lang="it-IT" dirty="0" smtClean="0"/>
              <a:t>("INSERT IGNORE INTO </a:t>
            </a:r>
            <a:r>
              <a:rPr lang="it-IT" dirty="0" err="1" smtClean="0"/>
              <a:t>movies</a:t>
            </a:r>
            <a:r>
              <a:rPr lang="it-IT" dirty="0" smtClean="0"/>
              <a:t> </a:t>
            </a:r>
            <a:r>
              <a:rPr lang="it-IT" dirty="0" err="1" smtClean="0"/>
              <a:t>VALUES\n</a:t>
            </a:r>
            <a:r>
              <a:rPr lang="it-IT" dirty="0" smtClean="0"/>
              <a:t>");</a:t>
            </a:r>
          </a:p>
          <a:p>
            <a:pPr>
              <a:buNone/>
            </a:pPr>
            <a:r>
              <a:rPr lang="it-IT" dirty="0" smtClean="0"/>
              <a:t>            	 </a:t>
            </a:r>
            <a:r>
              <a:rPr lang="it-IT" dirty="0" err="1" smtClean="0"/>
              <a:t>while</a:t>
            </a:r>
            <a:r>
              <a:rPr lang="it-IT" dirty="0" smtClean="0"/>
              <a:t> (</a:t>
            </a:r>
            <a:r>
              <a:rPr lang="it-IT" dirty="0" err="1" smtClean="0"/>
              <a:t>nextStr</a:t>
            </a:r>
            <a:r>
              <a:rPr lang="it-IT" dirty="0" smtClean="0"/>
              <a:t>!</a:t>
            </a:r>
            <a:r>
              <a:rPr lang="it-IT" dirty="0" err="1" smtClean="0"/>
              <a:t>=null</a:t>
            </a:r>
            <a:r>
              <a:rPr lang="it-IT" dirty="0" smtClean="0"/>
              <a:t>){</a:t>
            </a:r>
          </a:p>
          <a:p>
            <a:pPr>
              <a:buNone/>
            </a:pPr>
            <a:r>
              <a:rPr lang="it-IT" dirty="0" smtClean="0"/>
              <a:t> 		 	</a:t>
            </a:r>
            <a:r>
              <a:rPr lang="it-IT" dirty="0" err="1" smtClean="0"/>
              <a:t>if</a:t>
            </a:r>
            <a:r>
              <a:rPr lang="it-IT" dirty="0" smtClean="0"/>
              <a:t> (</a:t>
            </a:r>
            <a:r>
              <a:rPr lang="it-IT" dirty="0" err="1" smtClean="0"/>
              <a:t>nextStr.equals</a:t>
            </a:r>
            <a:r>
              <a:rPr lang="it-IT" dirty="0" smtClean="0"/>
              <a:t>("-----------------------------------------------------------------------------")){</a:t>
            </a:r>
          </a:p>
          <a:p>
            <a:pPr>
              <a:buNone/>
            </a:pPr>
            <a:r>
              <a:rPr lang="it-IT" dirty="0" smtClean="0"/>
              <a:t>       			 	</a:t>
            </a:r>
            <a:r>
              <a:rPr lang="it-IT" dirty="0" err="1" smtClean="0"/>
              <a:t>System.out.println</a:t>
            </a:r>
            <a:r>
              <a:rPr lang="it-IT" dirty="0" smtClean="0"/>
              <a:t>("</a:t>
            </a:r>
            <a:r>
              <a:rPr lang="it-IT" dirty="0" err="1" smtClean="0"/>
              <a:t>Movies</a:t>
            </a:r>
            <a:r>
              <a:rPr lang="it-IT" dirty="0" smtClean="0"/>
              <a:t> inseriti nel db");</a:t>
            </a:r>
          </a:p>
          <a:p>
            <a:pPr>
              <a:buNone/>
            </a:pPr>
            <a:r>
              <a:rPr lang="it-IT" dirty="0" smtClean="0"/>
              <a:t>        				break;</a:t>
            </a:r>
          </a:p>
          <a:p>
            <a:pPr>
              <a:buNone/>
            </a:pPr>
            <a:r>
              <a:rPr lang="it-IT" dirty="0" smtClean="0"/>
              <a:t>        			}		</a:t>
            </a:r>
          </a:p>
          <a:p>
            <a:pPr>
              <a:buNone/>
            </a:pPr>
            <a:r>
              <a:rPr lang="it-IT" dirty="0" smtClean="0"/>
              <a:t>        </a:t>
            </a:r>
            <a:endParaRPr lang="it-IT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0" y="2428868"/>
          <a:ext cx="3429024" cy="103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a 5"/>
          <p:cNvGraphicFramePr/>
          <p:nvPr/>
        </p:nvGraphicFramePr>
        <p:xfrm>
          <a:off x="0" y="4572008"/>
          <a:ext cx="2428860" cy="85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    nextStr=nextStr.replace("'","");</a:t>
            </a:r>
          </a:p>
          <a:p>
            <a:pPr>
              <a:buNone/>
            </a:pPr>
            <a:r>
              <a:rPr lang="it-IT" dirty="0" smtClean="0"/>
              <a:t>        	</a:t>
            </a:r>
          </a:p>
          <a:p>
            <a:pPr>
              <a:buNone/>
            </a:pPr>
            <a:r>
              <a:rPr lang="it-IT" dirty="0" smtClean="0"/>
              <a:t>        res=nextStr.split("</a:t>
            </a:r>
            <a:r>
              <a:rPr lang="it-IT" dirty="0" err="1" smtClean="0"/>
              <a:t>\t</a:t>
            </a:r>
            <a:r>
              <a:rPr lang="it-IT" dirty="0" smtClean="0"/>
              <a:t>");</a:t>
            </a:r>
          </a:p>
          <a:p>
            <a:pPr>
              <a:buNone/>
            </a:pPr>
            <a:r>
              <a:rPr lang="it-IT" dirty="0" smtClean="0"/>
              <a:t>        </a:t>
            </a:r>
          </a:p>
          <a:p>
            <a:pPr>
              <a:buNone/>
            </a:pPr>
            <a:r>
              <a:rPr lang="it-IT" dirty="0" smtClean="0"/>
              <a:t>          </a:t>
            </a:r>
            <a:r>
              <a:rPr lang="it-IT" dirty="0" err="1" smtClean="0"/>
              <a:t>for</a:t>
            </a:r>
            <a:r>
              <a:rPr lang="it-IT" dirty="0" smtClean="0"/>
              <a:t> (</a:t>
            </a:r>
            <a:r>
              <a:rPr lang="it-IT" dirty="0" err="1" smtClean="0"/>
              <a:t>int</a:t>
            </a:r>
            <a:r>
              <a:rPr lang="it-IT" dirty="0" smtClean="0"/>
              <a:t> x=1; x&lt;</a:t>
            </a:r>
            <a:r>
              <a:rPr lang="it-IT" dirty="0" err="1" smtClean="0"/>
              <a:t>res.length</a:t>
            </a:r>
            <a:r>
              <a:rPr lang="it-IT" dirty="0" smtClean="0"/>
              <a:t>; x++){</a:t>
            </a:r>
          </a:p>
          <a:p>
            <a:pPr>
              <a:buNone/>
            </a:pPr>
            <a:r>
              <a:rPr lang="it-IT" dirty="0" smtClean="0"/>
              <a:t>         </a:t>
            </a:r>
          </a:p>
          <a:p>
            <a:pPr>
              <a:buNone/>
            </a:pPr>
            <a:r>
              <a:rPr lang="it-IT" dirty="0" smtClean="0"/>
              <a:t>          </a:t>
            </a:r>
            <a:r>
              <a:rPr lang="it-IT" dirty="0" err="1" smtClean="0"/>
              <a:t>if</a:t>
            </a:r>
            <a:r>
              <a:rPr lang="it-IT" dirty="0" smtClean="0"/>
              <a:t> (!</a:t>
            </a:r>
            <a:r>
              <a:rPr lang="it-IT" dirty="0" err="1" smtClean="0"/>
              <a:t>res</a:t>
            </a:r>
            <a:r>
              <a:rPr lang="it-IT" dirty="0" smtClean="0"/>
              <a:t>[x].</a:t>
            </a:r>
            <a:r>
              <a:rPr lang="it-IT" dirty="0" err="1" smtClean="0"/>
              <a:t>equals</a:t>
            </a:r>
            <a:r>
              <a:rPr lang="it-IT" dirty="0" smtClean="0"/>
              <a:t>("</a:t>
            </a:r>
            <a:r>
              <a:rPr lang="it-IT" dirty="0" err="1" smtClean="0"/>
              <a:t>\t</a:t>
            </a:r>
            <a:r>
              <a:rPr lang="it-IT" dirty="0" smtClean="0"/>
              <a:t>")){</a:t>
            </a:r>
          </a:p>
          <a:p>
            <a:pPr>
              <a:buNone/>
            </a:pPr>
            <a:r>
              <a:rPr lang="it-IT" dirty="0" smtClean="0"/>
              <a:t>          	</a:t>
            </a:r>
            <a:r>
              <a:rPr lang="it-IT" dirty="0" err="1" smtClean="0"/>
              <a:t>secondo=</a:t>
            </a:r>
            <a:r>
              <a:rPr lang="it-IT" dirty="0" smtClean="0"/>
              <a:t> </a:t>
            </a:r>
            <a:r>
              <a:rPr lang="it-IT" dirty="0" err="1" smtClean="0"/>
              <a:t>res</a:t>
            </a:r>
            <a:r>
              <a:rPr lang="it-IT" dirty="0" smtClean="0"/>
              <a:t>[x];</a:t>
            </a:r>
          </a:p>
          <a:p>
            <a:pPr>
              <a:buNone/>
            </a:pPr>
            <a:r>
              <a:rPr lang="it-IT" dirty="0" smtClean="0"/>
              <a:t>          }</a:t>
            </a:r>
          </a:p>
          <a:p>
            <a:pPr>
              <a:buNone/>
            </a:pPr>
            <a:r>
              <a:rPr lang="it-IT" dirty="0" smtClean="0"/>
              <a:t>     }</a:t>
            </a:r>
          </a:p>
          <a:p>
            <a:pPr>
              <a:buNone/>
            </a:pPr>
            <a:r>
              <a:rPr lang="it-IT" dirty="0" smtClean="0"/>
              <a:t>          </a:t>
            </a:r>
            <a:r>
              <a:rPr lang="it-IT" dirty="0" err="1" smtClean="0"/>
              <a:t>primo=res</a:t>
            </a:r>
            <a:r>
              <a:rPr lang="it-IT" dirty="0" smtClean="0"/>
              <a:t>[0];</a:t>
            </a:r>
          </a:p>
          <a:p>
            <a:pPr>
              <a:buNone/>
            </a:pPr>
            <a:r>
              <a:rPr lang="it-IT" dirty="0" smtClean="0"/>
              <a:t>     	</a:t>
            </a:r>
            <a:r>
              <a:rPr lang="it-IT" dirty="0" err="1" smtClean="0"/>
              <a:t>if</a:t>
            </a:r>
            <a:r>
              <a:rPr lang="it-IT" dirty="0" smtClean="0"/>
              <a:t>  (</a:t>
            </a:r>
            <a:r>
              <a:rPr lang="it-IT" dirty="0" err="1" smtClean="0"/>
              <a:t>primo.contains</a:t>
            </a:r>
            <a:r>
              <a:rPr lang="it-IT" dirty="0" smtClean="0"/>
              <a:t>("(")){</a:t>
            </a:r>
          </a:p>
          <a:p>
            <a:pPr>
              <a:buNone/>
            </a:pPr>
            <a:r>
              <a:rPr lang="it-IT" dirty="0" smtClean="0"/>
              <a:t> 		</a:t>
            </a:r>
            <a:r>
              <a:rPr lang="it-IT" dirty="0" err="1" smtClean="0"/>
              <a:t>int</a:t>
            </a:r>
            <a:r>
              <a:rPr lang="it-IT" dirty="0" smtClean="0"/>
              <a:t> indice = </a:t>
            </a:r>
            <a:r>
              <a:rPr lang="it-IT" dirty="0" err="1" smtClean="0"/>
              <a:t>primo.indexOf</a:t>
            </a:r>
            <a:r>
              <a:rPr lang="it-IT" dirty="0" smtClean="0"/>
              <a:t>("(");</a:t>
            </a:r>
          </a:p>
          <a:p>
            <a:pPr>
              <a:buNone/>
            </a:pPr>
            <a:r>
              <a:rPr lang="it-IT" dirty="0" smtClean="0"/>
              <a:t> 		primo = </a:t>
            </a:r>
            <a:r>
              <a:rPr lang="it-IT" dirty="0" err="1" smtClean="0"/>
              <a:t>primo</a:t>
            </a:r>
            <a:r>
              <a:rPr lang="it-IT" dirty="0" smtClean="0"/>
              <a:t>.</a:t>
            </a:r>
            <a:r>
              <a:rPr lang="it-IT" dirty="0" err="1" smtClean="0"/>
              <a:t>substring</a:t>
            </a:r>
            <a:r>
              <a:rPr lang="it-IT" dirty="0" smtClean="0"/>
              <a:t>(0,indice);</a:t>
            </a:r>
          </a:p>
          <a:p>
            <a:pPr>
              <a:buNone/>
            </a:pPr>
            <a:r>
              <a:rPr lang="it-IT" dirty="0" smtClean="0"/>
              <a:t> 	  }</a:t>
            </a:r>
          </a:p>
          <a:p>
            <a:pPr>
              <a:buNone/>
            </a:pPr>
            <a:r>
              <a:rPr lang="it-IT" dirty="0" smtClean="0"/>
              <a:t> 	 </a:t>
            </a:r>
            <a:r>
              <a:rPr lang="it-IT" dirty="0" err="1" smtClean="0"/>
              <a:t>out.append</a:t>
            </a:r>
            <a:r>
              <a:rPr lang="it-IT" dirty="0" smtClean="0"/>
              <a:t>("('"+movieid+"','"+primo+"','"+secondo+"',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,</a:t>
            </a:r>
            <a:r>
              <a:rPr lang="it-IT" dirty="0" err="1" smtClean="0"/>
              <a:t>null</a:t>
            </a:r>
            <a:r>
              <a:rPr lang="it-IT" dirty="0" smtClean="0"/>
              <a:t>),</a:t>
            </a:r>
            <a:r>
              <a:rPr lang="it-IT" dirty="0" err="1" smtClean="0"/>
              <a:t>\n</a:t>
            </a:r>
            <a:r>
              <a:rPr lang="it-IT" dirty="0" smtClean="0"/>
              <a:t>");</a:t>
            </a:r>
          </a:p>
          <a:p>
            <a:pPr>
              <a:buNone/>
            </a:pPr>
            <a:r>
              <a:rPr lang="it-IT" dirty="0" smtClean="0"/>
              <a:t>	      </a:t>
            </a:r>
          </a:p>
          <a:p>
            <a:pPr>
              <a:buNone/>
            </a:pPr>
            <a:r>
              <a:rPr lang="it-IT" dirty="0" smtClean="0"/>
              <a:t>       	</a:t>
            </a:r>
            <a:r>
              <a:rPr lang="it-IT" dirty="0" err="1" smtClean="0"/>
              <a:t>nextStr</a:t>
            </a:r>
            <a:r>
              <a:rPr lang="it-IT" dirty="0" smtClean="0"/>
              <a:t> = </a:t>
            </a:r>
            <a:r>
              <a:rPr lang="it-IT" dirty="0" err="1" smtClean="0"/>
              <a:t>filebuf.readLine</a:t>
            </a:r>
            <a:r>
              <a:rPr lang="it-IT" dirty="0" smtClean="0"/>
              <a:t>();// legge una riga del file </a:t>
            </a:r>
          </a:p>
          <a:p>
            <a:pPr>
              <a:buNone/>
            </a:pPr>
            <a:r>
              <a:rPr lang="it-IT" dirty="0" smtClean="0"/>
              <a:t>    	movieid++;</a:t>
            </a:r>
          </a:p>
          <a:p>
            <a:pPr>
              <a:buNone/>
            </a:pPr>
            <a:r>
              <a:rPr lang="it-IT" dirty="0" smtClean="0"/>
              <a:t>           }</a:t>
            </a:r>
          </a:p>
          <a:p>
            <a:pPr>
              <a:buNone/>
            </a:pPr>
            <a:r>
              <a:rPr lang="it-IT" dirty="0" smtClean="0"/>
              <a:t>               </a:t>
            </a:r>
          </a:p>
          <a:p>
            <a:pPr>
              <a:buNone/>
            </a:pPr>
            <a:r>
              <a:rPr lang="it-IT" dirty="0" smtClean="0"/>
              <a:t>       </a:t>
            </a:r>
            <a:r>
              <a:rPr lang="it-IT" dirty="0" err="1" smtClean="0"/>
              <a:t>filebuf.close</a:t>
            </a:r>
            <a:r>
              <a:rPr lang="it-IT" dirty="0" smtClean="0"/>
              <a:t>();  // chiude il file    </a:t>
            </a:r>
          </a:p>
          <a:p>
            <a:pPr>
              <a:buNone/>
            </a:pPr>
            <a:r>
              <a:rPr lang="it-IT" dirty="0" smtClean="0"/>
              <a:t>       </a:t>
            </a:r>
            <a:r>
              <a:rPr lang="it-IT" dirty="0" err="1" smtClean="0"/>
              <a:t>out.close</a:t>
            </a:r>
            <a:r>
              <a:rPr lang="it-IT" dirty="0" smtClean="0"/>
              <a:t>(); </a:t>
            </a:r>
          </a:p>
          <a:p>
            <a:pPr>
              <a:buNone/>
            </a:pPr>
            <a:r>
              <a:rPr lang="it-IT" dirty="0" smtClean="0"/>
              <a:t>   }	</a:t>
            </a:r>
          </a:p>
          <a:p>
            <a:pPr>
              <a:buNone/>
            </a:pPr>
            <a:r>
              <a:rPr lang="it-IT" dirty="0" smtClean="0"/>
              <a:t>}</a:t>
            </a:r>
          </a:p>
          <a:p>
            <a:pPr>
              <a:buNone/>
            </a:pPr>
            <a:endParaRPr lang="it-IT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0" y="2928934"/>
          <a:ext cx="2643174" cy="114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Personalizzato 3">
      <a:dk1>
        <a:sysClr val="windowText" lastClr="000000"/>
      </a:dk1>
      <a:lt1>
        <a:sysClr val="window" lastClr="FFFFFF"/>
      </a:lt1>
      <a:dk2>
        <a:srgbClr val="4F271C"/>
      </a:dk2>
      <a:lt2>
        <a:srgbClr val="7A140C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1127</TotalTime>
  <Words>1577</Words>
  <Application>Microsoft Office PowerPoint</Application>
  <PresentationFormat>Presentazione su schermo (4:3)</PresentationFormat>
  <Paragraphs>467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Solstizio</vt:lpstr>
      <vt:lpstr>SEMINARIO INGEGNERIA DEL SOFTWARE  a.a. 2006/2007</vt:lpstr>
      <vt:lpstr>OBIETTIVI</vt:lpstr>
      <vt:lpstr>Il sito internet...</vt:lpstr>
      <vt:lpstr>PROBLEMATICHE </vt:lpstr>
      <vt:lpstr>File from IMDb…</vt:lpstr>
      <vt:lpstr>File from IMDb… an example</vt:lpstr>
      <vt:lpstr>movies.LIST</vt:lpstr>
      <vt:lpstr>Parser Java per movies.LIST</vt:lpstr>
      <vt:lpstr>…</vt:lpstr>
      <vt:lpstr>actors.LIST (relativo alle attrici)</vt:lpstr>
      <vt:lpstr>Parser Java per actors.LIST</vt:lpstr>
      <vt:lpstr>Diapositiva 12</vt:lpstr>
      <vt:lpstr>Diapositiva 13</vt:lpstr>
      <vt:lpstr>Diapositiva 14</vt:lpstr>
      <vt:lpstr>script SQL (movies)</vt:lpstr>
      <vt:lpstr>script SQL (actors)</vt:lpstr>
      <vt:lpstr>Schema ER </vt:lpstr>
      <vt:lpstr>Schema Logico</vt:lpstr>
      <vt:lpstr>Schema Fisico</vt:lpstr>
      <vt:lpstr>Ontologia</vt:lpstr>
      <vt:lpstr>Description Logic</vt:lpstr>
      <vt:lpstr>DL-Lite program</vt:lpstr>
      <vt:lpstr>DL-Lite</vt:lpstr>
      <vt:lpstr>DL-Lite example</vt:lpstr>
      <vt:lpstr>DL-Lite family</vt:lpstr>
      <vt:lpstr>DL LiteF</vt:lpstr>
      <vt:lpstr>DL LiteR</vt:lpstr>
      <vt:lpstr>DL LiteA (combines the main features of DL-liteF and DL-liteR) </vt:lpstr>
      <vt:lpstr>Ontologia dell’ IMDb</vt:lpstr>
      <vt:lpstr>Mapping… what is this?</vt:lpstr>
      <vt:lpstr>…</vt:lpstr>
      <vt:lpstr>An example</vt:lpstr>
      <vt:lpstr>Mapping…how many?</vt:lpstr>
      <vt:lpstr>GAV vs LAV  example</vt:lpstr>
      <vt:lpstr>LAV example </vt:lpstr>
      <vt:lpstr>Gav example</vt:lpstr>
      <vt:lpstr>Example of query processing</vt:lpstr>
      <vt:lpstr>Gav &amp; Lav: comparison</vt:lpstr>
      <vt:lpstr>IMDb: mapping </vt:lpstr>
      <vt:lpstr>Typing mapping assertion example</vt:lpstr>
      <vt:lpstr>Data-to-object mapping assertions example</vt:lpstr>
      <vt:lpstr>Riferimenti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INGEGNERIA DEL SOFTWARE  a.a. 2006/2007</dc:title>
  <dc:creator>cristiano-xp</dc:creator>
  <cp:lastModifiedBy>cristiano-xp</cp:lastModifiedBy>
  <cp:revision>75</cp:revision>
  <dcterms:created xsi:type="dcterms:W3CDTF">2007-11-18T14:20:18Z</dcterms:created>
  <dcterms:modified xsi:type="dcterms:W3CDTF">2007-12-13T07:56:42Z</dcterms:modified>
</cp:coreProperties>
</file>