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9" r:id="rId13"/>
    <p:sldId id="268" r:id="rId14"/>
    <p:sldId id="271" r:id="rId15"/>
    <p:sldId id="272" r:id="rId16"/>
    <p:sldId id="275" r:id="rId17"/>
    <p:sldId id="274" r:id="rId18"/>
    <p:sldId id="276" r:id="rId19"/>
    <p:sldId id="277" r:id="rId20"/>
    <p:sldId id="303" r:id="rId21"/>
    <p:sldId id="304" r:id="rId22"/>
    <p:sldId id="305" r:id="rId23"/>
    <p:sldId id="307" r:id="rId24"/>
    <p:sldId id="278" r:id="rId25"/>
    <p:sldId id="281" r:id="rId26"/>
    <p:sldId id="282" r:id="rId27"/>
    <p:sldId id="283" r:id="rId28"/>
    <p:sldId id="280" r:id="rId29"/>
    <p:sldId id="284" r:id="rId30"/>
    <p:sldId id="285" r:id="rId31"/>
    <p:sldId id="308" r:id="rId32"/>
    <p:sldId id="309" r:id="rId33"/>
    <p:sldId id="286" r:id="rId34"/>
    <p:sldId id="287" r:id="rId35"/>
    <p:sldId id="291" r:id="rId36"/>
    <p:sldId id="292" r:id="rId37"/>
    <p:sldId id="295" r:id="rId38"/>
    <p:sldId id="293" r:id="rId39"/>
    <p:sldId id="296" r:id="rId40"/>
    <p:sldId id="301" r:id="rId41"/>
    <p:sldId id="310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505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4" autoAdjust="0"/>
    <p:restoredTop sz="98088" autoAdjust="0"/>
  </p:normalViewPr>
  <p:slideViewPr>
    <p:cSldViewPr>
      <p:cViewPr>
        <p:scale>
          <a:sx n="59" d="100"/>
          <a:sy n="59" d="100"/>
        </p:scale>
        <p:origin x="-62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254B-5B62-486B-9E5F-0FD290E1D52F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1686-3A53-47F1-AAF7-80E7782065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1D176-CB41-414D-A691-4CE37DA18315}" type="slidenum">
              <a:rPr lang="it-IT"/>
              <a:pPr/>
              <a:t>3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b="1" smtClean="0"/>
              <a:t>Dominio=</a:t>
            </a:r>
            <a:r>
              <a:rPr lang="it-IT" smtClean="0"/>
              <a:t>il modello di una particolare area di conoscenza</a:t>
            </a:r>
            <a:endParaRPr lang="it-IT" b="1" smtClean="0"/>
          </a:p>
          <a:p>
            <a:pPr eaLnBrk="1" hangingPunct="1"/>
            <a:r>
              <a:rPr lang="it-IT" b="1" smtClean="0"/>
              <a:t>Descrizione</a:t>
            </a:r>
            <a:r>
              <a:rPr lang="it-IT" smtClean="0"/>
              <a:t>: una forma di rappresentazione della conoscenza</a:t>
            </a:r>
          </a:p>
          <a:p>
            <a:pPr eaLnBrk="1" hangingPunct="1"/>
            <a:r>
              <a:rPr lang="it-IT" b="1" smtClean="0"/>
              <a:t>Formale</a:t>
            </a:r>
            <a:r>
              <a:rPr lang="it-IT" smtClean="0"/>
              <a:t>: simbolica e meccanizzabile</a:t>
            </a:r>
          </a:p>
          <a:p>
            <a:pPr eaLnBrk="1" hangingPunct="1"/>
            <a:r>
              <a:rPr lang="it-IT" b="1" smtClean="0"/>
              <a:t>Esplicita</a:t>
            </a:r>
            <a:r>
              <a:rPr lang="it-IT" smtClean="0"/>
              <a:t>: elenchi estensionali di frammenti di conoscenza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6EA67-BC38-4CC8-A2D3-3AFB65A5A3CA}" type="slidenum">
              <a:rPr lang="it-IT"/>
              <a:pPr/>
              <a:t>4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TBOX = conoscenza definita ed immutabile sul dominio rappresentato, a livello concettuale e</a:t>
            </a:r>
          </a:p>
          <a:p>
            <a:pPr eaLnBrk="1" hangingPunct="1"/>
            <a:r>
              <a:rPr lang="it-IT" smtClean="0"/>
              <a:t>strutturale, chiamata conoscenza intensionale; </a:t>
            </a:r>
          </a:p>
          <a:p>
            <a:pPr eaLnBrk="1" hangingPunct="1"/>
            <a:r>
              <a:rPr lang="it-IT" smtClean="0"/>
              <a:t>ABOX = conoscenza</a:t>
            </a:r>
          </a:p>
          <a:p>
            <a:pPr eaLnBrk="1" hangingPunct="1"/>
            <a:r>
              <a:rPr lang="it-IT" smtClean="0"/>
              <a:t>relativa al problema attuale, specifico, e viene detta estensionale.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DD422-19F6-466B-A326-EDC8018049E7}" type="slidenum">
              <a:rPr lang="it-IT"/>
              <a:pPr/>
              <a:t>7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Ciascuna classe UML viene tradotta come una classe OWL in Protégé :vengono definite quali sono le condizioni affinchè un individuo appartenga alla classe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E’necessario selezionare la classe di partenza dell’associazione, selezionare le condizioni necessarie e sufficienti (in modo che la restrizione venga indicata tra queste),  e premere il pulsante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Restriction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Nell’apposita palette che compare, occorre selezionare la proprietà coinvolta, $ dall’elenco delle restrizioni e inserire il nome della classe d’arrivo nel filler. Premendo Ok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5050"/>
                </a:solidFill>
              </a:rPr>
              <a:t>Mp3</a:t>
            </a:r>
            <a:r>
              <a:rPr lang="en-US" sz="1400" baseline="0" dirty="0" smtClean="0">
                <a:solidFill>
                  <a:srgbClr val="FF5050"/>
                </a:solidFill>
              </a:rPr>
              <a:t>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mutuamente</a:t>
            </a:r>
            <a:r>
              <a:rPr lang="en-US" sz="1400" baseline="0" dirty="0" smtClean="0">
                <a:solidFill>
                  <a:srgbClr val="FF5050"/>
                </a:solidFill>
              </a:rPr>
              <a:t>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esclusivo</a:t>
            </a:r>
            <a:r>
              <a:rPr lang="en-US" sz="1400" baseline="0" dirty="0" smtClean="0">
                <a:solidFill>
                  <a:srgbClr val="FF5050"/>
                </a:solidFill>
              </a:rPr>
              <a:t> con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Traccia</a:t>
            </a:r>
            <a:endParaRPr lang="en-US" sz="1400" baseline="0" dirty="0" smtClean="0">
              <a:solidFill>
                <a:srgbClr val="FF5050"/>
              </a:solidFill>
            </a:endParaRPr>
          </a:p>
          <a:p>
            <a:r>
              <a:rPr lang="en-US" sz="1400" baseline="0" dirty="0" err="1" smtClean="0">
                <a:solidFill>
                  <a:srgbClr val="FF5050"/>
                </a:solidFill>
              </a:rPr>
              <a:t>Traccia</a:t>
            </a:r>
            <a:r>
              <a:rPr lang="en-US" sz="1400" baseline="0" dirty="0" smtClean="0">
                <a:solidFill>
                  <a:srgbClr val="FF5050"/>
                </a:solidFill>
              </a:rPr>
              <a:t>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c’e</a:t>
            </a:r>
            <a:r>
              <a:rPr lang="en-US" sz="1400" baseline="0" dirty="0" smtClean="0">
                <a:solidFill>
                  <a:srgbClr val="FF5050"/>
                </a:solidFill>
              </a:rPr>
              <a:t>’ la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condizione</a:t>
            </a:r>
            <a:r>
              <a:rPr lang="en-US" sz="1400" baseline="0" dirty="0" smtClean="0">
                <a:solidFill>
                  <a:srgbClr val="FF5050"/>
                </a:solidFill>
              </a:rPr>
              <a:t> </a:t>
            </a:r>
            <a:r>
              <a:rPr lang="en-US" sz="1400" baseline="0" dirty="0" err="1" smtClean="0">
                <a:solidFill>
                  <a:srgbClr val="FF5050"/>
                </a:solidFill>
              </a:rPr>
              <a:t>Traccia</a:t>
            </a:r>
            <a:r>
              <a:rPr lang="en-US" sz="1400" baseline="0" dirty="0" smtClean="0">
                <a:solidFill>
                  <a:srgbClr val="FF5050"/>
                </a:solidFill>
              </a:rPr>
              <a:t> or Mp3</a:t>
            </a:r>
            <a:endParaRPr lang="it-IT" sz="1400" dirty="0">
              <a:solidFill>
                <a:srgbClr val="FF505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1686-3A53-47F1-AAF7-80E7782065A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8BD961-492E-412D-931D-C8703013BEB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21/09/2007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pPr eaLnBrk="1" hangingPunct="1"/>
            <a:r>
              <a:rPr lang="it-IT" sz="3600" dirty="0" smtClean="0">
                <a:solidFill>
                  <a:schemeClr val="tx1"/>
                </a:solidFill>
              </a:rPr>
              <a:t>“Seminari di Ingegneria del software”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71810"/>
            <a:ext cx="8929718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 smtClean="0">
                <a:solidFill>
                  <a:srgbClr val="0000CC"/>
                </a:solidFill>
              </a:rPr>
              <a:t>“Traduzione di diagrammi UML in </a:t>
            </a:r>
            <a:r>
              <a:rPr lang="it-IT" sz="3600" b="1" dirty="0" err="1" smtClean="0">
                <a:solidFill>
                  <a:srgbClr val="0000CC"/>
                </a:solidFill>
              </a:rPr>
              <a:t>Protégé</a:t>
            </a:r>
            <a:r>
              <a:rPr lang="it-IT" sz="3600" b="1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it-IT" sz="3600" b="1" dirty="0" smtClean="0">
                <a:solidFill>
                  <a:srgbClr val="0000CC"/>
                </a:solidFill>
              </a:rPr>
              <a:t>e confronto tra </a:t>
            </a:r>
            <a:r>
              <a:rPr lang="it-IT" sz="3600" b="1" dirty="0" err="1" smtClean="0">
                <a:solidFill>
                  <a:srgbClr val="0000CC"/>
                </a:solidFill>
              </a:rPr>
              <a:t>DL</a:t>
            </a:r>
            <a:r>
              <a:rPr lang="it-IT" sz="3600" b="1" dirty="0" smtClean="0">
                <a:solidFill>
                  <a:srgbClr val="0000CC"/>
                </a:solidFill>
              </a:rPr>
              <a:t> e </a:t>
            </a:r>
            <a:r>
              <a:rPr lang="it-IT" sz="3600" b="1" dirty="0" err="1" smtClean="0">
                <a:solidFill>
                  <a:srgbClr val="0000CC"/>
                </a:solidFill>
              </a:rPr>
              <a:t>DL-LiteA</a:t>
            </a:r>
            <a:r>
              <a:rPr lang="it-IT" sz="3600" b="1" dirty="0" smtClean="0">
                <a:solidFill>
                  <a:srgbClr val="0000CC"/>
                </a:solidFill>
              </a:rPr>
              <a:t>”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32588" y="53721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tx1"/>
                </a:solidFill>
              </a:rPr>
              <a:t>Sbarra Manuela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55650" y="537368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tx1"/>
                </a:solidFill>
              </a:rPr>
              <a:t>Prof. Giuseppe De Giacomo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smtClean="0">
                <a:solidFill>
                  <a:srgbClr val="6699FF"/>
                </a:solidFill>
              </a:rPr>
              <a:t>Associazioni </a:t>
            </a:r>
            <a:r>
              <a:rPr lang="it-IT" b="1" dirty="0" smtClean="0">
                <a:solidFill>
                  <a:srgbClr val="0000CC"/>
                </a:solidFill>
              </a:rPr>
              <a:t>– </a:t>
            </a:r>
            <a:r>
              <a:rPr lang="it-IT" b="1" dirty="0" err="1" smtClean="0">
                <a:solidFill>
                  <a:srgbClr val="0000CC"/>
                </a:solidFill>
              </a:rPr>
              <a:t>Object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 err="1" smtClean="0">
                <a:solidFill>
                  <a:srgbClr val="0000CC"/>
                </a:solidFill>
              </a:rPr>
              <a:t>Properties</a:t>
            </a:r>
            <a:endParaRPr lang="it-IT" b="1" dirty="0" smtClean="0">
              <a:solidFill>
                <a:srgbClr val="0000CC"/>
              </a:solidFill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5651500" y="3429000"/>
            <a:ext cx="21590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179388" y="1214422"/>
            <a:ext cx="9577387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</a:rPr>
              <a:t>      </a:t>
            </a:r>
            <a:r>
              <a:rPr lang="it-IT" sz="2000" dirty="0" err="1">
                <a:solidFill>
                  <a:srgbClr val="FF5050"/>
                </a:solidFill>
              </a:rPr>
              <a:t>Object</a:t>
            </a:r>
            <a:r>
              <a:rPr lang="it-IT" sz="2000" dirty="0">
                <a:solidFill>
                  <a:srgbClr val="FF5050"/>
                </a:solidFill>
              </a:rPr>
              <a:t> </a:t>
            </a:r>
            <a:r>
              <a:rPr lang="it-IT" sz="2000" dirty="0" err="1">
                <a:solidFill>
                  <a:srgbClr val="FF5050"/>
                </a:solidFill>
              </a:rPr>
              <a:t>Properties</a:t>
            </a:r>
            <a:r>
              <a:rPr lang="it-IT" sz="2000" dirty="0">
                <a:solidFill>
                  <a:srgbClr val="FF5050"/>
                </a:solidFill>
              </a:rPr>
              <a:t> </a:t>
            </a:r>
            <a:r>
              <a:rPr lang="it-IT" sz="2000" dirty="0" smtClean="0">
                <a:solidFill>
                  <a:srgbClr val="FF5050"/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tx1"/>
                </a:solidFill>
              </a:rPr>
              <a:t>Relazionano individui </a:t>
            </a:r>
            <a:r>
              <a:rPr lang="it-IT" sz="2000" dirty="0">
                <a:solidFill>
                  <a:schemeClr val="tx1"/>
                </a:solidFill>
              </a:rPr>
              <a:t>di una classe a individui </a:t>
            </a:r>
          </a:p>
          <a:p>
            <a:r>
              <a:rPr lang="it-IT" sz="2000" dirty="0">
                <a:solidFill>
                  <a:schemeClr val="tx1"/>
                </a:solidFill>
              </a:rPr>
              <a:t>                                      </a:t>
            </a:r>
            <a:r>
              <a:rPr lang="it-IT" sz="2000" dirty="0" smtClean="0">
                <a:solidFill>
                  <a:schemeClr val="tx1"/>
                </a:solidFill>
              </a:rPr>
              <a:t>       di </a:t>
            </a:r>
            <a:r>
              <a:rPr lang="it-IT" sz="2000" dirty="0">
                <a:solidFill>
                  <a:schemeClr val="tx1"/>
                </a:solidFill>
              </a:rPr>
              <a:t>un’altra classe 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chemeClr val="tx1"/>
                </a:solidFill>
              </a:rPr>
              <a:t>   Per </a:t>
            </a:r>
            <a:r>
              <a:rPr lang="it-IT" sz="2000" dirty="0">
                <a:solidFill>
                  <a:schemeClr val="tx1"/>
                </a:solidFill>
              </a:rPr>
              <a:t>ciascuna </a:t>
            </a:r>
            <a:r>
              <a:rPr lang="it-IT" sz="2000" dirty="0" err="1">
                <a:solidFill>
                  <a:schemeClr val="tx1"/>
                </a:solidFill>
              </a:rPr>
              <a:t>object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properties</a:t>
            </a:r>
            <a:r>
              <a:rPr lang="it-IT" sz="2000" dirty="0">
                <a:solidFill>
                  <a:schemeClr val="tx1"/>
                </a:solidFill>
              </a:rPr>
              <a:t> si deve specificare</a:t>
            </a:r>
            <a:r>
              <a:rPr lang="it-IT" sz="2000" dirty="0" smtClean="0">
                <a:solidFill>
                  <a:schemeClr val="tx1"/>
                </a:solidFill>
              </a:rPr>
              <a:t>:    </a:t>
            </a:r>
          </a:p>
          <a:p>
            <a:r>
              <a:rPr lang="it-IT" sz="2000" dirty="0" smtClean="0"/>
              <a:t>         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- </a:t>
            </a:r>
            <a:r>
              <a:rPr lang="it-IT" sz="2000" dirty="0" smtClean="0">
                <a:solidFill>
                  <a:schemeClr val="tx1"/>
                </a:solidFill>
              </a:rPr>
              <a:t>Dominio: </a:t>
            </a:r>
            <a:r>
              <a:rPr lang="it-IT" sz="2000" dirty="0" smtClean="0"/>
              <a:t>classe ai cui individui si può applicare la proprietà. 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          - </a:t>
            </a:r>
            <a:r>
              <a:rPr lang="it-IT" sz="2000" dirty="0" err="1" smtClean="0">
                <a:solidFill>
                  <a:schemeClr val="tx1"/>
                </a:solidFill>
              </a:rPr>
              <a:t>Range</a:t>
            </a:r>
            <a:r>
              <a:rPr lang="it-IT" sz="2000" dirty="0" smtClean="0">
                <a:solidFill>
                  <a:schemeClr val="tx1"/>
                </a:solidFill>
              </a:rPr>
              <a:t>: </a:t>
            </a:r>
            <a:r>
              <a:rPr lang="it-IT" sz="2000" dirty="0" smtClean="0"/>
              <a:t>classe  i cui individui possono essere valori della proprietà. </a:t>
            </a:r>
            <a:endParaRPr lang="it-IT" sz="2000" dirty="0">
              <a:solidFill>
                <a:schemeClr val="tx1"/>
              </a:solidFill>
            </a:endParaRPr>
          </a:p>
          <a:p>
            <a:pPr marL="266700" lvl="1"/>
            <a:endParaRPr lang="it-IT" sz="1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smtClean="0">
                <a:solidFill>
                  <a:schemeClr val="tx1"/>
                </a:solidFill>
              </a:rPr>
              <a:t>  </a:t>
            </a:r>
            <a:r>
              <a:rPr lang="it-IT" sz="2000" dirty="0" smtClean="0">
                <a:solidFill>
                  <a:schemeClr val="tx1"/>
                </a:solidFill>
              </a:rPr>
              <a:t>Caratteristiche </a:t>
            </a:r>
            <a:r>
              <a:rPr lang="it-IT" sz="2000" dirty="0">
                <a:solidFill>
                  <a:schemeClr val="tx1"/>
                </a:solidFill>
              </a:rPr>
              <a:t>delle </a:t>
            </a:r>
            <a:r>
              <a:rPr lang="it-IT" sz="2000" dirty="0" err="1">
                <a:solidFill>
                  <a:schemeClr val="tx1"/>
                </a:solidFill>
              </a:rPr>
              <a:t>Object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Properties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</a:p>
          <a:p>
            <a:r>
              <a:rPr lang="it-IT" sz="2000" dirty="0">
                <a:solidFill>
                  <a:srgbClr val="FF0000"/>
                </a:solidFill>
              </a:rPr>
              <a:t>    -  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5050"/>
                </a:solidFill>
              </a:rPr>
              <a:t>Simmetric</a:t>
            </a:r>
            <a:r>
              <a:rPr lang="it-IT" sz="2000" dirty="0" smtClean="0">
                <a:solidFill>
                  <a:srgbClr val="FF5050"/>
                </a:solidFill>
              </a:rPr>
              <a:t>:  </a:t>
            </a:r>
            <a:r>
              <a:rPr lang="it-IT" sz="2000" dirty="0">
                <a:solidFill>
                  <a:schemeClr val="tx1"/>
                </a:solidFill>
              </a:rPr>
              <a:t>se P relaziona l’individuo </a:t>
            </a:r>
            <a:r>
              <a:rPr lang="it-IT" sz="2000" i="1" dirty="0">
                <a:solidFill>
                  <a:schemeClr val="tx1"/>
                </a:solidFill>
              </a:rPr>
              <a:t>a </a:t>
            </a:r>
            <a:r>
              <a:rPr lang="it-IT" sz="2000" dirty="0">
                <a:solidFill>
                  <a:schemeClr val="tx1"/>
                </a:solidFill>
              </a:rPr>
              <a:t>con l’individuo </a:t>
            </a:r>
            <a:r>
              <a:rPr lang="it-IT" sz="2000" i="1" dirty="0">
                <a:solidFill>
                  <a:schemeClr val="tx1"/>
                </a:solidFill>
              </a:rPr>
              <a:t>b </a:t>
            </a:r>
            <a:r>
              <a:rPr lang="it-IT" sz="2000" dirty="0" smtClean="0">
                <a:sym typeface="Wingdings" pitchFamily="2" charset="2"/>
              </a:rPr>
              <a:t>allora  si può </a:t>
            </a: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 smtClean="0">
                <a:solidFill>
                  <a:schemeClr val="tx1"/>
                </a:solidFill>
              </a:rPr>
              <a:t>        desumere </a:t>
            </a:r>
            <a:r>
              <a:rPr lang="it-IT" sz="2000" dirty="0">
                <a:solidFill>
                  <a:schemeClr val="tx1"/>
                </a:solidFill>
              </a:rPr>
              <a:t>che P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relazioni l’individuo </a:t>
            </a:r>
            <a:r>
              <a:rPr lang="it-IT" sz="2000" i="1" dirty="0">
                <a:solidFill>
                  <a:schemeClr val="tx1"/>
                </a:solidFill>
              </a:rPr>
              <a:t>b </a:t>
            </a:r>
            <a:r>
              <a:rPr lang="it-IT" sz="2000" dirty="0">
                <a:solidFill>
                  <a:schemeClr val="tx1"/>
                </a:solidFill>
              </a:rPr>
              <a:t>con l’individuo </a:t>
            </a:r>
            <a:r>
              <a:rPr lang="it-IT" sz="2000" i="1" dirty="0">
                <a:solidFill>
                  <a:schemeClr val="tx1"/>
                </a:solidFill>
              </a:rPr>
              <a:t>a</a:t>
            </a: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    </a:t>
            </a:r>
            <a:r>
              <a:rPr lang="it-IT" sz="2000" dirty="0">
                <a:solidFill>
                  <a:srgbClr val="FF5050"/>
                </a:solidFill>
              </a:rPr>
              <a:t>-  </a:t>
            </a:r>
            <a:r>
              <a:rPr lang="it-IT" sz="2000" dirty="0" smtClean="0">
                <a:solidFill>
                  <a:srgbClr val="FF5050"/>
                </a:solidFill>
              </a:rPr>
              <a:t> Transitive</a:t>
            </a:r>
            <a:r>
              <a:rPr lang="it-IT" sz="2000" dirty="0">
                <a:solidFill>
                  <a:srgbClr val="FF5050"/>
                </a:solidFill>
              </a:rPr>
              <a:t>: </a:t>
            </a:r>
            <a:r>
              <a:rPr lang="it-IT" sz="2000" dirty="0" smtClean="0">
                <a:solidFill>
                  <a:srgbClr val="FF5050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se </a:t>
            </a:r>
            <a:r>
              <a:rPr lang="it-IT" sz="2000" dirty="0">
                <a:solidFill>
                  <a:schemeClr val="tx1"/>
                </a:solidFill>
              </a:rPr>
              <a:t>P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relaziona l’individuo </a:t>
            </a:r>
            <a:r>
              <a:rPr lang="it-IT" sz="2000" i="1" dirty="0">
                <a:solidFill>
                  <a:schemeClr val="tx1"/>
                </a:solidFill>
              </a:rPr>
              <a:t>a </a:t>
            </a:r>
            <a:r>
              <a:rPr lang="it-IT" sz="2000" dirty="0">
                <a:solidFill>
                  <a:schemeClr val="tx1"/>
                </a:solidFill>
              </a:rPr>
              <a:t>con l’individuo </a:t>
            </a:r>
            <a:r>
              <a:rPr lang="it-IT" sz="2000" i="1" dirty="0">
                <a:solidFill>
                  <a:schemeClr val="tx1"/>
                </a:solidFill>
              </a:rPr>
              <a:t>b </a:t>
            </a:r>
            <a:r>
              <a:rPr lang="it-IT" sz="2000" dirty="0" smtClean="0">
                <a:solidFill>
                  <a:schemeClr val="tx1"/>
                </a:solidFill>
              </a:rPr>
              <a:t>e</a:t>
            </a:r>
            <a:r>
              <a:rPr lang="it-IT" sz="2000" dirty="0" smtClean="0"/>
              <a:t> l’individuo </a:t>
            </a:r>
            <a:endParaRPr lang="it-IT" sz="2000" dirty="0">
              <a:solidFill>
                <a:schemeClr val="tx1"/>
              </a:solidFill>
            </a:endParaRPr>
          </a:p>
          <a:p>
            <a:pPr marL="266700" lvl="1"/>
            <a:r>
              <a:rPr lang="it-IT" sz="2000" i="1" dirty="0" smtClean="0">
                <a:solidFill>
                  <a:schemeClr val="tx1"/>
                </a:solidFill>
              </a:rPr>
              <a:t>    b </a:t>
            </a:r>
            <a:r>
              <a:rPr lang="it-IT" sz="2000" dirty="0">
                <a:solidFill>
                  <a:schemeClr val="tx1"/>
                </a:solidFill>
              </a:rPr>
              <a:t>con l’individuo </a:t>
            </a:r>
            <a:r>
              <a:rPr lang="it-IT" sz="2000" i="1" dirty="0">
                <a:solidFill>
                  <a:schemeClr val="tx1"/>
                </a:solidFill>
              </a:rPr>
              <a:t>c 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allora</a:t>
            </a:r>
            <a:r>
              <a:rPr lang="it-IT" sz="20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si può desumere che P relazioni </a:t>
            </a:r>
            <a:r>
              <a:rPr lang="it-IT" sz="2000" dirty="0" smtClean="0"/>
              <a:t>l’individuo </a:t>
            </a:r>
            <a:r>
              <a:rPr lang="it-IT" sz="2000" i="1" dirty="0" smtClean="0"/>
              <a:t>a</a:t>
            </a:r>
            <a:r>
              <a:rPr lang="it-IT" sz="2000" dirty="0" smtClean="0">
                <a:solidFill>
                  <a:schemeClr val="tx1"/>
                </a:solidFill>
              </a:rPr>
              <a:t>    </a:t>
            </a:r>
          </a:p>
          <a:p>
            <a:pPr marL="266700" lvl="1"/>
            <a:r>
              <a:rPr lang="it-IT" sz="2000" dirty="0" smtClean="0">
                <a:solidFill>
                  <a:srgbClr val="FF5050"/>
                </a:solidFill>
              </a:rPr>
              <a:t>-   </a:t>
            </a:r>
            <a:r>
              <a:rPr lang="it-IT" sz="2000" dirty="0" err="1" smtClean="0">
                <a:solidFill>
                  <a:srgbClr val="FF5050"/>
                </a:solidFill>
              </a:rPr>
              <a:t>Functional</a:t>
            </a:r>
            <a:r>
              <a:rPr lang="it-IT" sz="2000" dirty="0">
                <a:solidFill>
                  <a:srgbClr val="FF5050"/>
                </a:solidFill>
              </a:rPr>
              <a:t>: </a:t>
            </a:r>
            <a:r>
              <a:rPr lang="it-IT" sz="2000" dirty="0" smtClean="0">
                <a:solidFill>
                  <a:srgbClr val="FF5050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dato </a:t>
            </a:r>
            <a:r>
              <a:rPr lang="it-IT" sz="2000" dirty="0">
                <a:solidFill>
                  <a:schemeClr val="tx1"/>
                </a:solidFill>
              </a:rPr>
              <a:t>un individuo </a:t>
            </a:r>
            <a:r>
              <a:rPr lang="it-IT" sz="2000" i="1" dirty="0">
                <a:solidFill>
                  <a:schemeClr val="tx1"/>
                </a:solidFill>
              </a:rPr>
              <a:t>a</a:t>
            </a:r>
            <a:r>
              <a:rPr lang="it-IT" sz="2000" dirty="0">
                <a:solidFill>
                  <a:schemeClr val="tx1"/>
                </a:solidFill>
              </a:rPr>
              <a:t>, esiste al più un individuo </a:t>
            </a:r>
            <a:r>
              <a:rPr lang="it-IT" sz="2000" i="1" dirty="0">
                <a:solidFill>
                  <a:schemeClr val="tx1"/>
                </a:solidFill>
              </a:rPr>
              <a:t>b </a:t>
            </a:r>
            <a:r>
              <a:rPr lang="it-IT" sz="2000" dirty="0">
                <a:solidFill>
                  <a:schemeClr val="tx1"/>
                </a:solidFill>
              </a:rPr>
              <a:t>che può </a:t>
            </a:r>
          </a:p>
          <a:p>
            <a:pPr marL="266700" lvl="1"/>
            <a:r>
              <a:rPr lang="it-IT" sz="2000" dirty="0">
                <a:solidFill>
                  <a:schemeClr val="tx1"/>
                </a:solidFill>
              </a:rPr>
              <a:t>    essere relazionato ad </a:t>
            </a:r>
            <a:r>
              <a:rPr lang="it-IT" sz="2000" i="1" dirty="0">
                <a:solidFill>
                  <a:schemeClr val="tx1"/>
                </a:solidFill>
              </a:rPr>
              <a:t>a </a:t>
            </a:r>
            <a:r>
              <a:rPr lang="it-IT" sz="2000" dirty="0">
                <a:solidFill>
                  <a:schemeClr val="tx1"/>
                </a:solidFill>
              </a:rPr>
              <a:t>attraverso P</a:t>
            </a:r>
            <a:r>
              <a:rPr lang="it-IT" sz="2000" dirty="0"/>
              <a:t> </a:t>
            </a:r>
          </a:p>
          <a:p>
            <a:pPr marL="266700" lvl="1"/>
            <a:r>
              <a:rPr lang="it-IT" sz="2000" dirty="0">
                <a:solidFill>
                  <a:srgbClr val="FF0000"/>
                </a:solidFill>
              </a:rPr>
              <a:t>-  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5050"/>
                </a:solidFill>
              </a:rPr>
              <a:t>Inverse </a:t>
            </a:r>
            <a:r>
              <a:rPr lang="it-IT" sz="2000" dirty="0" err="1">
                <a:solidFill>
                  <a:srgbClr val="FF5050"/>
                </a:solidFill>
              </a:rPr>
              <a:t>Functional</a:t>
            </a:r>
            <a:r>
              <a:rPr lang="it-IT" sz="2000" dirty="0">
                <a:solidFill>
                  <a:srgbClr val="FF5050"/>
                </a:solidFill>
              </a:rPr>
              <a:t>: </a:t>
            </a:r>
            <a:r>
              <a:rPr lang="it-IT" sz="2000" dirty="0" smtClean="0">
                <a:solidFill>
                  <a:srgbClr val="FF5050"/>
                </a:solidFill>
              </a:rPr>
              <a:t> </a:t>
            </a:r>
            <a:r>
              <a:rPr lang="it-IT" sz="2000" dirty="0" smtClean="0"/>
              <a:t>s</a:t>
            </a:r>
            <a:r>
              <a:rPr lang="it-IT" sz="2000" dirty="0" smtClean="0">
                <a:solidFill>
                  <a:schemeClr val="tx1"/>
                </a:solidFill>
              </a:rPr>
              <a:t>e </a:t>
            </a:r>
            <a:r>
              <a:rPr lang="it-IT" sz="2000" dirty="0">
                <a:solidFill>
                  <a:schemeClr val="tx1"/>
                </a:solidFill>
              </a:rPr>
              <a:t>P collega un individuo </a:t>
            </a:r>
            <a:r>
              <a:rPr lang="it-IT" sz="2000" i="1" dirty="0">
                <a:solidFill>
                  <a:schemeClr val="tx1"/>
                </a:solidFill>
              </a:rPr>
              <a:t>a</a:t>
            </a:r>
            <a:r>
              <a:rPr lang="it-IT" sz="2000" dirty="0">
                <a:solidFill>
                  <a:schemeClr val="tx1"/>
                </a:solidFill>
              </a:rPr>
              <a:t> con un </a:t>
            </a:r>
            <a:r>
              <a:rPr lang="it-IT" sz="2000" dirty="0" smtClean="0"/>
              <a:t>individuo </a:t>
            </a:r>
            <a:r>
              <a:rPr lang="it-IT" sz="2000" i="1" dirty="0" smtClean="0"/>
              <a:t>b</a:t>
            </a:r>
            <a:endParaRPr lang="it-IT" sz="2000" i="1" dirty="0">
              <a:solidFill>
                <a:schemeClr val="tx1"/>
              </a:solidFill>
            </a:endParaRPr>
          </a:p>
          <a:p>
            <a:pPr marL="266700" lvl="1"/>
            <a:r>
              <a:rPr lang="it-IT" sz="2000" dirty="0" smtClean="0">
                <a:sym typeface="Wingdings" pitchFamily="2" charset="2"/>
              </a:rPr>
              <a:t>    allora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la proprietà inversa collega un individuo </a:t>
            </a:r>
            <a:r>
              <a:rPr lang="it-IT" sz="2000" i="1" dirty="0">
                <a:solidFill>
                  <a:schemeClr val="tx1"/>
                </a:solidFill>
              </a:rPr>
              <a:t>b</a:t>
            </a:r>
            <a:r>
              <a:rPr lang="it-IT" sz="2000" dirty="0">
                <a:solidFill>
                  <a:schemeClr val="tx1"/>
                </a:solidFill>
              </a:rPr>
              <a:t> con </a:t>
            </a:r>
            <a:r>
              <a:rPr lang="it-IT" sz="2000" dirty="0" smtClean="0"/>
              <a:t> un individuo </a:t>
            </a:r>
            <a:r>
              <a:rPr lang="it-IT" sz="2000" i="1" dirty="0" smtClean="0"/>
              <a:t>a </a:t>
            </a:r>
            <a:r>
              <a:rPr lang="it-IT" sz="2000" dirty="0" smtClean="0"/>
              <a:t> </a:t>
            </a:r>
            <a:endParaRPr lang="it-IT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it-IT" sz="2000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428596" y="1142984"/>
            <a:ext cx="8215370" cy="79216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rgbClr val="6699FF"/>
                </a:solidFill>
              </a:rPr>
              <a:t>Associazioni </a:t>
            </a:r>
            <a:r>
              <a:rPr lang="it-IT" b="1" dirty="0" smtClean="0">
                <a:solidFill>
                  <a:srgbClr val="0000CC"/>
                </a:solidFill>
              </a:rPr>
              <a:t>– </a:t>
            </a:r>
            <a:r>
              <a:rPr lang="it-IT" b="1" dirty="0" err="1" smtClean="0">
                <a:solidFill>
                  <a:srgbClr val="0000CC"/>
                </a:solidFill>
              </a:rPr>
              <a:t>Object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 err="1" smtClean="0">
                <a:solidFill>
                  <a:srgbClr val="0000CC"/>
                </a:solidFill>
              </a:rPr>
              <a:t>Properties</a:t>
            </a:r>
            <a:endParaRPr lang="it-IT" b="1" dirty="0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785926"/>
            <a:ext cx="6929437" cy="4214812"/>
          </a:xfrm>
          <a:noFill/>
        </p:spPr>
      </p:pic>
      <p:sp>
        <p:nvSpPr>
          <p:cNvPr id="12292" name="Rettangolo 6"/>
          <p:cNvSpPr>
            <a:spLocks noChangeArrowheads="1"/>
          </p:cNvSpPr>
          <p:nvPr/>
        </p:nvSpPr>
        <p:spPr bwMode="auto">
          <a:xfrm>
            <a:off x="1071563" y="3214688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GERARCHIA </a:t>
            </a:r>
          </a:p>
          <a:p>
            <a:r>
              <a:rPr lang="it-IT" sz="1400" dirty="0">
                <a:solidFill>
                  <a:srgbClr val="FF0000"/>
                </a:solidFill>
              </a:rPr>
              <a:t>DELLE PROPRIETA’</a:t>
            </a:r>
          </a:p>
        </p:txBody>
      </p:sp>
      <p:sp>
        <p:nvSpPr>
          <p:cNvPr id="12293" name="Rettangolo 7"/>
          <p:cNvSpPr>
            <a:spLocks noChangeArrowheads="1"/>
          </p:cNvSpPr>
          <p:nvPr/>
        </p:nvSpPr>
        <p:spPr bwMode="auto">
          <a:xfrm>
            <a:off x="1000125" y="3143250"/>
            <a:ext cx="1571625" cy="857250"/>
          </a:xfrm>
          <a:prstGeom prst="rect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94" name="Rettangolo 8"/>
          <p:cNvSpPr>
            <a:spLocks noChangeArrowheads="1"/>
          </p:cNvSpPr>
          <p:nvPr/>
        </p:nvSpPr>
        <p:spPr bwMode="auto">
          <a:xfrm>
            <a:off x="3071813" y="4214813"/>
            <a:ext cx="1357311" cy="52322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DOMINIO DELLE PROPRIETA’ </a:t>
            </a:r>
          </a:p>
        </p:txBody>
      </p:sp>
      <p:sp>
        <p:nvSpPr>
          <p:cNvPr id="12295" name="Rettangolo 10"/>
          <p:cNvSpPr>
            <a:spLocks noChangeArrowheads="1"/>
          </p:cNvSpPr>
          <p:nvPr/>
        </p:nvSpPr>
        <p:spPr bwMode="auto">
          <a:xfrm>
            <a:off x="4643438" y="4214813"/>
            <a:ext cx="1357312" cy="52322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RANGE DELLE PROPRIETA’ </a:t>
            </a:r>
          </a:p>
        </p:txBody>
      </p:sp>
      <p:sp>
        <p:nvSpPr>
          <p:cNvPr id="12296" name="Rectangle 44"/>
          <p:cNvSpPr>
            <a:spLocks noChangeArrowheads="1"/>
          </p:cNvSpPr>
          <p:nvPr/>
        </p:nvSpPr>
        <p:spPr bwMode="auto">
          <a:xfrm>
            <a:off x="8001000" y="4000500"/>
            <a:ext cx="1000125" cy="431800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Rettangolo 18"/>
          <p:cNvSpPr>
            <a:spLocks noChangeArrowheads="1"/>
          </p:cNvSpPr>
          <p:nvPr/>
        </p:nvSpPr>
        <p:spPr bwMode="auto">
          <a:xfrm>
            <a:off x="8001000" y="40005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CC"/>
                </a:solidFill>
              </a:rPr>
              <a:t>Caratteristiche delle proprieta’</a:t>
            </a:r>
            <a:endParaRPr lang="it-IT" sz="1000">
              <a:solidFill>
                <a:srgbClr val="0000CC"/>
              </a:solidFill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7559675" y="4214813"/>
            <a:ext cx="431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299" name="Rettangolo 21"/>
          <p:cNvSpPr>
            <a:spLocks noChangeArrowheads="1"/>
          </p:cNvSpPr>
          <p:nvPr/>
        </p:nvSpPr>
        <p:spPr bwMode="auto">
          <a:xfrm>
            <a:off x="4429125" y="2000250"/>
            <a:ext cx="2185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NOME DELLA  PROPRIETA”</a:t>
            </a:r>
          </a:p>
        </p:txBody>
      </p:sp>
      <p:sp>
        <p:nvSpPr>
          <p:cNvPr id="12300" name="Rettangolo 23"/>
          <p:cNvSpPr>
            <a:spLocks noChangeArrowheads="1"/>
          </p:cNvSpPr>
          <p:nvPr/>
        </p:nvSpPr>
        <p:spPr bwMode="auto">
          <a:xfrm>
            <a:off x="4429125" y="2071688"/>
            <a:ext cx="2143125" cy="214312"/>
          </a:xfrm>
          <a:prstGeom prst="rect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1" name="Rettangolo 33"/>
          <p:cNvSpPr>
            <a:spLocks noChangeArrowheads="1"/>
          </p:cNvSpPr>
          <p:nvPr/>
        </p:nvSpPr>
        <p:spPr bwMode="auto">
          <a:xfrm>
            <a:off x="785813" y="1785938"/>
            <a:ext cx="6929437" cy="4214812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6699FF"/>
                </a:solidFill>
              </a:rPr>
              <a:t>Attributi</a:t>
            </a:r>
            <a:r>
              <a:rPr lang="it-IT" b="1" dirty="0" smtClean="0">
                <a:solidFill>
                  <a:srgbClr val="0000CC"/>
                </a:solidFill>
              </a:rPr>
              <a:t> – </a:t>
            </a:r>
            <a:r>
              <a:rPr lang="it-IT" b="1" dirty="0" err="1" smtClean="0">
                <a:solidFill>
                  <a:srgbClr val="0000CC"/>
                </a:solidFill>
              </a:rPr>
              <a:t>Datatype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 err="1" smtClean="0">
                <a:solidFill>
                  <a:srgbClr val="0000CC"/>
                </a:solidFill>
              </a:rPr>
              <a:t>Properties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28736"/>
            <a:ext cx="9544088" cy="4525963"/>
          </a:xfrm>
        </p:spPr>
        <p:txBody>
          <a:bodyPr/>
          <a:lstStyle/>
          <a:p>
            <a:pPr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      </a:t>
            </a:r>
            <a:r>
              <a:rPr lang="it-IT" sz="2400" dirty="0" err="1" smtClean="0">
                <a:solidFill>
                  <a:srgbClr val="FF5050"/>
                </a:solidFill>
              </a:rPr>
              <a:t>Datatype</a:t>
            </a:r>
            <a:r>
              <a:rPr lang="it-IT" sz="2400" dirty="0" smtClean="0">
                <a:solidFill>
                  <a:srgbClr val="FF5050"/>
                </a:solidFill>
              </a:rPr>
              <a:t> </a:t>
            </a:r>
            <a:r>
              <a:rPr lang="it-IT" sz="2400" dirty="0" err="1" smtClean="0">
                <a:solidFill>
                  <a:srgbClr val="FF5050"/>
                </a:solidFill>
              </a:rPr>
              <a:t>Properties</a:t>
            </a:r>
            <a:r>
              <a:rPr lang="it-IT" sz="2400" dirty="0" smtClean="0">
                <a:solidFill>
                  <a:srgbClr val="FF5050"/>
                </a:solidFill>
              </a:rPr>
              <a:t> </a:t>
            </a:r>
            <a:r>
              <a:rPr lang="it-IT" sz="2400" dirty="0" smtClean="0">
                <a:solidFill>
                  <a:srgbClr val="FF5050"/>
                </a:solidFill>
                <a:sym typeface="Wingdings" pitchFamily="2" charset="2"/>
              </a:rPr>
              <a:t> </a:t>
            </a:r>
            <a:r>
              <a:rPr lang="it-IT" sz="2400" dirty="0" smtClean="0"/>
              <a:t>Relazionano individui di una classe a valori </a:t>
            </a:r>
          </a:p>
          <a:p>
            <a:pPr>
              <a:buNone/>
            </a:pPr>
            <a:r>
              <a:rPr lang="it-IT" sz="2400" dirty="0" smtClean="0"/>
              <a:t>                                               di dati </a:t>
            </a:r>
          </a:p>
          <a:p>
            <a:pPr>
              <a:buNone/>
            </a:pPr>
            <a:r>
              <a:rPr lang="it-IT" sz="2000" dirty="0" smtClean="0"/>
              <a:t>                                            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7158" y="1357298"/>
            <a:ext cx="8358246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28596" y="2571744"/>
            <a:ext cx="8358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/>
              <a:t> Per ciascuna </a:t>
            </a:r>
            <a:r>
              <a:rPr lang="it-IT" sz="2400" dirty="0" err="1" smtClean="0"/>
              <a:t>datatype</a:t>
            </a:r>
            <a:r>
              <a:rPr lang="it-IT" sz="2400" dirty="0" smtClean="0"/>
              <a:t> </a:t>
            </a:r>
            <a:r>
              <a:rPr lang="it-IT" sz="2400" dirty="0" err="1" smtClean="0"/>
              <a:t>properties</a:t>
            </a:r>
            <a:r>
              <a:rPr lang="it-IT" sz="2400" dirty="0" smtClean="0"/>
              <a:t> possiamo specificare: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/>
              <a:t> - Dominio: la classe a cui l’attributo appartiene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/>
              <a:t> - </a:t>
            </a:r>
            <a:r>
              <a:rPr lang="it-IT" sz="2400" dirty="0" err="1" smtClean="0"/>
              <a:t>Range</a:t>
            </a:r>
            <a:r>
              <a:rPr lang="it-IT" sz="2400" dirty="0" smtClean="0"/>
              <a:t> : tipo associato all’attributo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2400" dirty="0" smtClean="0"/>
              <a:t> Le </a:t>
            </a:r>
            <a:r>
              <a:rPr lang="it-IT" sz="2400" dirty="0" err="1" smtClean="0"/>
              <a:t>Datatype</a:t>
            </a:r>
            <a:r>
              <a:rPr lang="it-IT" sz="2400" dirty="0" smtClean="0"/>
              <a:t> </a:t>
            </a:r>
            <a:r>
              <a:rPr lang="it-IT" sz="2400" dirty="0" err="1" smtClean="0"/>
              <a:t>Properties</a:t>
            </a:r>
            <a:r>
              <a:rPr lang="it-IT" sz="2400" dirty="0" smtClean="0"/>
              <a:t> possono avere solo la proprietà: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400" dirty="0" smtClean="0">
                <a:solidFill>
                  <a:srgbClr val="FF5050"/>
                </a:solidFill>
              </a:rPr>
              <a:t> </a:t>
            </a:r>
            <a:r>
              <a:rPr lang="it-IT" sz="2400" dirty="0" err="1" smtClean="0">
                <a:solidFill>
                  <a:srgbClr val="FF5050"/>
                </a:solidFill>
              </a:rPr>
              <a:t>Functinal</a:t>
            </a:r>
            <a:r>
              <a:rPr lang="it-IT" sz="2400" dirty="0" smtClean="0">
                <a:solidFill>
                  <a:srgbClr val="FF5050"/>
                </a:solidFill>
              </a:rPr>
              <a:t>: </a:t>
            </a:r>
            <a:r>
              <a:rPr lang="it-IT" sz="2400" dirty="0" smtClean="0"/>
              <a:t>ogni individuo della classe ha associato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/>
              <a:t>  un solo attributo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6699FF"/>
                </a:solidFill>
              </a:rPr>
              <a:t>Attributi </a:t>
            </a:r>
            <a:r>
              <a:rPr lang="it-IT" b="1" dirty="0" smtClean="0">
                <a:solidFill>
                  <a:srgbClr val="0000CC"/>
                </a:solidFill>
              </a:rPr>
              <a:t>– </a:t>
            </a:r>
            <a:r>
              <a:rPr lang="it-IT" b="1" dirty="0" err="1" smtClean="0">
                <a:solidFill>
                  <a:srgbClr val="0000CC"/>
                </a:solidFill>
              </a:rPr>
              <a:t>Datatype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 err="1" smtClean="0">
                <a:solidFill>
                  <a:srgbClr val="0000CC"/>
                </a:solidFill>
              </a:rPr>
              <a:t>Properties</a:t>
            </a:r>
            <a:endParaRPr lang="it-IT" b="1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7199312" cy="4194175"/>
          </a:xfrm>
          <a:noFill/>
        </p:spPr>
      </p:pic>
      <p:sp>
        <p:nvSpPr>
          <p:cNvPr id="15364" name="Rettangolo 7"/>
          <p:cNvSpPr>
            <a:spLocks noChangeArrowheads="1"/>
          </p:cNvSpPr>
          <p:nvPr/>
        </p:nvSpPr>
        <p:spPr bwMode="auto">
          <a:xfrm>
            <a:off x="5214942" y="3929066"/>
            <a:ext cx="1071563" cy="30797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RANGE  </a:t>
            </a:r>
          </a:p>
        </p:txBody>
      </p:sp>
      <p:sp>
        <p:nvSpPr>
          <p:cNvPr id="15365" name="Rettangolo 8"/>
          <p:cNvSpPr>
            <a:spLocks noChangeArrowheads="1"/>
          </p:cNvSpPr>
          <p:nvPr/>
        </p:nvSpPr>
        <p:spPr bwMode="auto">
          <a:xfrm>
            <a:off x="3214688" y="4357688"/>
            <a:ext cx="1357312" cy="523220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DOMINIO DELLE PROPRIETA’ </a:t>
            </a:r>
          </a:p>
        </p:txBody>
      </p:sp>
      <p:sp>
        <p:nvSpPr>
          <p:cNvPr id="15366" name="Rettangolo 9"/>
          <p:cNvSpPr>
            <a:spLocks noChangeArrowheads="1"/>
          </p:cNvSpPr>
          <p:nvPr/>
        </p:nvSpPr>
        <p:spPr bwMode="auto">
          <a:xfrm>
            <a:off x="1071563" y="3214688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GERARCHIA </a:t>
            </a:r>
          </a:p>
          <a:p>
            <a:r>
              <a:rPr lang="it-IT" sz="1400">
                <a:solidFill>
                  <a:srgbClr val="FF0000"/>
                </a:solidFill>
              </a:rPr>
              <a:t>DELLE PROPRIETA’</a:t>
            </a:r>
          </a:p>
        </p:txBody>
      </p:sp>
      <p:sp>
        <p:nvSpPr>
          <p:cNvPr id="15367" name="Rettangolo 12"/>
          <p:cNvSpPr>
            <a:spLocks noChangeArrowheads="1"/>
          </p:cNvSpPr>
          <p:nvPr/>
        </p:nvSpPr>
        <p:spPr bwMode="auto">
          <a:xfrm>
            <a:off x="1000125" y="3143250"/>
            <a:ext cx="1571625" cy="857250"/>
          </a:xfrm>
          <a:prstGeom prst="rect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368" name="Rettangolo 16"/>
          <p:cNvSpPr>
            <a:spLocks noChangeArrowheads="1"/>
          </p:cNvSpPr>
          <p:nvPr/>
        </p:nvSpPr>
        <p:spPr bwMode="auto">
          <a:xfrm>
            <a:off x="7715250" y="37861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CC"/>
                </a:solidFill>
              </a:rPr>
              <a:t>Caratteristiche delle</a:t>
            </a:r>
          </a:p>
          <a:p>
            <a:r>
              <a:rPr lang="en-US" sz="1000">
                <a:solidFill>
                  <a:srgbClr val="0000CC"/>
                </a:solidFill>
              </a:rPr>
              <a:t> proprieta’</a:t>
            </a:r>
            <a:endParaRPr lang="it-IT" sz="1000">
              <a:solidFill>
                <a:srgbClr val="0000CC"/>
              </a:solidFill>
            </a:endParaRPr>
          </a:p>
        </p:txBody>
      </p:sp>
      <p:sp>
        <p:nvSpPr>
          <p:cNvPr id="15369" name="Rectangle 44"/>
          <p:cNvSpPr>
            <a:spLocks noChangeArrowheads="1"/>
          </p:cNvSpPr>
          <p:nvPr/>
        </p:nvSpPr>
        <p:spPr bwMode="auto">
          <a:xfrm>
            <a:off x="7715250" y="3786188"/>
            <a:ext cx="1285875" cy="571500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286625" y="4071938"/>
            <a:ext cx="431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371" name="Rettangolo 19"/>
          <p:cNvSpPr>
            <a:spLocks noChangeArrowheads="1"/>
          </p:cNvSpPr>
          <p:nvPr/>
        </p:nvSpPr>
        <p:spPr bwMode="auto">
          <a:xfrm>
            <a:off x="4714875" y="2143125"/>
            <a:ext cx="2500313" cy="285750"/>
          </a:xfrm>
          <a:prstGeom prst="rect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5372" name="Rettangolo 20"/>
          <p:cNvSpPr>
            <a:spLocks noChangeArrowheads="1"/>
          </p:cNvSpPr>
          <p:nvPr/>
        </p:nvSpPr>
        <p:spPr bwMode="auto">
          <a:xfrm>
            <a:off x="4714875" y="2143125"/>
            <a:ext cx="2042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NOME DELLA PROPRIETA’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5373" name="Rettangolo 22"/>
          <p:cNvSpPr>
            <a:spLocks noChangeArrowheads="1"/>
          </p:cNvSpPr>
          <p:nvPr/>
        </p:nvSpPr>
        <p:spPr bwMode="auto">
          <a:xfrm>
            <a:off x="928662" y="1857364"/>
            <a:ext cx="7143750" cy="4211638"/>
          </a:xfrm>
          <a:prstGeom prst="rect">
            <a:avLst/>
          </a:prstGeom>
          <a:noFill/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6699FF"/>
                </a:solidFill>
              </a:rPr>
              <a:t>Cardinalità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0000CC"/>
                </a:solidFill>
              </a:rPr>
              <a:t>- </a:t>
            </a:r>
            <a:r>
              <a:rPr lang="it-IT" b="1" dirty="0" err="1" smtClean="0">
                <a:solidFill>
                  <a:srgbClr val="0000CC"/>
                </a:solidFill>
              </a:rPr>
              <a:t>Restrictions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972056" cy="4857784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5050"/>
                </a:solidFill>
              </a:rPr>
              <a:t>Restrizione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en-US" sz="2400" dirty="0" err="1" smtClean="0">
                <a:solidFill>
                  <a:srgbClr val="FF5050"/>
                </a:solidFill>
              </a:rPr>
              <a:t>Esistenziali</a:t>
            </a:r>
            <a:r>
              <a:rPr lang="en-US" sz="2400" dirty="0" smtClean="0">
                <a:solidFill>
                  <a:srgbClr val="FF5050"/>
                </a:solidFill>
              </a:rPr>
              <a:t>:  </a:t>
            </a:r>
            <a:r>
              <a:rPr lang="it-IT" sz="2400" dirty="0" smtClean="0"/>
              <a:t>l’insieme di individui, per una data proprietà, hanno </a:t>
            </a:r>
            <a:r>
              <a:rPr lang="it-IT" sz="2400" i="1" dirty="0" smtClean="0">
                <a:solidFill>
                  <a:srgbClr val="0000CC"/>
                </a:solidFill>
              </a:rPr>
              <a:t>almeno</a:t>
            </a:r>
            <a:r>
              <a:rPr lang="it-IT" sz="2400" i="1" dirty="0" smtClean="0"/>
              <a:t> </a:t>
            </a:r>
            <a:r>
              <a:rPr lang="it-IT" sz="2400" dirty="0" smtClean="0"/>
              <a:t>relazioni con individui di una specifica classe</a:t>
            </a:r>
          </a:p>
          <a:p>
            <a:endParaRPr lang="it-IT" sz="2400" dirty="0" smtClean="0"/>
          </a:p>
          <a:p>
            <a:r>
              <a:rPr lang="en-US" sz="2400" dirty="0" err="1" smtClean="0">
                <a:solidFill>
                  <a:srgbClr val="FF5050"/>
                </a:solidFill>
              </a:rPr>
              <a:t>Restrizioni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en-US" sz="2400" dirty="0" err="1" smtClean="0">
                <a:solidFill>
                  <a:srgbClr val="FF5050"/>
                </a:solidFill>
              </a:rPr>
              <a:t>Universali</a:t>
            </a:r>
            <a:r>
              <a:rPr lang="en-US" sz="2400" dirty="0" smtClean="0">
                <a:solidFill>
                  <a:srgbClr val="FF5050"/>
                </a:solidFill>
              </a:rPr>
              <a:t>: </a:t>
            </a:r>
            <a:r>
              <a:rPr lang="it-IT" sz="2400" dirty="0" smtClean="0"/>
              <a:t>l’insieme di individui che, per una data proprietà, hanno </a:t>
            </a:r>
            <a:r>
              <a:rPr lang="it-IT" sz="2400" i="1" dirty="0" smtClean="0">
                <a:solidFill>
                  <a:srgbClr val="0000CC"/>
                </a:solidFill>
              </a:rPr>
              <a:t>al più </a:t>
            </a:r>
            <a:r>
              <a:rPr lang="it-IT" sz="2400" dirty="0" smtClean="0"/>
              <a:t>relazioni con individui di una specifica classe</a:t>
            </a:r>
            <a:endParaRPr lang="en-US" sz="2400" dirty="0" smtClean="0"/>
          </a:p>
          <a:p>
            <a:endParaRPr lang="it-IT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5500694" y="2500306"/>
            <a:ext cx="1071570" cy="214314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786578" y="2500306"/>
            <a:ext cx="1071570" cy="142876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786578" y="2643182"/>
            <a:ext cx="1143008" cy="142876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00694" y="4714884"/>
            <a:ext cx="357190" cy="285752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u="sng" smtClean="0">
                <a:solidFill>
                  <a:srgbClr val="0000CC"/>
                </a:solidFill>
              </a:rPr>
              <a:t>RACER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/>
            <a:r>
              <a:rPr lang="it-IT" sz="2400" dirty="0" smtClean="0"/>
              <a:t>I </a:t>
            </a:r>
            <a:r>
              <a:rPr lang="it-IT" sz="2400" dirty="0" err="1" smtClean="0"/>
              <a:t>reasoner</a:t>
            </a:r>
            <a:r>
              <a:rPr lang="it-IT" sz="2400" dirty="0" smtClean="0"/>
              <a:t> (o classificatori) sono programmi che offrono un insieme di servizi per ragionare (fare inferenza) sulle basi di conoscenza.</a:t>
            </a:r>
            <a:r>
              <a:rPr lang="it-IT" sz="2000" dirty="0" smtClean="0"/>
              <a:t> </a:t>
            </a:r>
            <a:endParaRPr lang="it-IT" dirty="0" smtClean="0"/>
          </a:p>
          <a:p>
            <a:pPr eaLnBrk="1" hangingPunct="1"/>
            <a:r>
              <a:rPr lang="it-IT" sz="2400" dirty="0" smtClean="0"/>
              <a:t>Le ontologie realizzate in OWL-DL possono essere elaborate da </a:t>
            </a:r>
            <a:r>
              <a:rPr lang="it-IT" sz="2400" dirty="0" err="1" smtClean="0"/>
              <a:t>reasoner</a:t>
            </a:r>
            <a:r>
              <a:rPr lang="it-IT" sz="2400" dirty="0" smtClean="0"/>
              <a:t> basati sulla Logica Descrittiva</a:t>
            </a:r>
          </a:p>
          <a:p>
            <a:pPr eaLnBrk="1" hangingPunct="1"/>
            <a:r>
              <a:rPr lang="it-IT" sz="2400" dirty="0" smtClean="0"/>
              <a:t>Il ragionatore utilizzato è </a:t>
            </a:r>
            <a:r>
              <a:rPr lang="it-IT" sz="2400" b="1" dirty="0" err="1" smtClean="0"/>
              <a:t>Racer</a:t>
            </a:r>
            <a:r>
              <a:rPr lang="it-IT" dirty="0" smtClean="0"/>
              <a:t> </a:t>
            </a:r>
            <a:r>
              <a:rPr lang="it-IT" sz="2400" dirty="0" smtClean="0"/>
              <a:t>che offre come servizi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 </a:t>
            </a:r>
            <a:r>
              <a:rPr lang="it-IT" sz="2400" dirty="0" smtClean="0">
                <a:solidFill>
                  <a:srgbClr val="FF5050"/>
                </a:solidFill>
              </a:rPr>
              <a:t>- sussunzione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FF5050"/>
                </a:solidFill>
              </a:rPr>
              <a:t>       - equivalenza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FF5050"/>
                </a:solidFill>
              </a:rPr>
              <a:t>       - consistenza  </a:t>
            </a:r>
          </a:p>
          <a:p>
            <a:pPr eaLnBrk="1" hangingPunct="1"/>
            <a:r>
              <a:rPr lang="it-IT" sz="2400" dirty="0" err="1" smtClean="0"/>
              <a:t>Protége</a:t>
            </a:r>
            <a:r>
              <a:rPr lang="it-IT" sz="2400" dirty="0" smtClean="0"/>
              <a:t> passa l’ontologia a </a:t>
            </a:r>
            <a:r>
              <a:rPr lang="it-IT" sz="2400" dirty="0" err="1" smtClean="0"/>
              <a:t>Racer</a:t>
            </a:r>
            <a:r>
              <a:rPr lang="it-IT" sz="2400" dirty="0" smtClean="0"/>
              <a:t> che la analizza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401080" cy="8509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u="sng" dirty="0" smtClean="0">
                <a:solidFill>
                  <a:srgbClr val="0000CC"/>
                </a:solidFill>
              </a:rPr>
              <a:t>RACER</a:t>
            </a:r>
            <a:r>
              <a:rPr lang="it-IT" sz="3600" b="1" dirty="0" smtClean="0">
                <a:solidFill>
                  <a:srgbClr val="0000CC"/>
                </a:solidFill>
              </a:rPr>
              <a:t> – classificazione delle tassonomie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9" y="2143116"/>
            <a:ext cx="5857915" cy="4446602"/>
          </a:xfrm>
          <a:noFill/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14348" y="1071546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Consente di ottenere la </a:t>
            </a:r>
            <a:r>
              <a:rPr lang="it-IT" sz="2000" i="1" dirty="0">
                <a:solidFill>
                  <a:srgbClr val="FF5050"/>
                </a:solidFill>
              </a:rPr>
              <a:t>gerarchia desunta </a:t>
            </a:r>
            <a:r>
              <a:rPr lang="it-IT" sz="2000" dirty="0">
                <a:solidFill>
                  <a:schemeClr val="tx1"/>
                </a:solidFill>
              </a:rPr>
              <a:t>delle classi dell’ontologia </a:t>
            </a:r>
          </a:p>
          <a:p>
            <a:r>
              <a:rPr lang="it-IT" sz="2000" dirty="0">
                <a:solidFill>
                  <a:schemeClr val="tx1"/>
                </a:solidFill>
              </a:rPr>
              <a:t>che può essere diversa da quella dichiarata dal suo creatore.</a:t>
            </a:r>
            <a:r>
              <a:rPr lang="it-IT" sz="20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00430" y="3929066"/>
            <a:ext cx="1285884" cy="57150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000628" y="3286124"/>
            <a:ext cx="1571636" cy="92869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4 10"/>
          <p:cNvCxnSpPr>
            <a:stCxn id="9" idx="1"/>
            <a:endCxn id="8" idx="3"/>
          </p:cNvCxnSpPr>
          <p:nvPr/>
        </p:nvCxnSpPr>
        <p:spPr>
          <a:xfrm rot="10800000" flipV="1">
            <a:off x="4786314" y="3750470"/>
            <a:ext cx="214314" cy="464347"/>
          </a:xfrm>
          <a:prstGeom prst="bentConnector3">
            <a:avLst>
              <a:gd name="adj1" fmla="val 50000"/>
            </a:avLst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it-IT" b="1" u="sng" dirty="0" err="1" smtClean="0">
                <a:solidFill>
                  <a:srgbClr val="0000CC"/>
                </a:solidFill>
              </a:rPr>
              <a:t>RACER</a:t>
            </a:r>
            <a:r>
              <a:rPr lang="it-IT" b="1" dirty="0" err="1" smtClean="0">
                <a:solidFill>
                  <a:srgbClr val="0000CC"/>
                </a:solidFill>
              </a:rPr>
              <a:t>–</a:t>
            </a:r>
            <a:r>
              <a:rPr lang="it-IT" b="1" dirty="0" smtClean="0">
                <a:solidFill>
                  <a:srgbClr val="0000CC"/>
                </a:solidFill>
              </a:rPr>
              <a:t> controllo di consistenza</a:t>
            </a:r>
            <a:r>
              <a:rPr lang="it-IT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000" smtClean="0">
                <a:solidFill>
                  <a:srgbClr val="0000CC"/>
                </a:solidFill>
              </a:rPr>
              <a:t>    </a:t>
            </a:r>
            <a:endParaRPr lang="it-IT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857364"/>
            <a:ext cx="77755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8596" y="1071546"/>
            <a:ext cx="81359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 dirty="0">
                <a:solidFill>
                  <a:schemeClr val="tx1"/>
                </a:solidFill>
              </a:rPr>
              <a:t>Una classe è detta </a:t>
            </a:r>
            <a:r>
              <a:rPr lang="it-IT" sz="2000" dirty="0">
                <a:solidFill>
                  <a:srgbClr val="FF5050"/>
                </a:solidFill>
              </a:rPr>
              <a:t>consistente</a:t>
            </a:r>
            <a:r>
              <a:rPr lang="it-IT" sz="2000" dirty="0">
                <a:solidFill>
                  <a:schemeClr val="tx1"/>
                </a:solidFill>
              </a:rPr>
              <a:t> se possono esistere individui appartenenti ad essa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8596" y="5500702"/>
            <a:ext cx="4103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/>
              <a:t>Una classe inconsistente se sono stati fatti degli errori in fase di modellazione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7158" y="5429264"/>
            <a:ext cx="4319588" cy="792163"/>
          </a:xfrm>
          <a:prstGeom prst="rect">
            <a:avLst/>
          </a:prstGeom>
          <a:noFill/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0800000">
            <a:off x="4714876" y="5572140"/>
            <a:ext cx="433387" cy="287338"/>
          </a:xfrm>
          <a:prstGeom prst="rightArrow">
            <a:avLst>
              <a:gd name="adj1" fmla="val 50000"/>
              <a:gd name="adj2" fmla="val 37707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786578" y="2928934"/>
            <a:ext cx="2139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>
                <a:solidFill>
                  <a:srgbClr val="0000CC"/>
                </a:solidFill>
              </a:rPr>
              <a:t>Check</a:t>
            </a:r>
            <a:r>
              <a:rPr lang="it-IT" sz="1800" dirty="0">
                <a:solidFill>
                  <a:srgbClr val="0000CC"/>
                </a:solidFill>
              </a:rPr>
              <a:t> </a:t>
            </a:r>
            <a:r>
              <a:rPr lang="it-IT" sz="1800" dirty="0" err="1">
                <a:solidFill>
                  <a:srgbClr val="0000CC"/>
                </a:solidFill>
              </a:rPr>
              <a:t>Consistency</a:t>
            </a:r>
            <a:endParaRPr lang="it-IT" sz="1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 animBg="1"/>
      <p:bldP spid="112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u="sng" dirty="0" smtClean="0">
                <a:solidFill>
                  <a:srgbClr val="0000CC"/>
                </a:solidFill>
              </a:rPr>
              <a:t>SWOOP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2088000"/>
            <a:ext cx="4500594" cy="4643446"/>
          </a:xfrm>
          <a:noFill/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71472" y="1071546"/>
            <a:ext cx="7273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Swoop</a:t>
            </a:r>
            <a:r>
              <a:rPr lang="it-IT" sz="1800" dirty="0">
                <a:solidFill>
                  <a:schemeClr val="tx1"/>
                </a:solidFill>
              </a:rPr>
              <a:t> è un semplice, </a:t>
            </a:r>
            <a:r>
              <a:rPr lang="it-IT" sz="1800" dirty="0" err="1">
                <a:solidFill>
                  <a:schemeClr val="tx1"/>
                </a:solidFill>
              </a:rPr>
              <a:t>scalabie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editor</a:t>
            </a:r>
            <a:r>
              <a:rPr lang="it-IT" sz="1800" dirty="0">
                <a:solidFill>
                  <a:schemeClr val="tx1"/>
                </a:solidFill>
              </a:rPr>
              <a:t> per ontologie OWL.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Swoop</a:t>
            </a:r>
            <a:r>
              <a:rPr lang="it-IT" sz="1800" dirty="0">
                <a:solidFill>
                  <a:schemeClr val="tx1"/>
                </a:solidFill>
              </a:rPr>
              <a:t> offre la possibilità di visualizzare le ontologie in varie formati: </a:t>
            </a:r>
          </a:p>
          <a:p>
            <a:r>
              <a:rPr lang="it-IT" sz="1800" dirty="0">
                <a:solidFill>
                  <a:schemeClr val="tx1"/>
                </a:solidFill>
              </a:rPr>
              <a:t>   -  rappresentazioni sintattiche (</a:t>
            </a:r>
            <a:r>
              <a:rPr lang="it-IT" sz="1800" dirty="0" err="1">
                <a:solidFill>
                  <a:schemeClr val="tx1"/>
                </a:solidFill>
              </a:rPr>
              <a:t>Abstract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Syntax</a:t>
            </a:r>
            <a:r>
              <a:rPr lang="it-IT" sz="1800" dirty="0">
                <a:solidFill>
                  <a:schemeClr val="tx1"/>
                </a:solidFill>
              </a:rPr>
              <a:t>) </a:t>
            </a:r>
          </a:p>
          <a:p>
            <a:r>
              <a:rPr lang="it-IT" sz="1800" dirty="0">
                <a:solidFill>
                  <a:schemeClr val="tx1"/>
                </a:solidFill>
              </a:rPr>
              <a:t>   -  presentazioni RDF/XLM.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4282" y="3929061"/>
            <a:ext cx="3428233" cy="865188"/>
            <a:chOff x="216" y="2066"/>
            <a:chExt cx="2157" cy="545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216" y="2111"/>
              <a:ext cx="21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2000" dirty="0">
                  <a:solidFill>
                    <a:srgbClr val="0000CC"/>
                  </a:solidFill>
                </a:rPr>
                <a:t>Corrispondente traduzione </a:t>
              </a:r>
            </a:p>
            <a:p>
              <a:r>
                <a:rPr lang="it-IT" sz="2000" dirty="0">
                  <a:solidFill>
                    <a:srgbClr val="0000CC"/>
                  </a:solidFill>
                </a:rPr>
                <a:t>Sintassi astratta - Sintassi </a:t>
              </a:r>
              <a:r>
                <a:rPr lang="it-IT" sz="2000" dirty="0" err="1">
                  <a:solidFill>
                    <a:srgbClr val="0000CC"/>
                  </a:solidFill>
                </a:rPr>
                <a:t>DL</a:t>
              </a:r>
              <a:r>
                <a:rPr lang="it-IT" sz="2000" dirty="0">
                  <a:solidFill>
                    <a:srgbClr val="0000CC"/>
                  </a:solidFill>
                </a:rPr>
                <a:t> </a:t>
              </a:r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216" y="2066"/>
              <a:ext cx="2036" cy="545"/>
            </a:xfrm>
            <a:prstGeom prst="rect">
              <a:avLst/>
            </a:prstGeom>
            <a:noFill/>
            <a:ln w="3175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510" name="AutoShape 8"/>
          <p:cNvSpPr>
            <a:spLocks noChangeArrowheads="1"/>
          </p:cNvSpPr>
          <p:nvPr/>
        </p:nvSpPr>
        <p:spPr bwMode="auto">
          <a:xfrm>
            <a:off x="3500430" y="4143380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DL-</a:t>
            </a:r>
            <a:r>
              <a:rPr lang="en-US" b="1" u="sng" dirty="0" err="1" smtClean="0">
                <a:solidFill>
                  <a:srgbClr val="0000CC"/>
                </a:solidFill>
              </a:rPr>
              <a:t>liteF</a:t>
            </a:r>
            <a:r>
              <a:rPr lang="en-US" b="1" u="sng" dirty="0" err="1" smtClean="0">
                <a:solidFill>
                  <a:srgbClr val="0000CC"/>
                </a:solidFill>
              </a:rPr>
              <a:t>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6699FF"/>
                </a:solidFill>
              </a:rPr>
              <a:t>DL-</a:t>
            </a:r>
            <a:r>
              <a:rPr lang="en-US" b="1" dirty="0" err="1" smtClean="0">
                <a:solidFill>
                  <a:srgbClr val="6699FF"/>
                </a:solidFill>
              </a:rPr>
              <a:t>LiteA</a:t>
            </a:r>
            <a:endParaRPr lang="it-IT" b="1" dirty="0">
              <a:solidFill>
                <a:srgbClr val="66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528638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Combina</a:t>
            </a:r>
            <a:r>
              <a:rPr lang="en-US" sz="2400" dirty="0" smtClean="0"/>
              <a:t> le </a:t>
            </a:r>
            <a:r>
              <a:rPr lang="en-US" sz="2400" dirty="0" err="1" smtClean="0"/>
              <a:t>principali</a:t>
            </a:r>
            <a:r>
              <a:rPr lang="en-US" sz="2400" dirty="0" smtClean="0"/>
              <a:t> </a:t>
            </a:r>
            <a:r>
              <a:rPr lang="en-US" sz="2400" dirty="0" err="1" smtClean="0"/>
              <a:t>caratteristiche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DL-</a:t>
            </a:r>
            <a:r>
              <a:rPr lang="en-US" sz="2400" dirty="0" err="1" smtClean="0"/>
              <a:t>liteF</a:t>
            </a:r>
            <a:r>
              <a:rPr lang="en-US" sz="2400" dirty="0" smtClean="0"/>
              <a:t> e DL-</a:t>
            </a:r>
            <a:r>
              <a:rPr lang="en-US" sz="2400" dirty="0" err="1" smtClean="0"/>
              <a:t>LiteR</a:t>
            </a:r>
            <a:r>
              <a:rPr lang="en-US" sz="2400" dirty="0" smtClean="0"/>
              <a:t> e pone le </a:t>
            </a:r>
            <a:r>
              <a:rPr lang="en-US" sz="2400" dirty="0" err="1" smtClean="0"/>
              <a:t>basi</a:t>
            </a:r>
            <a:r>
              <a:rPr lang="en-US" sz="2400" dirty="0" smtClean="0"/>
              <a:t> per </a:t>
            </a:r>
            <a:r>
              <a:rPr lang="it-IT" sz="2400" dirty="0" err="1" smtClean="0"/>
              <a:t>Dl-lite-A</a:t>
            </a:r>
            <a:endParaRPr lang="it-IT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it-IT" sz="2400" dirty="0" smtClean="0"/>
              <a:t>Tutte </a:t>
            </a:r>
            <a:r>
              <a:rPr lang="it-IT" sz="2400" dirty="0" smtClean="0"/>
              <a:t>le logiche della famiglia DL-lite permettono di rappresentare l’universo di </a:t>
            </a:r>
            <a:r>
              <a:rPr lang="it-IT" sz="2400" i="1" dirty="0" smtClean="0"/>
              <a:t>discorsi  </a:t>
            </a:r>
            <a:r>
              <a:rPr lang="it-IT" sz="2400" dirty="0" smtClean="0"/>
              <a:t>in termini di concetti </a:t>
            </a:r>
            <a:r>
              <a:rPr lang="it-IT" sz="2400" dirty="0" smtClean="0"/>
              <a:t>e ruoli </a:t>
            </a:r>
          </a:p>
          <a:p>
            <a:r>
              <a:rPr lang="it-IT" sz="2400" dirty="0" smtClean="0"/>
              <a:t>In </a:t>
            </a:r>
            <a:r>
              <a:rPr lang="it-IT" sz="2400" dirty="0" smtClean="0"/>
              <a:t>aggiunta </a:t>
            </a:r>
            <a:r>
              <a:rPr lang="it-IT" sz="2400" dirty="0" err="1" smtClean="0"/>
              <a:t>DL-lite-FR</a:t>
            </a:r>
            <a:r>
              <a:rPr lang="it-IT" sz="2400" dirty="0" smtClean="0"/>
              <a:t> permette di usare: </a:t>
            </a:r>
            <a:r>
              <a:rPr lang="it-IT" dirty="0" smtClean="0"/>
              <a:t> </a:t>
            </a:r>
            <a:endParaRPr lang="it-IT" dirty="0" smtClean="0"/>
          </a:p>
          <a:p>
            <a:pPr lvl="1">
              <a:buFont typeface="Calibri" pitchFamily="34" charset="0"/>
              <a:buChar char="–"/>
            </a:pPr>
            <a:r>
              <a:rPr lang="it-IT" sz="1800" dirty="0" smtClean="0">
                <a:solidFill>
                  <a:srgbClr val="FF5050"/>
                </a:solidFill>
              </a:rPr>
              <a:t>domini di valore</a:t>
            </a:r>
            <a:r>
              <a:rPr lang="it-IT" sz="1800" dirty="0" smtClean="0"/>
              <a:t>, domini concreti: set di valori</a:t>
            </a:r>
          </a:p>
          <a:p>
            <a:pPr lvl="1">
              <a:buFont typeface="Calibri" pitchFamily="34" charset="0"/>
              <a:buChar char="–"/>
            </a:pPr>
            <a:r>
              <a:rPr lang="it-IT" sz="1800" dirty="0" smtClean="0">
                <a:solidFill>
                  <a:srgbClr val="FF5050"/>
                </a:solidFill>
              </a:rPr>
              <a:t>attributi di concetto</a:t>
            </a:r>
            <a:r>
              <a:rPr lang="it-IT" sz="1800" dirty="0" smtClean="0"/>
              <a:t>: relazioni binarie tra oggetti e valori</a:t>
            </a:r>
          </a:p>
          <a:p>
            <a:pPr lvl="1">
              <a:buFont typeface="Calibri" pitchFamily="34" charset="0"/>
              <a:buChar char="–"/>
            </a:pPr>
            <a:r>
              <a:rPr lang="it-IT" sz="1800" dirty="0" smtClean="0">
                <a:solidFill>
                  <a:srgbClr val="FF5050"/>
                </a:solidFill>
              </a:rPr>
              <a:t>attributi di ruolo: </a:t>
            </a:r>
            <a:r>
              <a:rPr lang="it-IT" sz="1800" dirty="0" smtClean="0"/>
              <a:t>relazioni binarie tra coppie di oggetti e valori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			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417512"/>
          </a:xfrm>
        </p:spPr>
        <p:txBody>
          <a:bodyPr>
            <a:noAutofit/>
          </a:bodyPr>
          <a:lstStyle/>
          <a:p>
            <a:pPr eaLnBrk="1" hangingPunct="1"/>
            <a:r>
              <a:rPr lang="it-IT" b="1" u="sng" dirty="0" smtClean="0">
                <a:solidFill>
                  <a:srgbClr val="0000CC"/>
                </a:solidFill>
              </a:rPr>
              <a:t>Obiettivi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71550" y="1555750"/>
            <a:ext cx="1223963" cy="6477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solidFill>
                  <a:srgbClr val="0000CC"/>
                </a:solidFill>
              </a:rPr>
              <a:t>Protégé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42988" y="4221163"/>
            <a:ext cx="1223962" cy="6477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solidFill>
                  <a:srgbClr val="0000CC"/>
                </a:solidFill>
              </a:rPr>
              <a:t>Swoop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059113" y="4221163"/>
            <a:ext cx="2160587" cy="6477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solidFill>
                  <a:srgbClr val="0000CC"/>
                </a:solidFill>
              </a:rPr>
              <a:t>Traduttore DL.LiteA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971550" y="2851150"/>
            <a:ext cx="1223963" cy="6477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>
                <a:solidFill>
                  <a:srgbClr val="0000CC"/>
                </a:solidFill>
              </a:rPr>
              <a:t>Racer</a:t>
            </a:r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1547813" y="11239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>
            <a:off x="1547813" y="24193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>
            <a:off x="1619250" y="378936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619250" y="48688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3083" name="AutoShape 21"/>
          <p:cNvCxnSpPr>
            <a:cxnSpLocks noChangeShapeType="1"/>
          </p:cNvCxnSpPr>
          <p:nvPr/>
        </p:nvCxnSpPr>
        <p:spPr bwMode="auto">
          <a:xfrm rot="5400000" flipV="1">
            <a:off x="2717800" y="2690813"/>
            <a:ext cx="431800" cy="2628900"/>
          </a:xfrm>
          <a:prstGeom prst="bentConnector3">
            <a:avLst>
              <a:gd name="adj1" fmla="val 4706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4211638" y="48688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1547813" y="90805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Diagrammi UML</a:t>
            </a: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1835150" y="23495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/>
              <a:t>Ontologia OWL-DL</a:t>
            </a:r>
          </a:p>
          <a:p>
            <a:pPr algn="ctr"/>
            <a:r>
              <a:rPr lang="it-IT" sz="1800"/>
              <a:t> </a:t>
            </a:r>
            <a:r>
              <a:rPr lang="it-IT" sz="1400"/>
              <a:t>file .owl</a:t>
            </a: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900113" y="5518150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/>
              <a:t>Sintassi Astratta</a:t>
            </a:r>
          </a:p>
          <a:p>
            <a:pPr algn="ctr"/>
            <a:r>
              <a:rPr lang="it-IT" sz="1400"/>
              <a:t>file .txt</a:t>
            </a: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3635375" y="5373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>
              <a:solidFill>
                <a:srgbClr val="0000CC"/>
              </a:solidFill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5076825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>
              <a:solidFill>
                <a:srgbClr val="0000CC"/>
              </a:solidFill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4356100" y="1125538"/>
            <a:ext cx="4465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1800">
                <a:solidFill>
                  <a:schemeClr val="tx1"/>
                </a:solidFill>
              </a:rPr>
              <a:t>1.  Traduzione diagramma UML in un’ontologia con Protégé</a:t>
            </a:r>
          </a:p>
          <a:p>
            <a:pPr marL="342900" indent="-342900"/>
            <a:endParaRPr lang="it-IT" sz="180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it-IT" sz="1800">
                <a:solidFill>
                  <a:schemeClr val="tx1"/>
                </a:solidFill>
              </a:rPr>
              <a:t>Controllo con un ragionatore per</a:t>
            </a:r>
            <a:r>
              <a:rPr lang="it-IT" sz="1800">
                <a:solidFill>
                  <a:srgbClr val="0000CC"/>
                </a:solidFill>
              </a:rPr>
              <a:t> </a:t>
            </a:r>
            <a:r>
              <a:rPr lang="it-IT" sz="1800">
                <a:solidFill>
                  <a:schemeClr val="tx1"/>
                </a:solidFill>
              </a:rPr>
              <a:t>consistenza e tassonomia  </a:t>
            </a:r>
          </a:p>
          <a:p>
            <a:pPr marL="342900" indent="-342900"/>
            <a:endParaRPr lang="it-IT" sz="1800">
              <a:solidFill>
                <a:schemeClr val="tx1"/>
              </a:solidFill>
            </a:endParaRPr>
          </a:p>
          <a:p>
            <a:pPr marL="342900" indent="-342900"/>
            <a:r>
              <a:rPr lang="it-IT" sz="1800">
                <a:solidFill>
                  <a:schemeClr val="tx1"/>
                </a:solidFill>
              </a:rPr>
              <a:t>3.  Generazione di sintassi astratta con Swoop</a:t>
            </a: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183515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/>
              <a:t>Ontologia + controlli</a:t>
            </a:r>
          </a:p>
          <a:p>
            <a:pPr algn="ctr"/>
            <a:r>
              <a:rPr lang="it-IT" sz="1400"/>
              <a:t>file .owl</a:t>
            </a:r>
          </a:p>
        </p:txBody>
      </p:sp>
      <p:sp>
        <p:nvSpPr>
          <p:cNvPr id="3092" name="Rectangle 32"/>
          <p:cNvSpPr>
            <a:spLocks noChangeArrowheads="1"/>
          </p:cNvSpPr>
          <p:nvPr/>
        </p:nvSpPr>
        <p:spPr bwMode="auto">
          <a:xfrm>
            <a:off x="5580063" y="4149725"/>
            <a:ext cx="3371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tx1"/>
                </a:solidFill>
              </a:rPr>
              <a:t>4. Traduzione dell’ontologia</a:t>
            </a:r>
          </a:p>
          <a:p>
            <a:r>
              <a:rPr lang="it-IT" sz="1800">
                <a:solidFill>
                  <a:schemeClr val="tx1"/>
                </a:solidFill>
              </a:rPr>
              <a:t>     in DL-LiteA</a:t>
            </a:r>
          </a:p>
          <a:p>
            <a:endParaRPr lang="it-IT" sz="1800">
              <a:solidFill>
                <a:schemeClr val="tx1"/>
              </a:solidFill>
            </a:endParaRPr>
          </a:p>
          <a:p>
            <a:r>
              <a:rPr lang="it-IT" sz="1800">
                <a:solidFill>
                  <a:schemeClr val="tx1"/>
                </a:solidFill>
              </a:rPr>
              <a:t>5. Confronto potere espressivo </a:t>
            </a:r>
          </a:p>
          <a:p>
            <a:r>
              <a:rPr lang="it-IT" sz="1800">
                <a:solidFill>
                  <a:schemeClr val="tx1"/>
                </a:solidFill>
              </a:rPr>
              <a:t>     DL con Dl-LiteA</a:t>
            </a:r>
          </a:p>
          <a:p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3093" name="Text Box 33"/>
          <p:cNvSpPr txBox="1">
            <a:spLocks noChangeArrowheads="1"/>
          </p:cNvSpPr>
          <p:nvPr/>
        </p:nvSpPr>
        <p:spPr bwMode="auto">
          <a:xfrm>
            <a:off x="5651500" y="5229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3094" name="Text Box 35"/>
          <p:cNvSpPr txBox="1">
            <a:spLocks noChangeArrowheads="1"/>
          </p:cNvSpPr>
          <p:nvPr/>
        </p:nvSpPr>
        <p:spPr bwMode="auto">
          <a:xfrm>
            <a:off x="3132138" y="5516563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/>
              <a:t>Ontologia </a:t>
            </a:r>
            <a:r>
              <a:rPr lang="it-IT" sz="1800" dirty="0" err="1"/>
              <a:t>DL-LiteA</a:t>
            </a:r>
            <a:endParaRPr lang="it-IT" sz="1800" dirty="0"/>
          </a:p>
          <a:p>
            <a:pPr algn="ctr"/>
            <a:r>
              <a:rPr lang="it-IT" sz="1800" dirty="0"/>
              <a:t> </a:t>
            </a:r>
            <a:r>
              <a:rPr lang="it-IT" sz="1400" dirty="0"/>
              <a:t>file .xml</a:t>
            </a: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1547813" y="1125538"/>
            <a:ext cx="0" cy="431800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1547813" y="2420938"/>
            <a:ext cx="0" cy="431800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1619250" y="3789363"/>
            <a:ext cx="0" cy="431800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1619250" y="4868863"/>
            <a:ext cx="0" cy="647700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4356100" y="1125538"/>
            <a:ext cx="4430742" cy="71913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900" dirty="0">
              <a:solidFill>
                <a:schemeClr val="tx1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4356100" y="1949450"/>
            <a:ext cx="4430742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4356100" y="2781300"/>
            <a:ext cx="4430742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116" name="AutoShape 44"/>
          <p:cNvCxnSpPr>
            <a:cxnSpLocks noChangeShapeType="1"/>
          </p:cNvCxnSpPr>
          <p:nvPr/>
        </p:nvCxnSpPr>
        <p:spPr bwMode="auto">
          <a:xfrm rot="5400000" flipV="1">
            <a:off x="2717800" y="2690813"/>
            <a:ext cx="431800" cy="2628900"/>
          </a:xfrm>
          <a:prstGeom prst="bentConnector3">
            <a:avLst>
              <a:gd name="adj1" fmla="val 47060"/>
            </a:avLst>
          </a:prstGeom>
          <a:noFill/>
          <a:ln w="31750">
            <a:solidFill>
              <a:srgbClr val="FF5050"/>
            </a:solidFill>
            <a:miter lim="800000"/>
            <a:headEnd/>
            <a:tailEnd type="triangle" w="med" len="med"/>
          </a:ln>
        </p:spPr>
      </p:cxn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211638" y="4868863"/>
            <a:ext cx="0" cy="503237"/>
          </a:xfrm>
          <a:prstGeom prst="line">
            <a:avLst/>
          </a:prstGeom>
          <a:noFill/>
          <a:ln w="317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435600" y="4076700"/>
            <a:ext cx="3455988" cy="71913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5435600" y="4941888"/>
            <a:ext cx="3455988" cy="71913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" grpId="0" animBg="1"/>
      <p:bldP spid="3109" grpId="0" animBg="1"/>
      <p:bldP spid="3110" grpId="0" animBg="1"/>
      <p:bldP spid="3111" grpId="0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7" grpId="0" animBg="1"/>
      <p:bldP spid="3118" grpId="0" animBg="1"/>
      <p:bldP spid="3118" grpId="1" animBg="1"/>
      <p:bldP spid="31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DL-</a:t>
            </a:r>
            <a:r>
              <a:rPr lang="en-US" b="1" u="sng" dirty="0" err="1" smtClean="0">
                <a:solidFill>
                  <a:srgbClr val="0000CC"/>
                </a:solidFill>
              </a:rPr>
              <a:t>liteF</a:t>
            </a:r>
            <a:r>
              <a:rPr lang="en-US" b="1" u="sng" dirty="0" err="1" smtClean="0">
                <a:solidFill>
                  <a:srgbClr val="0000CC"/>
                </a:solidFill>
              </a:rPr>
              <a:t>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6699FF"/>
                </a:solidFill>
              </a:rPr>
              <a:t>DL-</a:t>
            </a:r>
            <a:r>
              <a:rPr lang="en-US" b="1" dirty="0" err="1" smtClean="0">
                <a:solidFill>
                  <a:srgbClr val="6699FF"/>
                </a:solidFill>
              </a:rPr>
              <a:t>LiteA</a:t>
            </a:r>
            <a:endParaRPr lang="it-IT" b="1" dirty="0">
              <a:solidFill>
                <a:srgbClr val="66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6500858"/>
          </a:xfrm>
        </p:spPr>
        <p:txBody>
          <a:bodyPr>
            <a:normAutofit fontScale="32500" lnSpcReduction="20000"/>
          </a:bodyPr>
          <a:lstStyle/>
          <a:p>
            <a:r>
              <a:rPr lang="it-IT" sz="6400" dirty="0" smtClean="0"/>
              <a:t> </a:t>
            </a:r>
            <a:r>
              <a:rPr lang="it-IT" sz="6200" dirty="0" smtClean="0"/>
              <a:t>Per specificare il linguaggio vengono utilizzate le seguenti notazioni : </a:t>
            </a:r>
          </a:p>
          <a:p>
            <a:pPr>
              <a:buNone/>
            </a:pPr>
            <a:r>
              <a:rPr lang="it-IT" sz="6200" b="1" dirty="0" smtClean="0"/>
              <a:t>    </a:t>
            </a:r>
            <a:r>
              <a:rPr lang="it-IT" sz="6200" dirty="0" smtClean="0"/>
              <a:t> </a:t>
            </a:r>
            <a:r>
              <a:rPr lang="it-IT" sz="6200" dirty="0" smtClean="0"/>
              <a:t>-   </a:t>
            </a:r>
            <a:r>
              <a:rPr lang="it-IT" sz="6200" b="1" dirty="0" smtClean="0"/>
              <a:t>A  </a:t>
            </a:r>
            <a:r>
              <a:rPr lang="it-IT" sz="6200" dirty="0" smtClean="0"/>
              <a:t>concetti atomici, </a:t>
            </a:r>
            <a:r>
              <a:rPr lang="it-IT" sz="6200" dirty="0" smtClean="0"/>
              <a:t> </a:t>
            </a:r>
            <a:r>
              <a:rPr lang="it-IT" sz="6200" b="1" dirty="0" smtClean="0"/>
              <a:t>B</a:t>
            </a:r>
            <a:r>
              <a:rPr lang="it-IT" sz="6200" dirty="0" smtClean="0"/>
              <a:t> </a:t>
            </a:r>
            <a:r>
              <a:rPr lang="it-IT" sz="6200" dirty="0" smtClean="0"/>
              <a:t>concetti base, </a:t>
            </a:r>
            <a:r>
              <a:rPr lang="it-IT" sz="6200" dirty="0" smtClean="0"/>
              <a:t> </a:t>
            </a:r>
            <a:r>
              <a:rPr lang="it-IT" sz="6200" b="1" dirty="0" smtClean="0"/>
              <a:t>C</a:t>
            </a:r>
            <a:r>
              <a:rPr lang="it-IT" sz="6200" dirty="0" smtClean="0"/>
              <a:t> </a:t>
            </a:r>
            <a:r>
              <a:rPr lang="it-IT" sz="6200" dirty="0" smtClean="0"/>
              <a:t>concetti generali             </a:t>
            </a:r>
          </a:p>
          <a:p>
            <a:pPr marL="504000" indent="-612000">
              <a:buNone/>
            </a:pPr>
            <a:r>
              <a:rPr lang="it-IT" sz="6200" dirty="0" smtClean="0"/>
              <a:t>  </a:t>
            </a:r>
            <a:r>
              <a:rPr lang="it-IT" sz="6200" dirty="0" smtClean="0"/>
              <a:t>   </a:t>
            </a:r>
            <a:r>
              <a:rPr lang="it-IT" sz="6200" dirty="0" smtClean="0"/>
              <a:t>-   </a:t>
            </a:r>
            <a:r>
              <a:rPr lang="it-IT" sz="6200" b="1" dirty="0" smtClean="0"/>
              <a:t>D</a:t>
            </a:r>
            <a:r>
              <a:rPr lang="it-IT" sz="6200" dirty="0" smtClean="0"/>
              <a:t>  </a:t>
            </a:r>
            <a:r>
              <a:rPr lang="it-IT" sz="6200" dirty="0" smtClean="0"/>
              <a:t>valore-dominio atomico, </a:t>
            </a:r>
            <a:r>
              <a:rPr lang="it-IT" sz="6200" dirty="0" smtClean="0"/>
              <a:t> </a:t>
            </a:r>
            <a:r>
              <a:rPr lang="it-IT" sz="6200" b="1" dirty="0" smtClean="0"/>
              <a:t>E</a:t>
            </a:r>
            <a:r>
              <a:rPr lang="it-IT" sz="6200" dirty="0" smtClean="0"/>
              <a:t>  valore-dominio </a:t>
            </a:r>
            <a:r>
              <a:rPr lang="it-IT" sz="6200" dirty="0" smtClean="0"/>
              <a:t>di base, </a:t>
            </a:r>
            <a:r>
              <a:rPr lang="it-IT" sz="6200" dirty="0" smtClean="0"/>
              <a:t> </a:t>
            </a:r>
            <a:r>
              <a:rPr lang="it-IT" sz="6200" b="1" dirty="0" smtClean="0"/>
              <a:t>F</a:t>
            </a:r>
            <a:r>
              <a:rPr lang="it-IT" sz="6200" dirty="0" smtClean="0"/>
              <a:t> valore- dominio     generale</a:t>
            </a:r>
            <a:endParaRPr lang="it-IT" sz="6200" dirty="0" smtClean="0"/>
          </a:p>
          <a:p>
            <a:pPr lvl="0">
              <a:buNone/>
            </a:pPr>
            <a:r>
              <a:rPr lang="it-IT" sz="6200" dirty="0" smtClean="0"/>
              <a:t>     </a:t>
            </a:r>
            <a:r>
              <a:rPr lang="it-IT" sz="6200" dirty="0" smtClean="0"/>
              <a:t>-   </a:t>
            </a:r>
            <a:r>
              <a:rPr lang="it-IT" sz="6200" b="1" dirty="0" smtClean="0"/>
              <a:t>P</a:t>
            </a:r>
            <a:r>
              <a:rPr lang="it-IT" sz="6200" dirty="0" smtClean="0"/>
              <a:t>  </a:t>
            </a:r>
            <a:r>
              <a:rPr lang="it-IT" sz="6200" dirty="0" smtClean="0"/>
              <a:t>ruoli atomici, </a:t>
            </a:r>
            <a:r>
              <a:rPr lang="it-IT" sz="6200" dirty="0" smtClean="0"/>
              <a:t> </a:t>
            </a:r>
            <a:r>
              <a:rPr lang="it-IT" sz="6200" b="1" dirty="0" smtClean="0"/>
              <a:t>Q</a:t>
            </a:r>
            <a:r>
              <a:rPr lang="it-IT" sz="6200" dirty="0" smtClean="0"/>
              <a:t> </a:t>
            </a:r>
            <a:r>
              <a:rPr lang="it-IT" sz="6200" dirty="0" smtClean="0"/>
              <a:t>ruoli base, </a:t>
            </a:r>
            <a:r>
              <a:rPr lang="it-IT" sz="6200" dirty="0" smtClean="0"/>
              <a:t> </a:t>
            </a:r>
            <a:r>
              <a:rPr lang="it-IT" sz="6200" b="1" dirty="0" smtClean="0"/>
              <a:t>R </a:t>
            </a:r>
            <a:r>
              <a:rPr lang="it-IT" sz="6200" dirty="0" smtClean="0"/>
              <a:t>ruoli generali</a:t>
            </a:r>
          </a:p>
          <a:p>
            <a:pPr lvl="0">
              <a:buNone/>
            </a:pPr>
            <a:r>
              <a:rPr lang="it-IT" sz="6200" dirty="0" smtClean="0"/>
              <a:t> </a:t>
            </a:r>
            <a:r>
              <a:rPr lang="it-IT" sz="6200" dirty="0" smtClean="0"/>
              <a:t>    </a:t>
            </a:r>
            <a:r>
              <a:rPr lang="it-IT" sz="6200" dirty="0" smtClean="0"/>
              <a:t>-  </a:t>
            </a:r>
            <a:r>
              <a:rPr lang="it-IT" sz="6200" dirty="0" smtClean="0"/>
              <a:t> </a:t>
            </a:r>
            <a:r>
              <a:rPr lang="it-IT" sz="6200" b="1" dirty="0" smtClean="0"/>
              <a:t>U</a:t>
            </a:r>
            <a:r>
              <a:rPr lang="it-IT" sz="4900" b="1" dirty="0" smtClean="0"/>
              <a:t>C</a:t>
            </a:r>
            <a:r>
              <a:rPr lang="it-IT" sz="6200" b="1" dirty="0" smtClean="0"/>
              <a:t> </a:t>
            </a:r>
            <a:r>
              <a:rPr lang="it-IT" sz="6200" dirty="0" smtClean="0"/>
              <a:t>attributo di concetto atomico, </a:t>
            </a:r>
            <a:r>
              <a:rPr lang="it-IT" sz="6200" dirty="0" smtClean="0"/>
              <a:t> </a:t>
            </a:r>
            <a:r>
              <a:rPr lang="it-IT" sz="6200" b="1" dirty="0" err="1" smtClean="0"/>
              <a:t>V</a:t>
            </a:r>
            <a:r>
              <a:rPr lang="it-IT" sz="5500" b="1" dirty="0" err="1" smtClean="0"/>
              <a:t>c</a:t>
            </a:r>
            <a:r>
              <a:rPr lang="it-IT" sz="5500" b="1" dirty="0" smtClean="0"/>
              <a:t>  </a:t>
            </a:r>
            <a:r>
              <a:rPr lang="it-IT" sz="6200" dirty="0" smtClean="0"/>
              <a:t>attributo </a:t>
            </a:r>
            <a:r>
              <a:rPr lang="it-IT" sz="6200" dirty="0" smtClean="0"/>
              <a:t>concettuale generale</a:t>
            </a:r>
          </a:p>
          <a:p>
            <a:pPr lvl="0">
              <a:buNone/>
            </a:pPr>
            <a:r>
              <a:rPr lang="it-IT" sz="6200" dirty="0" smtClean="0"/>
              <a:t>  </a:t>
            </a:r>
            <a:r>
              <a:rPr lang="it-IT" sz="6200" dirty="0" smtClean="0"/>
              <a:t>   </a:t>
            </a:r>
            <a:r>
              <a:rPr lang="it-IT" sz="6200" dirty="0" smtClean="0"/>
              <a:t>-  </a:t>
            </a:r>
            <a:r>
              <a:rPr lang="it-IT" sz="6200" dirty="0" smtClean="0"/>
              <a:t> </a:t>
            </a:r>
            <a:r>
              <a:rPr lang="it-IT" sz="6200" b="1" dirty="0" smtClean="0"/>
              <a:t>U</a:t>
            </a:r>
            <a:r>
              <a:rPr lang="it-IT" sz="4900" b="1" dirty="0" smtClean="0"/>
              <a:t>R</a:t>
            </a:r>
            <a:r>
              <a:rPr lang="it-IT" sz="6200" dirty="0" smtClean="0"/>
              <a:t> </a:t>
            </a:r>
            <a:r>
              <a:rPr lang="it-IT" sz="6200" dirty="0" smtClean="0"/>
              <a:t>denota  attributo di ruolo atomico, </a:t>
            </a:r>
            <a:r>
              <a:rPr lang="it-IT" sz="6200" dirty="0" smtClean="0"/>
              <a:t> </a:t>
            </a:r>
            <a:r>
              <a:rPr lang="it-IT" sz="6200" b="1" dirty="0" smtClean="0"/>
              <a:t>VR  </a:t>
            </a:r>
            <a:r>
              <a:rPr lang="it-IT" sz="6200" dirty="0" smtClean="0"/>
              <a:t>attributo </a:t>
            </a:r>
            <a:r>
              <a:rPr lang="it-IT" sz="6200" dirty="0" smtClean="0"/>
              <a:t>di ruolo generale</a:t>
            </a:r>
          </a:p>
          <a:p>
            <a:pPr lvl="0">
              <a:buNone/>
            </a:pPr>
            <a:r>
              <a:rPr lang="it-IT" sz="6200" dirty="0" smtClean="0"/>
              <a:t>     -   </a:t>
            </a:r>
            <a:r>
              <a:rPr lang="it-IT" sz="6200" b="1" dirty="0" smtClean="0"/>
              <a:t>T</a:t>
            </a:r>
            <a:r>
              <a:rPr lang="it-IT" sz="4900" b="1" dirty="0" smtClean="0"/>
              <a:t>C</a:t>
            </a:r>
            <a:r>
              <a:rPr lang="it-IT" sz="6200" dirty="0" smtClean="0"/>
              <a:t> </a:t>
            </a:r>
            <a:r>
              <a:rPr lang="it-IT" sz="6200" dirty="0" smtClean="0"/>
              <a:t>denota un concetto universale, </a:t>
            </a:r>
            <a:r>
              <a:rPr lang="it-IT" sz="6200" dirty="0" smtClean="0"/>
              <a:t> </a:t>
            </a:r>
            <a:r>
              <a:rPr lang="it-IT" sz="6200" b="1" dirty="0" smtClean="0"/>
              <a:t>T</a:t>
            </a:r>
            <a:r>
              <a:rPr lang="it-IT" sz="4900" b="1" dirty="0" smtClean="0"/>
              <a:t>D</a:t>
            </a:r>
            <a:r>
              <a:rPr lang="it-IT" sz="6200" dirty="0" smtClean="0"/>
              <a:t>  valore-dominio </a:t>
            </a:r>
            <a:r>
              <a:rPr lang="it-IT" sz="6200" dirty="0" smtClean="0"/>
              <a:t>universale</a:t>
            </a:r>
          </a:p>
          <a:p>
            <a:pPr>
              <a:buNone/>
            </a:pPr>
            <a:endParaRPr lang="it-IT" sz="6400" dirty="0" smtClean="0"/>
          </a:p>
          <a:p>
            <a:r>
              <a:rPr lang="it-IT" sz="6200" dirty="0" smtClean="0">
                <a:solidFill>
                  <a:srgbClr val="FF5050"/>
                </a:solidFill>
              </a:rPr>
              <a:t>Dominio </a:t>
            </a:r>
            <a:r>
              <a:rPr lang="it-IT" sz="6200" dirty="0" smtClean="0">
                <a:solidFill>
                  <a:srgbClr val="FF5050"/>
                </a:solidFill>
              </a:rPr>
              <a:t>di </a:t>
            </a:r>
            <a:r>
              <a:rPr lang="it-IT" sz="6200" dirty="0" err="1" smtClean="0">
                <a:solidFill>
                  <a:srgbClr val="FF5050"/>
                </a:solidFill>
              </a:rPr>
              <a:t>Uc</a:t>
            </a:r>
            <a:r>
              <a:rPr lang="it-IT" sz="6200" dirty="0" smtClean="0">
                <a:solidFill>
                  <a:srgbClr val="FF5050"/>
                </a:solidFill>
              </a:rPr>
              <a:t>  </a:t>
            </a:r>
            <a:r>
              <a:rPr lang="it-IT" sz="6200" dirty="0" smtClean="0">
                <a:solidFill>
                  <a:srgbClr val="FF5050"/>
                </a:solidFill>
              </a:rPr>
              <a:t>- </a:t>
            </a:r>
            <a:r>
              <a:rPr lang="it-IT" sz="6200" b="1" dirty="0" smtClean="0">
                <a:solidFill>
                  <a:srgbClr val="FF5050"/>
                </a:solidFill>
                <a:latin typeface="Symbol"/>
                <a:ea typeface="Times New Roman"/>
                <a:cs typeface="Symbol"/>
              </a:rPr>
              <a:t>d</a:t>
            </a:r>
            <a:r>
              <a:rPr lang="it-IT" sz="6200" b="1" dirty="0" smtClean="0">
                <a:solidFill>
                  <a:srgbClr val="FF5050"/>
                </a:solidFill>
              </a:rPr>
              <a:t>( U</a:t>
            </a:r>
            <a:r>
              <a:rPr lang="it-IT" sz="4900" b="1" dirty="0" smtClean="0">
                <a:solidFill>
                  <a:srgbClr val="FF5050"/>
                </a:solidFill>
              </a:rPr>
              <a:t>C</a:t>
            </a:r>
            <a:r>
              <a:rPr lang="it-IT" sz="6200" b="1" dirty="0" smtClean="0">
                <a:solidFill>
                  <a:srgbClr val="FF5050"/>
                </a:solidFill>
              </a:rPr>
              <a:t>) -</a:t>
            </a:r>
            <a:r>
              <a:rPr lang="it-IT" sz="6200" b="1" dirty="0" smtClean="0">
                <a:solidFill>
                  <a:srgbClr val="FF5050"/>
                </a:solidFill>
              </a:rPr>
              <a:t> </a:t>
            </a:r>
            <a:r>
              <a:rPr lang="it-IT" sz="6200" dirty="0" smtClean="0"/>
              <a:t>(</a:t>
            </a:r>
            <a:r>
              <a:rPr lang="it-IT" sz="6200" dirty="0" smtClean="0"/>
              <a:t>risp. </a:t>
            </a:r>
            <a:r>
              <a:rPr lang="it-IT" sz="6200" dirty="0" smtClean="0"/>
              <a:t>U</a:t>
            </a:r>
            <a:r>
              <a:rPr lang="it-IT" sz="4900" dirty="0" smtClean="0"/>
              <a:t>R</a:t>
            </a:r>
            <a:r>
              <a:rPr lang="it-IT" sz="6200" dirty="0" smtClean="0"/>
              <a:t> </a:t>
            </a:r>
            <a:r>
              <a:rPr lang="it-IT" sz="6200" dirty="0" err="1" smtClean="0"/>
              <a:t>--</a:t>
            </a:r>
            <a:r>
              <a:rPr lang="it-IT" sz="6200" dirty="0" smtClean="0"/>
              <a:t> </a:t>
            </a:r>
            <a:r>
              <a:rPr lang="it-IT" sz="6200" dirty="0" smtClean="0">
                <a:latin typeface="Symbol"/>
                <a:ea typeface="Times New Roman"/>
                <a:cs typeface="Symbol"/>
              </a:rPr>
              <a:t>d</a:t>
            </a:r>
            <a:r>
              <a:rPr lang="it-IT" sz="6200" dirty="0" smtClean="0"/>
              <a:t>(UR): </a:t>
            </a:r>
            <a:r>
              <a:rPr lang="it-IT" sz="6200" dirty="0" smtClean="0"/>
              <a:t> </a:t>
            </a:r>
            <a:r>
              <a:rPr lang="it-IT" sz="6200" dirty="0" smtClean="0"/>
              <a:t>set </a:t>
            </a:r>
            <a:r>
              <a:rPr lang="it-IT" sz="6200" dirty="0" smtClean="0"/>
              <a:t>di oggetti che un attributo concettuale </a:t>
            </a:r>
            <a:r>
              <a:rPr lang="it-IT" sz="6200" dirty="0" err="1" smtClean="0"/>
              <a:t>Uc</a:t>
            </a:r>
            <a:r>
              <a:rPr lang="it-IT" sz="6200" dirty="0" smtClean="0"/>
              <a:t>  </a:t>
            </a:r>
            <a:r>
              <a:rPr lang="it-IT" sz="6200" dirty="0" smtClean="0"/>
              <a:t>(</a:t>
            </a:r>
            <a:r>
              <a:rPr lang="it-IT" sz="6200" dirty="0" err="1" smtClean="0"/>
              <a:t>risp</a:t>
            </a:r>
            <a:r>
              <a:rPr lang="it-IT" sz="6200" dirty="0" smtClean="0"/>
              <a:t> U</a:t>
            </a:r>
            <a:r>
              <a:rPr lang="it-IT" sz="4900" dirty="0" smtClean="0"/>
              <a:t>R</a:t>
            </a:r>
            <a:r>
              <a:rPr lang="it-IT" sz="6200" dirty="0" smtClean="0"/>
              <a:t>),  relaziona con </a:t>
            </a:r>
            <a:r>
              <a:rPr lang="it-IT" sz="6200" dirty="0" smtClean="0"/>
              <a:t>valori</a:t>
            </a:r>
            <a:endParaRPr lang="it-IT" sz="6200" dirty="0" smtClean="0"/>
          </a:p>
          <a:p>
            <a:pPr>
              <a:buNone/>
            </a:pPr>
            <a:r>
              <a:rPr lang="it-IT" sz="6200" dirty="0" smtClean="0"/>
              <a:t>   </a:t>
            </a:r>
          </a:p>
          <a:p>
            <a:r>
              <a:rPr lang="it-IT" sz="6200" dirty="0" err="1" smtClean="0">
                <a:solidFill>
                  <a:srgbClr val="FF5050"/>
                </a:solidFill>
              </a:rPr>
              <a:t>R</a:t>
            </a:r>
            <a:r>
              <a:rPr lang="it-IT" sz="6200" dirty="0" err="1" smtClean="0">
                <a:solidFill>
                  <a:srgbClr val="FF5050"/>
                </a:solidFill>
              </a:rPr>
              <a:t>ange</a:t>
            </a:r>
            <a:r>
              <a:rPr lang="it-IT" sz="6200" dirty="0" smtClean="0">
                <a:solidFill>
                  <a:srgbClr val="FF5050"/>
                </a:solidFill>
              </a:rPr>
              <a:t> di </a:t>
            </a:r>
            <a:r>
              <a:rPr lang="it-IT" sz="6200" dirty="0" err="1" smtClean="0">
                <a:solidFill>
                  <a:srgbClr val="FF5050"/>
                </a:solidFill>
              </a:rPr>
              <a:t>Uc</a:t>
            </a:r>
            <a:r>
              <a:rPr lang="it-IT" sz="6200" dirty="0" smtClean="0">
                <a:solidFill>
                  <a:srgbClr val="FF5050"/>
                </a:solidFill>
              </a:rPr>
              <a:t> - </a:t>
            </a:r>
            <a:r>
              <a:rPr lang="it-IT" sz="6200" b="1" dirty="0" smtClean="0">
                <a:solidFill>
                  <a:srgbClr val="FF5050"/>
                </a:solidFill>
              </a:rPr>
              <a:t>ρ(U</a:t>
            </a:r>
            <a:r>
              <a:rPr lang="it-IT" sz="4900" b="1" dirty="0" smtClean="0">
                <a:solidFill>
                  <a:srgbClr val="FF5050"/>
                </a:solidFill>
              </a:rPr>
              <a:t>C</a:t>
            </a:r>
            <a:r>
              <a:rPr lang="it-IT" sz="6200" b="1" dirty="0" smtClean="0">
                <a:solidFill>
                  <a:srgbClr val="FF5050"/>
                </a:solidFill>
              </a:rPr>
              <a:t>) -</a:t>
            </a:r>
            <a:r>
              <a:rPr lang="it-IT" sz="6200" dirty="0" smtClean="0"/>
              <a:t> (risp. UR </a:t>
            </a:r>
            <a:r>
              <a:rPr lang="it-IT" sz="6200" dirty="0" err="1" smtClean="0"/>
              <a:t>--</a:t>
            </a:r>
            <a:r>
              <a:rPr lang="it-IT" sz="6200" dirty="0" smtClean="0"/>
              <a:t> ρ(UR):  set di valori che </a:t>
            </a:r>
            <a:r>
              <a:rPr lang="it-IT" sz="6200" dirty="0" smtClean="0"/>
              <a:t>un attributo </a:t>
            </a:r>
            <a:endParaRPr lang="it-IT" sz="6200" dirty="0" smtClean="0"/>
          </a:p>
          <a:p>
            <a:pPr>
              <a:buNone/>
            </a:pPr>
            <a:r>
              <a:rPr lang="it-IT" sz="6200" dirty="0" smtClean="0"/>
              <a:t> </a:t>
            </a:r>
            <a:r>
              <a:rPr lang="it-IT" sz="6200" dirty="0" smtClean="0"/>
              <a:t>     concettuale </a:t>
            </a:r>
            <a:r>
              <a:rPr lang="it-IT" sz="6200" dirty="0" err="1" smtClean="0"/>
              <a:t>Uc</a:t>
            </a:r>
            <a:r>
              <a:rPr lang="it-IT" sz="6200" dirty="0" smtClean="0"/>
              <a:t> (risp. UR) relaziona con gli oggetti. </a:t>
            </a:r>
          </a:p>
          <a:p>
            <a:pPr>
              <a:buNone/>
            </a:pPr>
            <a:r>
              <a:rPr lang="it-IT" sz="6200" dirty="0" smtClean="0"/>
              <a:t>      </a:t>
            </a:r>
            <a:endParaRPr lang="it-IT" sz="6400" dirty="0" smtClean="0"/>
          </a:p>
          <a:p>
            <a:r>
              <a:rPr lang="it-IT" sz="6600" b="1" dirty="0" err="1" smtClean="0">
                <a:solidFill>
                  <a:srgbClr val="FF5050"/>
                </a:solidFill>
                <a:latin typeface="Symbol"/>
                <a:ea typeface="Times New Roman"/>
                <a:cs typeface="Symbol"/>
              </a:rPr>
              <a:t>d</a:t>
            </a:r>
            <a:r>
              <a:rPr lang="it-IT" sz="4900" b="1" dirty="0" err="1" smtClean="0">
                <a:solidFill>
                  <a:srgbClr val="FF5050"/>
                </a:solidFill>
              </a:rPr>
              <a:t>F</a:t>
            </a:r>
            <a:r>
              <a:rPr lang="it-IT" sz="6600" b="1" dirty="0" smtClean="0">
                <a:solidFill>
                  <a:srgbClr val="FF5050"/>
                </a:solidFill>
              </a:rPr>
              <a:t>( U</a:t>
            </a:r>
            <a:r>
              <a:rPr lang="it-IT" sz="4900" b="1" dirty="0" smtClean="0">
                <a:solidFill>
                  <a:srgbClr val="FF5050"/>
                </a:solidFill>
              </a:rPr>
              <a:t>C</a:t>
            </a:r>
            <a:r>
              <a:rPr lang="it-IT" sz="6600" b="1" dirty="0" smtClean="0">
                <a:solidFill>
                  <a:srgbClr val="FF5050"/>
                </a:solidFill>
              </a:rPr>
              <a:t>) </a:t>
            </a:r>
            <a:r>
              <a:rPr lang="it-IT" sz="6600" b="1" dirty="0" smtClean="0">
                <a:solidFill>
                  <a:srgbClr val="FF5050"/>
                </a:solidFill>
              </a:rPr>
              <a:t> </a:t>
            </a:r>
            <a:r>
              <a:rPr lang="it-IT" sz="6200" dirty="0" smtClean="0">
                <a:solidFill>
                  <a:prstClr val="black"/>
                </a:solidFill>
              </a:rPr>
              <a:t>(</a:t>
            </a:r>
            <a:r>
              <a:rPr lang="it-IT" sz="6200" dirty="0" smtClean="0">
                <a:solidFill>
                  <a:prstClr val="black"/>
                </a:solidFill>
              </a:rPr>
              <a:t>risp. </a:t>
            </a:r>
            <a:r>
              <a:rPr lang="it-IT" sz="6600" dirty="0" smtClean="0">
                <a:latin typeface="Symbol"/>
                <a:ea typeface="Times New Roman"/>
                <a:cs typeface="Symbol"/>
              </a:rPr>
              <a:t>d </a:t>
            </a:r>
            <a:r>
              <a:rPr lang="it-IT" sz="4900" dirty="0" smtClean="0"/>
              <a:t>F</a:t>
            </a:r>
            <a:r>
              <a:rPr lang="it-IT" sz="6600" dirty="0" smtClean="0"/>
              <a:t>(U</a:t>
            </a:r>
            <a:r>
              <a:rPr lang="it-IT" sz="4900" dirty="0" smtClean="0"/>
              <a:t>R</a:t>
            </a:r>
            <a:r>
              <a:rPr lang="it-IT" sz="6600" dirty="0" smtClean="0"/>
              <a:t>)</a:t>
            </a:r>
            <a:r>
              <a:rPr lang="it-IT" sz="6200" dirty="0" smtClean="0">
                <a:solidFill>
                  <a:prstClr val="black"/>
                </a:solidFill>
              </a:rPr>
              <a:t>):  set </a:t>
            </a:r>
            <a:r>
              <a:rPr lang="it-IT" sz="6200" dirty="0" smtClean="0">
                <a:solidFill>
                  <a:prstClr val="black"/>
                </a:solidFill>
              </a:rPr>
              <a:t>di oggetti che </a:t>
            </a:r>
            <a:r>
              <a:rPr lang="it-IT" sz="6200" dirty="0" err="1" smtClean="0">
                <a:solidFill>
                  <a:prstClr val="black"/>
                </a:solidFill>
              </a:rPr>
              <a:t>Uc</a:t>
            </a:r>
            <a:r>
              <a:rPr lang="it-IT" sz="6200" dirty="0" smtClean="0">
                <a:solidFill>
                  <a:prstClr val="black"/>
                </a:solidFill>
              </a:rPr>
              <a:t> (risp. U</a:t>
            </a:r>
            <a:r>
              <a:rPr lang="it-IT" sz="4900" dirty="0" smtClean="0">
                <a:solidFill>
                  <a:prstClr val="black"/>
                </a:solidFill>
              </a:rPr>
              <a:t>R</a:t>
            </a:r>
            <a:r>
              <a:rPr lang="it-IT" sz="6200" dirty="0" smtClean="0">
                <a:solidFill>
                  <a:prstClr val="black"/>
                </a:solidFill>
              </a:rPr>
              <a:t>) relaziona con </a:t>
            </a:r>
            <a:endParaRPr lang="it-IT" sz="62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it-IT" sz="6200" dirty="0" smtClean="0">
                <a:solidFill>
                  <a:prstClr val="black"/>
                </a:solidFill>
              </a:rPr>
              <a:t> </a:t>
            </a:r>
            <a:r>
              <a:rPr lang="it-IT" sz="6200" dirty="0" smtClean="0">
                <a:solidFill>
                  <a:prstClr val="black"/>
                </a:solidFill>
              </a:rPr>
              <a:t>      valori </a:t>
            </a:r>
            <a:r>
              <a:rPr lang="it-IT" sz="6200" dirty="0" smtClean="0">
                <a:solidFill>
                  <a:prstClr val="black"/>
                </a:solidFill>
              </a:rPr>
              <a:t>in un dominio dei valori F.</a:t>
            </a:r>
            <a:endParaRPr lang="it-IT" sz="49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			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DL-</a:t>
            </a:r>
            <a:r>
              <a:rPr lang="en-US" b="1" u="sng" dirty="0" err="1" smtClean="0">
                <a:solidFill>
                  <a:srgbClr val="0000CC"/>
                </a:solidFill>
              </a:rPr>
              <a:t>liteFR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6699FF"/>
                </a:solidFill>
              </a:rPr>
              <a:t>DL-</a:t>
            </a:r>
            <a:r>
              <a:rPr lang="en-US" b="1" dirty="0" err="1" smtClean="0">
                <a:solidFill>
                  <a:srgbClr val="6699FF"/>
                </a:solidFill>
              </a:rPr>
              <a:t>LiteA</a:t>
            </a:r>
            <a:endParaRPr lang="it-IT" b="1" dirty="0">
              <a:solidFill>
                <a:srgbClr val="66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6400" dirty="0" smtClean="0"/>
          </a:p>
          <a:p>
            <a:pPr>
              <a:buNone/>
            </a:pPr>
            <a:endParaRPr lang="en-US" sz="5000" dirty="0" smtClean="0"/>
          </a:p>
          <a:p>
            <a:endParaRPr lang="en-US" sz="5000" dirty="0" smtClean="0"/>
          </a:p>
          <a:p>
            <a:pPr lvl="1">
              <a:buNone/>
            </a:pPr>
            <a:r>
              <a:rPr lang="en-US" sz="5000" dirty="0" smtClean="0"/>
              <a:t>	</a:t>
            </a:r>
            <a:r>
              <a:rPr lang="en-US" sz="5000" dirty="0" smtClean="0"/>
              <a:t>			</a:t>
            </a:r>
            <a:r>
              <a:rPr lang="en-US" sz="1800" dirty="0" smtClean="0"/>
              <a:t>	</a:t>
            </a:r>
            <a:endParaRPr lang="it-IT" sz="18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57158" y="1071546"/>
            <a:ext cx="8786842" cy="578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Espressioni  in </a:t>
            </a:r>
            <a:r>
              <a:rPr kumimoji="0" lang="it-IT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DL-liteFR</a:t>
            </a:r>
            <a:endParaRPr kumimoji="0" lang="it-IT" sz="4400" b="0" i="0" u="sng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espressioni di concetto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B ::= A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$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C ::=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lang="it-IT" sz="3600" dirty="0" smtClean="0"/>
              <a:t>B | </a:t>
            </a:r>
            <a:r>
              <a:rPr lang="it-IT" sz="3600" dirty="0" smtClean="0"/>
              <a:t>¬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$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 d 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espressioni di </a:t>
            </a:r>
            <a:r>
              <a:rPr kumimoji="0" lang="it-IT" sz="3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value-domain</a:t>
            </a:r>
            <a:r>
              <a:rPr kumimoji="0" lang="it-IT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 smtClean="0"/>
              <a:t> </a:t>
            </a:r>
            <a:r>
              <a:rPr lang="it-IT" sz="3600" dirty="0" smtClean="0"/>
              <a:t>           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::= D | ρ(U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| ρ(U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F ::= T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E |</a:t>
            </a:r>
            <a:r>
              <a:rPr lang="it-IT" sz="3600" dirty="0" smtClean="0"/>
              <a:t> ¬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| </a:t>
            </a:r>
            <a:r>
              <a:rPr kumimoji="0" lang="it-IT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rdfDataType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espressioni di attributo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::=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lang="it-IT" sz="3600" dirty="0" smtClean="0"/>
              <a:t>¬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3600" dirty="0" smtClean="0"/>
              <a:t> </a:t>
            </a:r>
            <a:r>
              <a:rPr lang="it-IT" sz="3600" dirty="0" smtClean="0"/>
              <a:t>           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::= 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lang="it-IT" sz="3600" dirty="0" smtClean="0"/>
              <a:t>¬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dirty="0" smtClean="0"/>
              <a:t> </a:t>
            </a:r>
            <a:r>
              <a:rPr lang="it-IT" sz="3600" dirty="0" smtClean="0"/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it-IT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espressioni di attributo</a:t>
            </a:r>
            <a:endParaRPr kumimoji="0" 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Q ::= P | </a:t>
            </a:r>
            <a:r>
              <a:rPr lang="it-IT" sz="3600" dirty="0" smtClean="0"/>
              <a:t>¬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)¯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R ::= Q | </a:t>
            </a:r>
            <a:r>
              <a:rPr lang="it-IT" sz="3600" dirty="0" smtClean="0"/>
              <a:t>¬ 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| </a:t>
            </a:r>
            <a:r>
              <a:rPr lang="it-IT" sz="3600" dirty="0" smtClean="0">
                <a:latin typeface="Symbol"/>
                <a:ea typeface="Times New Roman"/>
                <a:cs typeface="Symbol"/>
              </a:rPr>
              <a:t>d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)¯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1472" y="1643050"/>
            <a:ext cx="7858180" cy="47149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DL-</a:t>
            </a:r>
            <a:r>
              <a:rPr lang="en-US" b="1" u="sng" dirty="0" err="1" smtClean="0">
                <a:solidFill>
                  <a:srgbClr val="0000CC"/>
                </a:solidFill>
              </a:rPr>
              <a:t>liteFR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6699FF"/>
                </a:solidFill>
              </a:rPr>
              <a:t>DL-</a:t>
            </a:r>
            <a:r>
              <a:rPr lang="en-US" b="1" dirty="0" err="1" smtClean="0">
                <a:solidFill>
                  <a:srgbClr val="6699FF"/>
                </a:solidFill>
              </a:rPr>
              <a:t>LiteA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2910" y="1214422"/>
            <a:ext cx="8143932" cy="500066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Le </a:t>
            </a:r>
            <a:r>
              <a:rPr lang="it-IT" dirty="0" err="1" smtClean="0">
                <a:solidFill>
                  <a:srgbClr val="0000CC"/>
                </a:solidFill>
              </a:rPr>
              <a:t>assersioni</a:t>
            </a:r>
            <a:r>
              <a:rPr lang="it-IT" dirty="0" smtClean="0">
                <a:solidFill>
                  <a:srgbClr val="0000CC"/>
                </a:solidFill>
              </a:rPr>
              <a:t> della </a:t>
            </a:r>
            <a:r>
              <a:rPr lang="it-IT" dirty="0" err="1" smtClean="0">
                <a:solidFill>
                  <a:srgbClr val="0000CC"/>
                </a:solidFill>
              </a:rPr>
              <a:t>TBox</a:t>
            </a:r>
            <a:r>
              <a:rPr lang="it-IT" dirty="0" smtClean="0">
                <a:solidFill>
                  <a:srgbClr val="0000CC"/>
                </a:solidFill>
              </a:rPr>
              <a:t> in </a:t>
            </a:r>
            <a:r>
              <a:rPr lang="it-IT" dirty="0" err="1" smtClean="0">
                <a:solidFill>
                  <a:srgbClr val="0000CC"/>
                </a:solidFill>
              </a:rPr>
              <a:t>DL-lite-FR</a:t>
            </a:r>
            <a:r>
              <a:rPr lang="it-IT" dirty="0" smtClean="0">
                <a:solidFill>
                  <a:srgbClr val="0000CC"/>
                </a:solidFill>
              </a:rPr>
              <a:t> sono della forma: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     B </a:t>
            </a:r>
            <a:r>
              <a:rPr lang="it-IT" dirty="0" smtClean="0"/>
              <a:t>⊑ C          </a:t>
            </a:r>
            <a:r>
              <a:rPr lang="it-IT" dirty="0" smtClean="0"/>
              <a:t> asserzione </a:t>
            </a:r>
            <a:r>
              <a:rPr lang="it-IT" dirty="0" smtClean="0"/>
              <a:t>di inclusione di concetto </a:t>
            </a:r>
          </a:p>
          <a:p>
            <a:pPr>
              <a:buNone/>
            </a:pPr>
            <a:r>
              <a:rPr lang="it-IT" dirty="0" smtClean="0"/>
              <a:t>     Q </a:t>
            </a:r>
            <a:r>
              <a:rPr lang="it-IT" dirty="0" smtClean="0"/>
              <a:t>⊑ R         </a:t>
            </a:r>
            <a:r>
              <a:rPr lang="it-IT" dirty="0" smtClean="0"/>
              <a:t> asserzione </a:t>
            </a:r>
            <a:r>
              <a:rPr lang="it-IT" dirty="0" smtClean="0"/>
              <a:t>di inclusione di ruolo</a:t>
            </a:r>
          </a:p>
          <a:p>
            <a:pPr>
              <a:buNone/>
            </a:pPr>
            <a:r>
              <a:rPr lang="it-IT" dirty="0" smtClean="0"/>
              <a:t>     E </a:t>
            </a:r>
            <a:r>
              <a:rPr lang="it-IT" dirty="0" smtClean="0"/>
              <a:t>⊑ F           </a:t>
            </a:r>
            <a:r>
              <a:rPr lang="it-IT" dirty="0" smtClean="0"/>
              <a:t>asserzione </a:t>
            </a:r>
            <a:r>
              <a:rPr lang="it-IT" dirty="0" smtClean="0"/>
              <a:t>di inclusione di </a:t>
            </a:r>
            <a:r>
              <a:rPr lang="it-IT" dirty="0" err="1" smtClean="0"/>
              <a:t>value-domain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    U</a:t>
            </a:r>
            <a:r>
              <a:rPr lang="it-IT" sz="1900" dirty="0" smtClean="0"/>
              <a:t>C</a:t>
            </a:r>
            <a:r>
              <a:rPr lang="it-IT" dirty="0" smtClean="0"/>
              <a:t> </a:t>
            </a:r>
            <a:r>
              <a:rPr lang="it-IT" dirty="0" smtClean="0"/>
              <a:t>⊑ V</a:t>
            </a:r>
            <a:r>
              <a:rPr lang="it-IT" sz="1900" dirty="0" smtClean="0"/>
              <a:t>C</a:t>
            </a:r>
            <a:r>
              <a:rPr lang="it-IT" dirty="0" smtClean="0"/>
              <a:t>     </a:t>
            </a:r>
            <a:r>
              <a:rPr lang="it-IT" dirty="0" smtClean="0"/>
              <a:t>  asserzione </a:t>
            </a:r>
            <a:r>
              <a:rPr lang="it-IT" dirty="0" smtClean="0"/>
              <a:t>di inclusione di attributo di concetto</a:t>
            </a:r>
          </a:p>
          <a:p>
            <a:pPr>
              <a:buNone/>
            </a:pPr>
            <a:r>
              <a:rPr lang="it-IT" dirty="0" smtClean="0">
                <a:solidFill>
                  <a:srgbClr val="FF5050"/>
                </a:solidFill>
              </a:rPr>
              <a:t>     U</a:t>
            </a:r>
            <a:r>
              <a:rPr lang="it-IT" sz="2100" dirty="0" smtClean="0">
                <a:solidFill>
                  <a:srgbClr val="FF5050"/>
                </a:solidFill>
              </a:rPr>
              <a:t>R</a:t>
            </a:r>
            <a:r>
              <a:rPr lang="it-IT" dirty="0" smtClean="0">
                <a:solidFill>
                  <a:srgbClr val="FF5050"/>
                </a:solidFill>
              </a:rPr>
              <a:t> </a:t>
            </a:r>
            <a:r>
              <a:rPr lang="it-IT" dirty="0" smtClean="0">
                <a:solidFill>
                  <a:srgbClr val="FF5050"/>
                </a:solidFill>
              </a:rPr>
              <a:t>⊑ V</a:t>
            </a:r>
            <a:r>
              <a:rPr lang="it-IT" sz="2100" dirty="0" smtClean="0">
                <a:solidFill>
                  <a:srgbClr val="FF5050"/>
                </a:solidFill>
              </a:rPr>
              <a:t>R</a:t>
            </a:r>
            <a:r>
              <a:rPr lang="it-IT" dirty="0" smtClean="0">
                <a:solidFill>
                  <a:srgbClr val="FF5050"/>
                </a:solidFill>
              </a:rPr>
              <a:t>     </a:t>
            </a:r>
            <a:r>
              <a:rPr lang="it-IT" dirty="0" smtClean="0">
                <a:solidFill>
                  <a:srgbClr val="FF5050"/>
                </a:solidFill>
              </a:rPr>
              <a:t>  asserzione </a:t>
            </a:r>
            <a:r>
              <a:rPr lang="it-IT" dirty="0" smtClean="0">
                <a:solidFill>
                  <a:srgbClr val="FF5050"/>
                </a:solidFill>
              </a:rPr>
              <a:t>di inclusione di attributo di ruolo </a:t>
            </a:r>
          </a:p>
          <a:p>
            <a:pPr>
              <a:buNone/>
            </a:pPr>
            <a:r>
              <a:rPr lang="it-IT" dirty="0" smtClean="0"/>
              <a:t>    (</a:t>
            </a:r>
            <a:r>
              <a:rPr lang="it-IT" dirty="0" err="1" smtClean="0"/>
              <a:t>funct</a:t>
            </a:r>
            <a:r>
              <a:rPr lang="it-IT" dirty="0" smtClean="0"/>
              <a:t> P)    </a:t>
            </a:r>
            <a:r>
              <a:rPr lang="it-IT" dirty="0" smtClean="0"/>
              <a:t>   </a:t>
            </a:r>
            <a:r>
              <a:rPr lang="it-IT" dirty="0" smtClean="0"/>
              <a:t>asserzione di </a:t>
            </a:r>
            <a:r>
              <a:rPr lang="it-IT" dirty="0" smtClean="0"/>
              <a:t>funzionalità </a:t>
            </a:r>
            <a:r>
              <a:rPr lang="it-IT" dirty="0" smtClean="0"/>
              <a:t>di </a:t>
            </a:r>
            <a:r>
              <a:rPr lang="it-IT" dirty="0" smtClean="0"/>
              <a:t>ruolo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(</a:t>
            </a:r>
            <a:r>
              <a:rPr lang="it-IT" dirty="0" err="1" smtClean="0"/>
              <a:t>funct</a:t>
            </a:r>
            <a:r>
              <a:rPr lang="it-IT" dirty="0" smtClean="0"/>
              <a:t> </a:t>
            </a:r>
            <a:r>
              <a:rPr lang="it-IT" dirty="0" err="1" smtClean="0"/>
              <a:t>P¯</a:t>
            </a:r>
            <a:r>
              <a:rPr lang="it-IT" dirty="0" smtClean="0"/>
              <a:t>)   </a:t>
            </a:r>
            <a:r>
              <a:rPr lang="it-IT" dirty="0" smtClean="0"/>
              <a:t>  asserzione </a:t>
            </a:r>
            <a:r>
              <a:rPr lang="it-IT" dirty="0" smtClean="0"/>
              <a:t>di </a:t>
            </a:r>
            <a:r>
              <a:rPr lang="it-IT" dirty="0" smtClean="0"/>
              <a:t>funzionalità </a:t>
            </a:r>
            <a:r>
              <a:rPr lang="it-IT" dirty="0" smtClean="0"/>
              <a:t>di ruolo inverso</a:t>
            </a:r>
          </a:p>
          <a:p>
            <a:pPr>
              <a:buNone/>
            </a:pPr>
            <a:r>
              <a:rPr lang="it-IT" dirty="0" smtClean="0"/>
              <a:t>    (</a:t>
            </a:r>
            <a:r>
              <a:rPr lang="it-IT" dirty="0" err="1" smtClean="0"/>
              <a:t>funct</a:t>
            </a:r>
            <a:r>
              <a:rPr lang="it-IT" dirty="0" smtClean="0"/>
              <a:t> U</a:t>
            </a:r>
            <a:r>
              <a:rPr lang="it-IT" sz="2100" dirty="0" smtClean="0"/>
              <a:t>C</a:t>
            </a:r>
            <a:r>
              <a:rPr lang="it-IT" dirty="0" smtClean="0"/>
              <a:t>)   </a:t>
            </a:r>
            <a:r>
              <a:rPr lang="it-IT" dirty="0" smtClean="0"/>
              <a:t> asserzione </a:t>
            </a:r>
            <a:r>
              <a:rPr lang="it-IT" dirty="0" smtClean="0"/>
              <a:t>di </a:t>
            </a:r>
            <a:r>
              <a:rPr lang="it-IT" dirty="0" smtClean="0"/>
              <a:t>funzionalità </a:t>
            </a:r>
            <a:r>
              <a:rPr lang="it-IT" dirty="0" smtClean="0"/>
              <a:t>di attributo di concetto </a:t>
            </a:r>
          </a:p>
          <a:p>
            <a:pPr>
              <a:buNone/>
            </a:pPr>
            <a:r>
              <a:rPr lang="it-IT" dirty="0" smtClean="0">
                <a:solidFill>
                  <a:srgbClr val="FF5050"/>
                </a:solidFill>
              </a:rPr>
              <a:t>    (</a:t>
            </a:r>
            <a:r>
              <a:rPr lang="it-IT" dirty="0" err="1" smtClean="0">
                <a:solidFill>
                  <a:srgbClr val="FF5050"/>
                </a:solidFill>
              </a:rPr>
              <a:t>funct</a:t>
            </a:r>
            <a:r>
              <a:rPr lang="it-IT" dirty="0" smtClean="0">
                <a:solidFill>
                  <a:srgbClr val="FF5050"/>
                </a:solidFill>
              </a:rPr>
              <a:t> U</a:t>
            </a:r>
            <a:r>
              <a:rPr lang="it-IT" sz="2100" dirty="0" smtClean="0">
                <a:solidFill>
                  <a:srgbClr val="FF5050"/>
                </a:solidFill>
              </a:rPr>
              <a:t>R</a:t>
            </a:r>
            <a:r>
              <a:rPr lang="it-IT" dirty="0" smtClean="0">
                <a:solidFill>
                  <a:srgbClr val="FF5050"/>
                </a:solidFill>
              </a:rPr>
              <a:t>)    asserzione di </a:t>
            </a:r>
            <a:r>
              <a:rPr lang="it-IT" dirty="0" smtClean="0">
                <a:solidFill>
                  <a:srgbClr val="FF5050"/>
                </a:solidFill>
              </a:rPr>
              <a:t>funzionalità </a:t>
            </a:r>
            <a:r>
              <a:rPr lang="it-IT" dirty="0" smtClean="0">
                <a:solidFill>
                  <a:srgbClr val="FF5050"/>
                </a:solidFill>
              </a:rPr>
              <a:t>di attributo di ruolo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14348" y="1857364"/>
            <a:ext cx="8001056" cy="4286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DL-</a:t>
            </a:r>
            <a:r>
              <a:rPr lang="en-US" b="1" u="sng" dirty="0" err="1" smtClean="0">
                <a:solidFill>
                  <a:srgbClr val="0000CC"/>
                </a:solidFill>
              </a:rPr>
              <a:t>LiteA</a:t>
            </a:r>
            <a:endParaRPr lang="it-IT" u="sng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47402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000" dirty="0" smtClean="0"/>
              <a:t>Una </a:t>
            </a:r>
            <a:r>
              <a:rPr lang="it-IT" sz="2000" dirty="0" smtClean="0"/>
              <a:t>base di conoscenza </a:t>
            </a:r>
            <a:r>
              <a:rPr lang="it-IT" sz="2000" dirty="0" err="1" smtClean="0"/>
              <a:t>DL-Lite-A</a:t>
            </a:r>
            <a:r>
              <a:rPr lang="it-IT" sz="2000" dirty="0" smtClean="0"/>
              <a:t>  è una coppia &lt; T,A &gt;, dove A è un </a:t>
            </a:r>
            <a:r>
              <a:rPr lang="it-IT" sz="2000" dirty="0" err="1" smtClean="0"/>
              <a:t>DL-lite-FR</a:t>
            </a:r>
            <a:endParaRPr lang="it-IT" sz="2000" dirty="0" smtClean="0"/>
          </a:p>
          <a:p>
            <a:pPr>
              <a:buNone/>
            </a:pPr>
            <a:r>
              <a:rPr lang="it-IT" sz="2000" dirty="0" err="1" smtClean="0"/>
              <a:t>ABox</a:t>
            </a:r>
            <a:r>
              <a:rPr lang="it-IT" sz="2000" dirty="0" smtClean="0"/>
              <a:t>, e T è a DL-Lite- FR </a:t>
            </a:r>
            <a:r>
              <a:rPr lang="it-IT" sz="2000" dirty="0" err="1" smtClean="0"/>
              <a:t>TBox</a:t>
            </a:r>
            <a:r>
              <a:rPr lang="it-IT" sz="2000" dirty="0" smtClean="0"/>
              <a:t> </a:t>
            </a:r>
            <a:r>
              <a:rPr lang="it-IT" sz="2000" dirty="0" smtClean="0"/>
              <a:t>, che </a:t>
            </a:r>
            <a:r>
              <a:rPr lang="it-IT" sz="2000" dirty="0" smtClean="0"/>
              <a:t>soddisfa le seguenti condizioni:</a:t>
            </a:r>
          </a:p>
          <a:p>
            <a:endParaRPr lang="it-IT" sz="2000" dirty="0" smtClean="0"/>
          </a:p>
          <a:p>
            <a:pPr marL="457200" indent="-457200">
              <a:buAutoNum type="arabicParenR"/>
            </a:pPr>
            <a:r>
              <a:rPr lang="it-IT" sz="2000" dirty="0" smtClean="0"/>
              <a:t>Per </a:t>
            </a:r>
            <a:r>
              <a:rPr lang="it-IT" sz="2000" dirty="0" smtClean="0"/>
              <a:t>ogni ruolo atomico e inverso di un ruolo atomico  Q compare in un concetto della forma </a:t>
            </a:r>
            <a:r>
              <a:rPr lang="it-IT" sz="2000" dirty="0" smtClean="0">
                <a:latin typeface="Symbol"/>
                <a:ea typeface="Times New Roman"/>
                <a:cs typeface="Symbol"/>
              </a:rPr>
              <a:t>$ </a:t>
            </a:r>
            <a:r>
              <a:rPr lang="it-IT" sz="2000" dirty="0" err="1" smtClean="0"/>
              <a:t>Q.C</a:t>
            </a:r>
            <a:r>
              <a:rPr lang="it-IT" sz="2000" dirty="0" smtClean="0"/>
              <a:t>, le asserzioni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Q) e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</a:t>
            </a:r>
            <a:r>
              <a:rPr lang="it-IT" sz="2000" dirty="0" err="1" smtClean="0"/>
              <a:t>Q¯</a:t>
            </a:r>
            <a:r>
              <a:rPr lang="it-IT" sz="2000" dirty="0" smtClean="0"/>
              <a:t> )  non sono in T </a:t>
            </a:r>
            <a:endParaRPr lang="it-IT" sz="2000" dirty="0" smtClean="0"/>
          </a:p>
          <a:p>
            <a:pPr marL="457200" indent="-457200">
              <a:buAutoNum type="arabicParenR" startAt="2"/>
            </a:pPr>
            <a:r>
              <a:rPr lang="it-IT" sz="2000" dirty="0" smtClean="0"/>
              <a:t>Per </a:t>
            </a:r>
            <a:r>
              <a:rPr lang="it-IT" sz="2000" dirty="0" smtClean="0"/>
              <a:t>ogni asserzione di inclusione di ruolo Q ⊑ R in T , dove R è un ruolo atomico o </a:t>
            </a:r>
            <a:r>
              <a:rPr lang="it-IT" sz="2000" dirty="0" smtClean="0"/>
              <a:t>l‘inverso di </a:t>
            </a:r>
            <a:r>
              <a:rPr lang="it-IT" sz="2000" dirty="0" smtClean="0"/>
              <a:t>un ruolo atomico, l’asserzione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R) e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</a:t>
            </a:r>
            <a:r>
              <a:rPr lang="it-IT" sz="2000" dirty="0" err="1" smtClean="0"/>
              <a:t>R¯</a:t>
            </a:r>
            <a:r>
              <a:rPr lang="it-IT" sz="2000" dirty="0" smtClean="0"/>
              <a:t> ) non sono in T </a:t>
            </a:r>
            <a:r>
              <a:rPr lang="it-IT" sz="2000" dirty="0" smtClean="0"/>
              <a:t>;</a:t>
            </a:r>
          </a:p>
          <a:p>
            <a:pPr marL="457200" indent="-457200">
              <a:buNone/>
            </a:pPr>
            <a:r>
              <a:rPr lang="it-IT" sz="2000" dirty="0" smtClean="0"/>
              <a:t>3</a:t>
            </a:r>
            <a:r>
              <a:rPr lang="it-IT" sz="2000" dirty="0" smtClean="0"/>
              <a:t>) </a:t>
            </a:r>
            <a:r>
              <a:rPr lang="it-IT" sz="2000" dirty="0" smtClean="0"/>
              <a:t>    </a:t>
            </a:r>
            <a:r>
              <a:rPr lang="it-IT" sz="2000" dirty="0" smtClean="0"/>
              <a:t>Per ogni asserzione di inclusione di attributo di concetto U</a:t>
            </a:r>
            <a:r>
              <a:rPr lang="it-IT" sz="1600" dirty="0" smtClean="0"/>
              <a:t>C</a:t>
            </a:r>
            <a:r>
              <a:rPr lang="it-IT" sz="2000" dirty="0" smtClean="0"/>
              <a:t> ⊑ V</a:t>
            </a:r>
            <a:r>
              <a:rPr lang="it-IT" sz="1600" dirty="0" smtClean="0"/>
              <a:t>C</a:t>
            </a:r>
            <a:r>
              <a:rPr lang="it-IT" sz="2000" dirty="0" smtClean="0"/>
              <a:t> in T </a:t>
            </a:r>
            <a:r>
              <a:rPr lang="it-IT" sz="2000" dirty="0" smtClean="0"/>
              <a:t>dove </a:t>
            </a:r>
            <a:r>
              <a:rPr lang="it-IT" sz="2000" dirty="0" smtClean="0"/>
              <a:t>V</a:t>
            </a:r>
            <a:r>
              <a:rPr lang="it-IT" sz="1600" dirty="0" smtClean="0"/>
              <a:t>C</a:t>
            </a:r>
            <a:r>
              <a:rPr lang="it-IT" sz="2000" dirty="0" smtClean="0"/>
              <a:t> è </a:t>
            </a:r>
            <a:r>
              <a:rPr lang="it-IT" sz="2000" dirty="0" smtClean="0"/>
              <a:t>un attributo di concetto atomico, l’asserzione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V</a:t>
            </a:r>
            <a:r>
              <a:rPr lang="it-IT" sz="1600" dirty="0" smtClean="0"/>
              <a:t>C</a:t>
            </a:r>
            <a:r>
              <a:rPr lang="it-IT" sz="2000" dirty="0" smtClean="0"/>
              <a:t>)  non sono in T ;</a:t>
            </a:r>
          </a:p>
          <a:p>
            <a:pPr marL="457200" indent="-457200">
              <a:buFont typeface="Arial" pitchFamily="34" charset="0"/>
              <a:buAutoNum type="arabicParenR" startAt="4"/>
            </a:pPr>
            <a:r>
              <a:rPr lang="it-IT" sz="2000" dirty="0" smtClean="0"/>
              <a:t>Per </a:t>
            </a:r>
            <a:r>
              <a:rPr lang="it-IT" sz="2000" dirty="0" smtClean="0"/>
              <a:t>ogni asserzione di inclusione di attributo di ruolo U</a:t>
            </a:r>
            <a:r>
              <a:rPr lang="it-IT" sz="1600" dirty="0" smtClean="0"/>
              <a:t>R</a:t>
            </a:r>
            <a:r>
              <a:rPr lang="it-IT" sz="2000" dirty="0" smtClean="0"/>
              <a:t> ⊑ </a:t>
            </a:r>
            <a:r>
              <a:rPr lang="it-IT" sz="2000" dirty="0" smtClean="0"/>
              <a:t>V</a:t>
            </a:r>
            <a:r>
              <a:rPr lang="it-IT" sz="1600" dirty="0" smtClean="0">
                <a:solidFill>
                  <a:prstClr val="black"/>
                </a:solidFill>
              </a:rPr>
              <a:t>R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smtClean="0"/>
              <a:t>in </a:t>
            </a:r>
            <a:r>
              <a:rPr lang="it-IT" sz="2000" dirty="0" smtClean="0"/>
              <a:t>T , dove </a:t>
            </a:r>
            <a:r>
              <a:rPr lang="it-IT" sz="2000" dirty="0" smtClean="0"/>
              <a:t> </a:t>
            </a:r>
          </a:p>
          <a:p>
            <a:pPr marL="457200" indent="-457200">
              <a:buNone/>
            </a:pPr>
            <a:r>
              <a:rPr lang="it-IT" sz="2000" dirty="0" smtClean="0"/>
              <a:t>         V</a:t>
            </a:r>
            <a:r>
              <a:rPr lang="it-IT" sz="1600" dirty="0" smtClean="0">
                <a:solidFill>
                  <a:prstClr val="black"/>
                </a:solidFill>
              </a:rPr>
              <a:t>R</a:t>
            </a:r>
            <a:r>
              <a:rPr lang="it-IT" sz="2000" dirty="0" smtClean="0"/>
              <a:t> </a:t>
            </a:r>
            <a:r>
              <a:rPr lang="it-IT" sz="2000" dirty="0" smtClean="0"/>
              <a:t>è un attributo  </a:t>
            </a:r>
            <a:r>
              <a:rPr lang="it-IT" sz="2000" dirty="0" smtClean="0"/>
              <a:t>di </a:t>
            </a:r>
            <a:r>
              <a:rPr lang="it-IT" sz="2000" dirty="0" smtClean="0"/>
              <a:t>ruolo, le asserzioni (</a:t>
            </a:r>
            <a:r>
              <a:rPr lang="it-IT" sz="2000" dirty="0" err="1" smtClean="0"/>
              <a:t>funct</a:t>
            </a:r>
            <a:r>
              <a:rPr lang="it-IT" sz="2000" dirty="0" smtClean="0"/>
              <a:t> </a:t>
            </a:r>
            <a:r>
              <a:rPr lang="it-IT" sz="2000" dirty="0" smtClean="0"/>
              <a:t>V</a:t>
            </a:r>
            <a:r>
              <a:rPr lang="it-IT" sz="1600" dirty="0" smtClean="0">
                <a:solidFill>
                  <a:prstClr val="black"/>
                </a:solidFill>
              </a:rPr>
              <a:t>R</a:t>
            </a:r>
            <a:r>
              <a:rPr lang="it-IT" sz="2000" dirty="0" smtClean="0"/>
              <a:t>) </a:t>
            </a:r>
            <a:r>
              <a:rPr lang="it-IT" sz="2000" dirty="0" smtClean="0"/>
              <a:t>non sono in T 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r>
              <a:rPr lang="it-IT" sz="3200" b="1" dirty="0" smtClean="0"/>
              <a:t> 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011863" y="2133600"/>
            <a:ext cx="1943100" cy="1714500"/>
            <a:chOff x="7877" y="3457"/>
            <a:chExt cx="2037" cy="1620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7877" y="3457"/>
              <a:ext cx="2036" cy="162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Articolo</a:t>
              </a:r>
            </a:p>
            <a:p>
              <a:endParaRPr lang="it-IT" sz="1200">
                <a:solidFill>
                  <a:schemeClr val="tx1"/>
                </a:solidFill>
              </a:endParaRPr>
            </a:p>
            <a:p>
              <a:endParaRPr lang="it-IT" sz="1200">
                <a:solidFill>
                  <a:schemeClr val="tx1"/>
                </a:solidFill>
              </a:endParaRPr>
            </a:p>
            <a:p>
              <a:r>
                <a:rPr lang="it-IT" sz="1200">
                  <a:solidFill>
                    <a:schemeClr val="tx1"/>
                  </a:solidFill>
                </a:rPr>
                <a:t>Titolo : String</a:t>
              </a:r>
            </a:p>
            <a:p>
              <a:r>
                <a:rPr lang="it-IT" sz="1200">
                  <a:solidFill>
                    <a:schemeClr val="tx1"/>
                  </a:solidFill>
                </a:rPr>
                <a:t>Dimensione :String</a:t>
              </a:r>
            </a:p>
            <a:p>
              <a:endParaRPr lang="it-IT" sz="1200">
                <a:solidFill>
                  <a:schemeClr val="tx1"/>
                </a:solidFill>
              </a:endParaRPr>
            </a:p>
            <a:p>
              <a:endParaRPr lang="it-IT" sz="1200">
                <a:solidFill>
                  <a:schemeClr val="tx1"/>
                </a:solidFill>
              </a:endParaRPr>
            </a:p>
            <a:p>
              <a:r>
                <a:rPr lang="it-IT" sz="1200">
                  <a:solidFill>
                    <a:schemeClr val="tx1"/>
                  </a:solidFill>
                </a:rPr>
                <a:t>estSotoEsame() :Boolean</a:t>
              </a:r>
            </a:p>
            <a:p>
              <a:r>
                <a:rPr lang="it-IT" sz="1200">
                  <a:solidFill>
                    <a:schemeClr val="tx1"/>
                  </a:solidFill>
                </a:rPr>
                <a:t>estAccettato() : Boolean </a:t>
              </a:r>
            </a:p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>
              <a:off x="7877" y="3862"/>
              <a:ext cx="20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877" y="4537"/>
              <a:ext cx="20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908175" y="765175"/>
            <a:ext cx="1485900" cy="1028700"/>
            <a:chOff x="6111" y="3052"/>
            <a:chExt cx="1630" cy="1350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6111" y="3052"/>
              <a:ext cx="1630" cy="135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Persona</a:t>
              </a:r>
            </a:p>
            <a:p>
              <a:pPr algn="ctr"/>
              <a:endParaRPr lang="it-IT" sz="1200">
                <a:solidFill>
                  <a:schemeClr val="tx1"/>
                </a:solidFill>
              </a:endParaRPr>
            </a:p>
            <a:p>
              <a:r>
                <a:rPr lang="en-GB" sz="1200">
                  <a:solidFill>
                    <a:schemeClr val="tx1"/>
                  </a:solidFill>
                </a:rPr>
                <a:t>Nome :String</a:t>
              </a:r>
              <a:endParaRPr lang="en-GB" sz="1200">
                <a:solidFill>
                  <a:srgbClr val="CC99FF"/>
                </a:solidFill>
              </a:endParaRPr>
            </a:p>
            <a:p>
              <a:r>
                <a:rPr lang="en-GB" sz="1200">
                  <a:solidFill>
                    <a:schemeClr val="tx1"/>
                  </a:solidFill>
                </a:rPr>
                <a:t>cognome :string</a:t>
              </a:r>
            </a:p>
            <a:p>
              <a:r>
                <a:rPr lang="en-GB" sz="1200">
                  <a:solidFill>
                    <a:schemeClr val="tx1"/>
                  </a:solidFill>
                </a:rPr>
                <a:t>email :String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23609" name="Line 12"/>
            <p:cNvSpPr>
              <a:spLocks noChangeShapeType="1"/>
            </p:cNvSpPr>
            <p:nvPr/>
          </p:nvSpPr>
          <p:spPr bwMode="auto">
            <a:xfrm>
              <a:off x="6111" y="3457"/>
              <a:ext cx="1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894013" y="2749550"/>
            <a:ext cx="760412" cy="422275"/>
            <a:chOff x="3665" y="4402"/>
            <a:chExt cx="1087" cy="810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665" y="4402"/>
              <a:ext cx="1087" cy="8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Autore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3665" y="4807"/>
              <a:ext cx="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2551113" y="4006850"/>
            <a:ext cx="941387" cy="406400"/>
            <a:chOff x="3665" y="4402"/>
            <a:chExt cx="1087" cy="810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665" y="4402"/>
              <a:ext cx="1087" cy="8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Junior</a:t>
              </a:r>
            </a:p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3665" y="4807"/>
              <a:ext cx="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971550" y="2708275"/>
            <a:ext cx="1655763" cy="576263"/>
            <a:chOff x="2715" y="4132"/>
            <a:chExt cx="1766" cy="810"/>
          </a:xfrm>
        </p:grpSpPr>
        <p:sp>
          <p:nvSpPr>
            <p:cNvPr id="23602" name="Text Box 20"/>
            <p:cNvSpPr txBox="1">
              <a:spLocks noChangeArrowheads="1"/>
            </p:cNvSpPr>
            <p:nvPr/>
          </p:nvSpPr>
          <p:spPr bwMode="auto">
            <a:xfrm>
              <a:off x="2715" y="4132"/>
              <a:ext cx="1766" cy="8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Revisore</a:t>
              </a:r>
            </a:p>
            <a:p>
              <a:endParaRPr lang="it-IT" sz="1200">
                <a:solidFill>
                  <a:schemeClr val="tx1"/>
                </a:solidFill>
              </a:endParaRPr>
            </a:p>
            <a:p>
              <a:r>
                <a:rPr lang="it-IT" sz="1200">
                  <a:solidFill>
                    <a:schemeClr val="tx1"/>
                  </a:solidFill>
                </a:rPr>
                <a:t>nazionalità :String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2715" y="4537"/>
              <a:ext cx="17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1179513" y="4006850"/>
            <a:ext cx="871537" cy="501650"/>
            <a:chOff x="3665" y="4402"/>
            <a:chExt cx="1087" cy="810"/>
          </a:xfrm>
        </p:grpSpPr>
        <p:sp>
          <p:nvSpPr>
            <p:cNvPr id="23600" name="Text Box 23"/>
            <p:cNvSpPr txBox="1">
              <a:spLocks noChangeArrowheads="1"/>
            </p:cNvSpPr>
            <p:nvPr/>
          </p:nvSpPr>
          <p:spPr bwMode="auto">
            <a:xfrm>
              <a:off x="3665" y="4402"/>
              <a:ext cx="1087" cy="8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200" b="1">
                  <a:solidFill>
                    <a:schemeClr val="tx1"/>
                  </a:solidFill>
                </a:rPr>
                <a:t>Senior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23601" name="Line 24"/>
            <p:cNvSpPr>
              <a:spLocks noChangeShapeType="1"/>
            </p:cNvSpPr>
            <p:nvPr/>
          </p:nvSpPr>
          <p:spPr bwMode="auto">
            <a:xfrm>
              <a:off x="3665" y="4807"/>
              <a:ext cx="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23561" name="AutoShape 25"/>
          <p:cNvCxnSpPr>
            <a:cxnSpLocks noChangeShapeType="1"/>
            <a:stCxn id="23602" idx="0"/>
            <a:endCxn id="0" idx="0"/>
          </p:cNvCxnSpPr>
          <p:nvPr/>
        </p:nvCxnSpPr>
        <p:spPr bwMode="auto">
          <a:xfrm rot="5400000" flipV="1">
            <a:off x="2516981" y="1991519"/>
            <a:ext cx="41275" cy="1474788"/>
          </a:xfrm>
          <a:prstGeom prst="bentConnector3">
            <a:avLst>
              <a:gd name="adj1" fmla="val -55384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23562" name="AutoShape 26"/>
          <p:cNvCxnSpPr>
            <a:cxnSpLocks noChangeShapeType="1"/>
            <a:stCxn id="23600" idx="0"/>
            <a:endCxn id="0" idx="0"/>
          </p:cNvCxnSpPr>
          <p:nvPr/>
        </p:nvCxnSpPr>
        <p:spPr bwMode="auto">
          <a:xfrm rot="5400000" flipV="1">
            <a:off x="2318544" y="3304381"/>
            <a:ext cx="1588" cy="1406525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3563" name="Line 27"/>
          <p:cNvSpPr>
            <a:spLocks noChangeShapeType="1"/>
          </p:cNvSpPr>
          <p:nvPr/>
        </p:nvSpPr>
        <p:spPr bwMode="auto">
          <a:xfrm flipV="1">
            <a:off x="2627313" y="1773238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64" name="Text Box 28"/>
          <p:cNvSpPr txBox="1">
            <a:spLocks noChangeArrowheads="1"/>
          </p:cNvSpPr>
          <p:nvPr/>
        </p:nvSpPr>
        <p:spPr bwMode="auto">
          <a:xfrm>
            <a:off x="3694113" y="2749550"/>
            <a:ext cx="2128837" cy="3429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200" dirty="0">
                <a:solidFill>
                  <a:schemeClr val="tx1"/>
                </a:solidFill>
              </a:rPr>
              <a:t>        1..*     autore_di       0..*</a:t>
            </a:r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23565" name="AutoShape 29"/>
          <p:cNvCxnSpPr>
            <a:cxnSpLocks noChangeShapeType="1"/>
            <a:stCxn id="0" idx="2"/>
          </p:cNvCxnSpPr>
          <p:nvPr/>
        </p:nvCxnSpPr>
        <p:spPr bwMode="auto">
          <a:xfrm rot="5400000" flipH="1" flipV="1">
            <a:off x="4487069" y="2428081"/>
            <a:ext cx="520700" cy="3449638"/>
          </a:xfrm>
          <a:prstGeom prst="bentConnector4">
            <a:avLst>
              <a:gd name="adj1" fmla="val -43903"/>
              <a:gd name="adj2" fmla="val 10001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3236913" y="4692650"/>
            <a:ext cx="2170112" cy="685800"/>
            <a:chOff x="5431" y="5752"/>
            <a:chExt cx="2038" cy="810"/>
          </a:xfrm>
        </p:grpSpPr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5431" y="6022"/>
              <a:ext cx="2038" cy="540"/>
              <a:chOff x="3665" y="4402"/>
              <a:chExt cx="1087" cy="810"/>
            </a:xfrm>
          </p:grpSpPr>
          <p:sp>
            <p:nvSpPr>
              <p:cNvPr id="23598" name="Text Box 33"/>
              <p:cNvSpPr txBox="1">
                <a:spLocks noChangeArrowheads="1"/>
              </p:cNvSpPr>
              <p:nvPr/>
            </p:nvSpPr>
            <p:spPr bwMode="auto">
              <a:xfrm>
                <a:off x="3665" y="4402"/>
                <a:ext cx="1087" cy="810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200" b="1">
                    <a:solidFill>
                      <a:schemeClr val="tx1"/>
                    </a:solidFill>
                  </a:rPr>
                  <a:t>revisore_secondario</a:t>
                </a:r>
              </a:p>
              <a:p>
                <a:r>
                  <a:rPr lang="it-IT" sz="1200">
                    <a:solidFill>
                      <a:schemeClr val="tx1"/>
                    </a:solidFill>
                  </a:rPr>
                  <a:t>voto: 0..9</a:t>
                </a:r>
                <a:endParaRPr 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9" name="Line 34"/>
              <p:cNvSpPr>
                <a:spLocks noChangeShapeType="1"/>
              </p:cNvSpPr>
              <p:nvPr/>
            </p:nvSpPr>
            <p:spPr bwMode="auto">
              <a:xfrm>
                <a:off x="3665" y="4807"/>
                <a:ext cx="10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597" name="Line 35"/>
            <p:cNvSpPr>
              <a:spLocks noChangeShapeType="1"/>
            </p:cNvSpPr>
            <p:nvPr/>
          </p:nvSpPr>
          <p:spPr bwMode="auto">
            <a:xfrm flipH="1">
              <a:off x="6246" y="5752"/>
              <a:ext cx="1" cy="2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3203575" y="5876925"/>
            <a:ext cx="2171700" cy="800100"/>
            <a:chOff x="5431" y="5752"/>
            <a:chExt cx="2038" cy="810"/>
          </a:xfrm>
        </p:grpSpPr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5431" y="6022"/>
              <a:ext cx="2038" cy="540"/>
              <a:chOff x="3665" y="4402"/>
              <a:chExt cx="1087" cy="810"/>
            </a:xfrm>
          </p:grpSpPr>
          <p:sp>
            <p:nvSpPr>
              <p:cNvPr id="23594" name="Text Box 38"/>
              <p:cNvSpPr txBox="1">
                <a:spLocks noChangeArrowheads="1"/>
              </p:cNvSpPr>
              <p:nvPr/>
            </p:nvSpPr>
            <p:spPr bwMode="auto">
              <a:xfrm>
                <a:off x="3665" y="4402"/>
                <a:ext cx="1087" cy="810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200" b="1">
                    <a:solidFill>
                      <a:schemeClr val="tx1"/>
                    </a:solidFill>
                  </a:rPr>
                  <a:t>revisore_primario</a:t>
                </a:r>
              </a:p>
              <a:p>
                <a:r>
                  <a:rPr lang="it-IT" sz="1200">
                    <a:solidFill>
                      <a:schemeClr val="tx1"/>
                    </a:solidFill>
                  </a:rPr>
                  <a:t>giudizioPositivo : Booleano</a:t>
                </a:r>
                <a:endParaRPr 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5" name="Line 39"/>
              <p:cNvSpPr>
                <a:spLocks noChangeShapeType="1"/>
              </p:cNvSpPr>
              <p:nvPr/>
            </p:nvSpPr>
            <p:spPr bwMode="auto">
              <a:xfrm>
                <a:off x="3665" y="4807"/>
                <a:ext cx="10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593" name="Line 40"/>
            <p:cNvSpPr>
              <a:spLocks noChangeShapeType="1"/>
            </p:cNvSpPr>
            <p:nvPr/>
          </p:nvSpPr>
          <p:spPr bwMode="auto">
            <a:xfrm flipH="1">
              <a:off x="6246" y="5752"/>
              <a:ext cx="1" cy="2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568" name="Text Box 41"/>
          <p:cNvSpPr txBox="1">
            <a:spLocks noChangeArrowheads="1"/>
          </p:cNvSpPr>
          <p:nvPr/>
        </p:nvSpPr>
        <p:spPr bwMode="auto">
          <a:xfrm>
            <a:off x="3122613" y="4464050"/>
            <a:ext cx="814387" cy="203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000">
                <a:solidFill>
                  <a:schemeClr val="tx1"/>
                </a:solidFill>
              </a:rPr>
              <a:t>2..* *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69" name="Text Box 42"/>
          <p:cNvSpPr txBox="1">
            <a:spLocks noChangeArrowheads="1"/>
          </p:cNvSpPr>
          <p:nvPr/>
        </p:nvSpPr>
        <p:spPr bwMode="auto">
          <a:xfrm>
            <a:off x="1042988" y="4724400"/>
            <a:ext cx="811212" cy="3063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000">
                <a:solidFill>
                  <a:schemeClr val="tx1"/>
                </a:solidFill>
              </a:rPr>
              <a:t>1..1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70" name="Text Box 43"/>
          <p:cNvSpPr txBox="1">
            <a:spLocks noChangeArrowheads="1"/>
          </p:cNvSpPr>
          <p:nvPr/>
        </p:nvSpPr>
        <p:spPr bwMode="auto">
          <a:xfrm>
            <a:off x="6659563" y="4076700"/>
            <a:ext cx="608012" cy="4048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000">
                <a:solidFill>
                  <a:schemeClr val="tx1"/>
                </a:solidFill>
              </a:rPr>
              <a:t>0..*</a:t>
            </a:r>
          </a:p>
          <a:p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71" name="Text Box 44"/>
          <p:cNvSpPr txBox="1">
            <a:spLocks noChangeArrowheads="1"/>
          </p:cNvSpPr>
          <p:nvPr/>
        </p:nvSpPr>
        <p:spPr bwMode="auto">
          <a:xfrm>
            <a:off x="5751513" y="4006850"/>
            <a:ext cx="406400" cy="3032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000">
                <a:solidFill>
                  <a:schemeClr val="tx1"/>
                </a:solidFill>
              </a:rPr>
              <a:t>0..*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72" name="Text Box 45"/>
          <p:cNvSpPr txBox="1">
            <a:spLocks noChangeArrowheads="1"/>
          </p:cNvSpPr>
          <p:nvPr/>
        </p:nvSpPr>
        <p:spPr bwMode="auto">
          <a:xfrm>
            <a:off x="2322513" y="3435350"/>
            <a:ext cx="1714500" cy="3429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>
                <a:solidFill>
                  <a:schemeClr val="tx1"/>
                </a:solidFill>
              </a:rPr>
              <a:t>{Disjoint, complete}</a:t>
            </a:r>
            <a:endParaRPr lang="it-IT" sz="1200">
              <a:solidFill>
                <a:schemeClr val="tx1"/>
              </a:solidFill>
              <a:latin typeface="MS Shell Dlg" charset="0"/>
            </a:endParaRPr>
          </a:p>
          <a:p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73" name="Text Box 46"/>
          <p:cNvSpPr txBox="1">
            <a:spLocks noChangeArrowheads="1"/>
          </p:cNvSpPr>
          <p:nvPr/>
        </p:nvSpPr>
        <p:spPr bwMode="auto">
          <a:xfrm>
            <a:off x="2555875" y="1916113"/>
            <a:ext cx="1714500" cy="3429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>
                <a:solidFill>
                  <a:schemeClr val="tx1"/>
                </a:solidFill>
              </a:rPr>
              <a:t>{Disjoint, complete}</a:t>
            </a:r>
            <a:endParaRPr lang="it-IT" sz="1200">
              <a:solidFill>
                <a:schemeClr val="tx1"/>
              </a:solidFill>
              <a:latin typeface="MS Shell Dlg" charset="0"/>
            </a:endParaRPr>
          </a:p>
          <a:p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23574" name="Line 47"/>
          <p:cNvSpPr>
            <a:spLocks noChangeShapeType="1"/>
          </p:cNvSpPr>
          <p:nvPr/>
        </p:nvSpPr>
        <p:spPr bwMode="auto">
          <a:xfrm flipV="1">
            <a:off x="1865313" y="3321050"/>
            <a:ext cx="1587" cy="442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23575" name="AutoShape 48"/>
          <p:cNvCxnSpPr>
            <a:cxnSpLocks noChangeShapeType="1"/>
          </p:cNvCxnSpPr>
          <p:nvPr/>
        </p:nvCxnSpPr>
        <p:spPr bwMode="auto">
          <a:xfrm>
            <a:off x="3659188" y="2978150"/>
            <a:ext cx="2339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576" name="AutoShape 49"/>
          <p:cNvCxnSpPr>
            <a:cxnSpLocks noChangeShapeType="1"/>
            <a:stCxn id="23600" idx="2"/>
            <a:endCxn id="0" idx="2"/>
          </p:cNvCxnSpPr>
          <p:nvPr/>
        </p:nvCxnSpPr>
        <p:spPr bwMode="auto">
          <a:xfrm rot="5400000" flipH="1" flipV="1">
            <a:off x="3969544" y="1494631"/>
            <a:ext cx="660400" cy="5367338"/>
          </a:xfrm>
          <a:prstGeom prst="bentConnector3">
            <a:avLst>
              <a:gd name="adj1" fmla="val -2021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900113" y="620713"/>
            <a:ext cx="3024000" cy="2808287"/>
          </a:xfrm>
          <a:prstGeom prst="rect">
            <a:avLst/>
          </a:prstGeom>
          <a:noFill/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429125" y="2781301"/>
            <a:ext cx="714380" cy="29050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6011863" y="2636838"/>
            <a:ext cx="1296987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1042988" y="4724400"/>
            <a:ext cx="433387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 flipV="1">
            <a:off x="4000496" y="2714620"/>
            <a:ext cx="357190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    </a:t>
            </a:r>
            <a:endParaRPr lang="it-IT" dirty="0"/>
          </a:p>
        </p:txBody>
      </p:sp>
      <p:sp>
        <p:nvSpPr>
          <p:cNvPr id="23608" name="AutoShape 56"/>
          <p:cNvSpPr>
            <a:spLocks noChangeArrowheads="1"/>
          </p:cNvSpPr>
          <p:nvPr/>
        </p:nvSpPr>
        <p:spPr bwMode="auto">
          <a:xfrm>
            <a:off x="4000496" y="857232"/>
            <a:ext cx="571504" cy="28575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4643438" y="765175"/>
            <a:ext cx="856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 err="1">
                <a:solidFill>
                  <a:srgbClr val="FF5050"/>
                </a:solidFill>
              </a:rPr>
              <a:t>Classes</a:t>
            </a:r>
            <a:endParaRPr lang="it-IT" sz="1800" dirty="0">
              <a:solidFill>
                <a:srgbClr val="FF5050"/>
              </a:solidFill>
            </a:endParaRPr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4859338" y="234950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6227763" y="1844675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4140200" y="1916113"/>
            <a:ext cx="16464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rgbClr val="FF5050"/>
                </a:solidFill>
              </a:rPr>
              <a:t>Object</a:t>
            </a:r>
            <a:r>
              <a:rPr lang="it-IT" sz="1600" dirty="0">
                <a:solidFill>
                  <a:srgbClr val="FF5050"/>
                </a:solidFill>
              </a:rPr>
              <a:t> </a:t>
            </a:r>
            <a:r>
              <a:rPr lang="it-IT" sz="1600" dirty="0" err="1">
                <a:solidFill>
                  <a:srgbClr val="FF5050"/>
                </a:solidFill>
              </a:rPr>
              <a:t>Properties</a:t>
            </a:r>
            <a:endParaRPr lang="it-IT" sz="1600" dirty="0">
              <a:solidFill>
                <a:srgbClr val="FF5050"/>
              </a:solidFill>
            </a:endParaRP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929322" y="1428736"/>
            <a:ext cx="1851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 err="1">
                <a:solidFill>
                  <a:srgbClr val="FF5050"/>
                </a:solidFill>
              </a:rPr>
              <a:t>Datatype</a:t>
            </a:r>
            <a:r>
              <a:rPr lang="it-IT" sz="1600" dirty="0">
                <a:solidFill>
                  <a:srgbClr val="FF5050"/>
                </a:solidFill>
              </a:rPr>
              <a:t> </a:t>
            </a:r>
            <a:r>
              <a:rPr lang="it-IT" sz="1600" dirty="0" err="1">
                <a:solidFill>
                  <a:srgbClr val="FF5050"/>
                </a:solidFill>
              </a:rPr>
              <a:t>Properties</a:t>
            </a:r>
            <a:endParaRPr lang="it-IT" sz="1600" dirty="0">
              <a:solidFill>
                <a:srgbClr val="FF5050"/>
              </a:solidFill>
            </a:endParaRPr>
          </a:p>
        </p:txBody>
      </p:sp>
      <p:sp>
        <p:nvSpPr>
          <p:cNvPr id="23616" name="AutoShape 64"/>
          <p:cNvSpPr>
            <a:spLocks noChangeArrowheads="1"/>
          </p:cNvSpPr>
          <p:nvPr/>
        </p:nvSpPr>
        <p:spPr bwMode="auto">
          <a:xfrm>
            <a:off x="1116013" y="5157788"/>
            <a:ext cx="215900" cy="287337"/>
          </a:xfrm>
          <a:prstGeom prst="upArrow">
            <a:avLst>
              <a:gd name="adj1" fmla="val 50000"/>
              <a:gd name="adj2" fmla="val 3327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17" name="AutoShape 65"/>
          <p:cNvSpPr>
            <a:spLocks noChangeArrowheads="1"/>
          </p:cNvSpPr>
          <p:nvPr/>
        </p:nvSpPr>
        <p:spPr bwMode="auto">
          <a:xfrm>
            <a:off x="4067175" y="3141663"/>
            <a:ext cx="217488" cy="431800"/>
          </a:xfrm>
          <a:prstGeom prst="upArrow">
            <a:avLst>
              <a:gd name="adj1" fmla="val 50000"/>
              <a:gd name="adj2" fmla="val 4963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395288" y="55165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FF5050"/>
                </a:solidFill>
              </a:rPr>
              <a:t>Restriction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3851275" y="36449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rgbClr val="FF5050"/>
                </a:solidFill>
              </a:rPr>
              <a:t>Restriction</a:t>
            </a:r>
          </a:p>
        </p:txBody>
      </p:sp>
      <p:sp>
        <p:nvSpPr>
          <p:cNvPr id="61" name="AutoShape 59"/>
          <p:cNvSpPr>
            <a:spLocks noChangeArrowheads="1"/>
          </p:cNvSpPr>
          <p:nvPr/>
        </p:nvSpPr>
        <p:spPr bwMode="auto">
          <a:xfrm>
            <a:off x="3643306" y="4071942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3143240" y="4429132"/>
            <a:ext cx="433387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10" grpId="0"/>
      <p:bldP spid="23611" grpId="0" animBg="1"/>
      <p:bldP spid="23612" grpId="0" animBg="1"/>
      <p:bldP spid="23613" grpId="0"/>
      <p:bldP spid="23615" grpId="0"/>
      <p:bldP spid="23616" grpId="0" animBg="1"/>
      <p:bldP spid="23617" grpId="0" animBg="1"/>
      <p:bldP spid="23618" grpId="0"/>
      <p:bldP spid="23620" grpId="0"/>
      <p:bldP spid="61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br>
              <a:rPr lang="it-IT" sz="3200" b="1" dirty="0" smtClean="0">
                <a:solidFill>
                  <a:srgbClr val="0000CC"/>
                </a:solidFill>
              </a:rPr>
            </a:br>
            <a:r>
              <a:rPr lang="it-IT" sz="3200" b="1" dirty="0" smtClean="0">
                <a:solidFill>
                  <a:srgbClr val="6699FF"/>
                </a:solidFill>
              </a:rPr>
              <a:t>Classi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Classes</a:t>
            </a:r>
            <a:endParaRPr lang="it-IT" sz="3200" b="1" dirty="0" smtClean="0">
              <a:solidFill>
                <a:srgbClr val="0000C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2060575"/>
            <a:ext cx="1296987" cy="863600"/>
            <a:chOff x="6111" y="3052"/>
            <a:chExt cx="1630" cy="1350"/>
          </a:xfrm>
        </p:grpSpPr>
        <p:sp>
          <p:nvSpPr>
            <p:cNvPr id="24597" name="Text Box 5"/>
            <p:cNvSpPr txBox="1">
              <a:spLocks noChangeArrowheads="1"/>
            </p:cNvSpPr>
            <p:nvPr/>
          </p:nvSpPr>
          <p:spPr bwMode="auto">
            <a:xfrm>
              <a:off x="6111" y="3052"/>
              <a:ext cx="1630" cy="135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000" b="1">
                  <a:solidFill>
                    <a:schemeClr val="tx1"/>
                  </a:solidFill>
                </a:rPr>
                <a:t>Persona</a:t>
              </a:r>
            </a:p>
            <a:p>
              <a:pPr algn="ctr"/>
              <a:endParaRPr lang="it-IT" sz="1000">
                <a:solidFill>
                  <a:schemeClr val="tx1"/>
                </a:solidFill>
              </a:endParaRPr>
            </a:p>
            <a:p>
              <a:r>
                <a:rPr lang="en-GB" sz="1000">
                  <a:solidFill>
                    <a:schemeClr val="tx1"/>
                  </a:solidFill>
                </a:rPr>
                <a:t>Nome :String</a:t>
              </a:r>
              <a:endParaRPr lang="en-GB" sz="1000">
                <a:solidFill>
                  <a:srgbClr val="CC99FF"/>
                </a:solidFill>
              </a:endParaRPr>
            </a:p>
            <a:p>
              <a:r>
                <a:rPr lang="en-GB" sz="1000">
                  <a:solidFill>
                    <a:schemeClr val="tx1"/>
                  </a:solidFill>
                </a:rPr>
                <a:t>cognome :string</a:t>
              </a:r>
            </a:p>
            <a:p>
              <a:r>
                <a:rPr lang="en-GB" sz="1000">
                  <a:solidFill>
                    <a:schemeClr val="tx1"/>
                  </a:solidFill>
                </a:rPr>
                <a:t>email :String</a:t>
              </a:r>
              <a:endParaRPr lang="it-IT" sz="1000">
                <a:solidFill>
                  <a:schemeClr val="tx1"/>
                </a:solidFill>
              </a:endParaRPr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6111" y="3457"/>
              <a:ext cx="1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179388" y="2060575"/>
            <a:ext cx="1296987" cy="252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1643042" y="2428868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66850"/>
            <a:ext cx="62642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132138" y="2133600"/>
            <a:ext cx="215900" cy="215900"/>
          </a:xfrm>
          <a:prstGeom prst="rect">
            <a:avLst/>
          </a:prstGeom>
          <a:noFill/>
          <a:ln w="222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2544" name="AutoShape 16"/>
          <p:cNvCxnSpPr>
            <a:cxnSpLocks noChangeShapeType="1"/>
          </p:cNvCxnSpPr>
          <p:nvPr/>
        </p:nvCxnSpPr>
        <p:spPr bwMode="auto">
          <a:xfrm rot="10800000" flipV="1">
            <a:off x="2484438" y="2349500"/>
            <a:ext cx="719137" cy="385763"/>
          </a:xfrm>
          <a:prstGeom prst="bentConnector3">
            <a:avLst>
              <a:gd name="adj1" fmla="val -6773"/>
            </a:avLst>
          </a:prstGeom>
          <a:noFill/>
          <a:ln w="19050">
            <a:solidFill>
              <a:srgbClr val="FF5050"/>
            </a:solidFill>
            <a:miter lim="800000"/>
            <a:headEnd/>
            <a:tailEnd type="triangle" w="med" len="med"/>
          </a:ln>
        </p:spPr>
      </p:cxn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4211638" y="1916113"/>
            <a:ext cx="1008062" cy="14446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484313"/>
            <a:ext cx="625157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708400" y="1484313"/>
            <a:ext cx="719138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9388" y="3213100"/>
            <a:ext cx="1296987" cy="792163"/>
            <a:chOff x="204" y="2780"/>
            <a:chExt cx="952" cy="786"/>
          </a:xfrm>
        </p:grpSpPr>
        <p:sp>
          <p:nvSpPr>
            <p:cNvPr id="24595" name="Text Box 22"/>
            <p:cNvSpPr txBox="1">
              <a:spLocks noChangeArrowheads="1"/>
            </p:cNvSpPr>
            <p:nvPr/>
          </p:nvSpPr>
          <p:spPr bwMode="auto">
            <a:xfrm>
              <a:off x="204" y="2780"/>
              <a:ext cx="952" cy="78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Articolo</a:t>
              </a:r>
            </a:p>
            <a:p>
              <a:endParaRPr lang="it-IT" sz="1000" dirty="0">
                <a:solidFill>
                  <a:schemeClr val="tx1"/>
                </a:solidFill>
              </a:endParaRPr>
            </a:p>
            <a:p>
              <a:r>
                <a:rPr lang="it-IT" sz="1000" dirty="0">
                  <a:solidFill>
                    <a:schemeClr val="tx1"/>
                  </a:solidFill>
                </a:rPr>
                <a:t>Titolo : </a:t>
              </a:r>
              <a:r>
                <a:rPr lang="it-IT" sz="1000" dirty="0" err="1">
                  <a:solidFill>
                    <a:schemeClr val="tx1"/>
                  </a:solidFill>
                </a:rPr>
                <a:t>String</a:t>
              </a:r>
              <a:endParaRPr lang="it-IT" sz="1000" dirty="0">
                <a:solidFill>
                  <a:schemeClr val="tx1"/>
                </a:solidFill>
              </a:endParaRPr>
            </a:p>
            <a:p>
              <a:r>
                <a:rPr lang="it-IT" sz="1000" dirty="0">
                  <a:solidFill>
                    <a:schemeClr val="tx1"/>
                  </a:solidFill>
                </a:rPr>
                <a:t>Dimensione :</a:t>
              </a:r>
              <a:r>
                <a:rPr lang="it-IT" sz="1000" dirty="0" err="1">
                  <a:solidFill>
                    <a:schemeClr val="tx1"/>
                  </a:solidFill>
                </a:rPr>
                <a:t>String</a:t>
              </a:r>
              <a:endParaRPr lang="it-IT" sz="1000" dirty="0">
                <a:solidFill>
                  <a:schemeClr val="tx1"/>
                </a:solidFill>
              </a:endParaRPr>
            </a:p>
            <a:p>
              <a:endParaRPr lang="it-IT" sz="1200" dirty="0">
                <a:solidFill>
                  <a:schemeClr val="tx1"/>
                </a:solidFill>
              </a:endParaRPr>
            </a:p>
            <a:p>
              <a:endParaRPr lang="it-IT" sz="1200" dirty="0">
                <a:solidFill>
                  <a:schemeClr val="tx1"/>
                </a:solidFill>
              </a:endParaRPr>
            </a:p>
            <a:p>
              <a:endParaRPr lang="it-IT" sz="1800" dirty="0">
                <a:solidFill>
                  <a:schemeClr val="tx1"/>
                </a:solidFill>
              </a:endParaRPr>
            </a:p>
          </p:txBody>
        </p:sp>
        <p:sp>
          <p:nvSpPr>
            <p:cNvPr id="24596" name="Line 23"/>
            <p:cNvSpPr>
              <a:spLocks noChangeShapeType="1"/>
            </p:cNvSpPr>
            <p:nvPr/>
          </p:nvSpPr>
          <p:spPr bwMode="auto">
            <a:xfrm flipV="1">
              <a:off x="204" y="2976"/>
              <a:ext cx="9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1643042" y="3286124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484313"/>
            <a:ext cx="62642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179388" y="6092825"/>
            <a:ext cx="896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it-IT" sz="1800">
                <a:solidFill>
                  <a:srgbClr val="0000CC"/>
                </a:solidFill>
              </a:rPr>
              <a:t> </a:t>
            </a:r>
            <a:r>
              <a:rPr lang="it-IT" sz="1600">
                <a:solidFill>
                  <a:srgbClr val="0000CC"/>
                </a:solidFill>
              </a:rPr>
              <a:t>OWL non fa alcuna assunzione sulla disgiunzione tra classi: bisogna dichiararlo esplicitamente</a:t>
            </a:r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351338"/>
            <a:ext cx="2305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067175" y="4581525"/>
            <a:ext cx="28733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356100" y="4797425"/>
            <a:ext cx="936625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80000" y="3214686"/>
            <a:ext cx="1296000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0" grpId="1" animBg="1"/>
      <p:bldP spid="22545" grpId="0" animBg="1"/>
      <p:bldP spid="22545" grpId="1" animBg="1"/>
      <p:bldP spid="22548" grpId="0" animBg="1"/>
      <p:bldP spid="22548" grpId="1" animBg="1"/>
      <p:bldP spid="22554" grpId="0" animBg="1"/>
      <p:bldP spid="22556" grpId="0"/>
      <p:bldP spid="22560" grpId="0" animBg="1"/>
      <p:bldP spid="2256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6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600" b="1" dirty="0" smtClean="0">
                <a:solidFill>
                  <a:srgbClr val="0000CC"/>
                </a:solidFill>
              </a:rPr>
              <a:t> 2005</a:t>
            </a:r>
            <a:br>
              <a:rPr lang="it-IT" sz="3600" b="1" dirty="0" smtClean="0">
                <a:solidFill>
                  <a:srgbClr val="0000CC"/>
                </a:solidFill>
              </a:rPr>
            </a:br>
            <a:r>
              <a:rPr lang="it-IT" sz="3600" b="1" dirty="0" smtClean="0">
                <a:solidFill>
                  <a:srgbClr val="6699FF"/>
                </a:solidFill>
              </a:rPr>
              <a:t>Classi</a:t>
            </a:r>
            <a:r>
              <a:rPr lang="it-IT" sz="3600" b="1" dirty="0" smtClean="0">
                <a:solidFill>
                  <a:srgbClr val="0000CC"/>
                </a:solidFill>
              </a:rPr>
              <a:t> </a:t>
            </a:r>
            <a:r>
              <a:rPr lang="it-IT" sz="3600" b="1" dirty="0" smtClean="0">
                <a:solidFill>
                  <a:srgbClr val="6699FF"/>
                </a:solidFill>
              </a:rPr>
              <a:t>Derivate </a:t>
            </a:r>
            <a:r>
              <a:rPr lang="it-IT" sz="3600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it-IT" sz="3600" b="1" dirty="0" err="1" smtClean="0">
                <a:solidFill>
                  <a:srgbClr val="0000CC"/>
                </a:solidFill>
                <a:sym typeface="Wingdings" pitchFamily="2" charset="2"/>
              </a:rPr>
              <a:t>Classes</a:t>
            </a:r>
            <a:r>
              <a:rPr lang="it-IT" sz="2000" b="1" dirty="0" smtClean="0">
                <a:solidFill>
                  <a:srgbClr val="0000CC"/>
                </a:solidFill>
                <a:sym typeface="Wingdings" pitchFamily="2" charset="2"/>
              </a:rPr>
              <a:t/>
            </a:r>
            <a:br>
              <a:rPr lang="it-IT" sz="2000" b="1" dirty="0" smtClean="0">
                <a:solidFill>
                  <a:srgbClr val="0000CC"/>
                </a:solidFill>
                <a:sym typeface="Wingdings" pitchFamily="2" charset="2"/>
              </a:rPr>
            </a:br>
            <a:endParaRPr lang="it-IT" sz="2000" b="1" dirty="0" smtClean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50825" y="1341438"/>
            <a:ext cx="8640763" cy="4445000"/>
            <a:chOff x="113" y="709"/>
            <a:chExt cx="5443" cy="280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3" y="1480"/>
              <a:ext cx="1390" cy="1180"/>
              <a:chOff x="0" y="754"/>
              <a:chExt cx="1390" cy="1180"/>
            </a:xfrm>
          </p:grpSpPr>
          <p:sp>
            <p:nvSpPr>
              <p:cNvPr id="25613" name="Text Box 5"/>
              <p:cNvSpPr txBox="1">
                <a:spLocks noChangeArrowheads="1"/>
              </p:cNvSpPr>
              <p:nvPr/>
            </p:nvSpPr>
            <p:spPr bwMode="auto">
              <a:xfrm>
                <a:off x="204" y="754"/>
                <a:ext cx="748" cy="545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000" b="1">
                    <a:solidFill>
                      <a:schemeClr val="tx1"/>
                    </a:solidFill>
                  </a:rPr>
                  <a:t>Persona</a:t>
                </a:r>
              </a:p>
              <a:p>
                <a:pPr algn="ctr"/>
                <a:endParaRPr lang="it-IT" sz="1000">
                  <a:solidFill>
                    <a:schemeClr val="tx1"/>
                  </a:solidFill>
                </a:endParaRPr>
              </a:p>
              <a:p>
                <a:r>
                  <a:rPr lang="en-GB" sz="1000">
                    <a:solidFill>
                      <a:schemeClr val="tx1"/>
                    </a:solidFill>
                  </a:rPr>
                  <a:t>nome :String</a:t>
                </a:r>
                <a:endParaRPr lang="en-GB" sz="1000">
                  <a:solidFill>
                    <a:srgbClr val="CC99FF"/>
                  </a:solidFill>
                </a:endParaRPr>
              </a:p>
              <a:p>
                <a:r>
                  <a:rPr lang="en-GB" sz="1000">
                    <a:solidFill>
                      <a:schemeClr val="tx1"/>
                    </a:solidFill>
                  </a:rPr>
                  <a:t>cognome :string</a:t>
                </a:r>
              </a:p>
              <a:p>
                <a:r>
                  <a:rPr lang="en-GB" sz="1000">
                    <a:solidFill>
                      <a:schemeClr val="tx1"/>
                    </a:solidFill>
                  </a:rPr>
                  <a:t>email :String</a:t>
                </a:r>
                <a:endParaRPr lang="it-IT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614" name="Line 6"/>
              <p:cNvSpPr>
                <a:spLocks noChangeShapeType="1"/>
              </p:cNvSpPr>
              <p:nvPr/>
            </p:nvSpPr>
            <p:spPr bwMode="auto">
              <a:xfrm>
                <a:off x="204" y="935"/>
                <a:ext cx="7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15" name="Text Box 8"/>
              <p:cNvSpPr txBox="1">
                <a:spLocks noChangeArrowheads="1"/>
              </p:cNvSpPr>
              <p:nvPr/>
            </p:nvSpPr>
            <p:spPr bwMode="auto">
              <a:xfrm>
                <a:off x="884" y="1616"/>
                <a:ext cx="506" cy="318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000" b="1">
                    <a:solidFill>
                      <a:schemeClr val="tx1"/>
                    </a:solidFill>
                  </a:rPr>
                  <a:t>Autore</a:t>
                </a:r>
                <a:endParaRPr lang="it-IT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5616" name="Line 9"/>
              <p:cNvSpPr>
                <a:spLocks noChangeShapeType="1"/>
              </p:cNvSpPr>
              <p:nvPr/>
            </p:nvSpPr>
            <p:spPr bwMode="auto">
              <a:xfrm>
                <a:off x="884" y="1775"/>
                <a:ext cx="5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17" name="Text Box 11"/>
              <p:cNvSpPr txBox="1">
                <a:spLocks noChangeArrowheads="1"/>
              </p:cNvSpPr>
              <p:nvPr/>
            </p:nvSpPr>
            <p:spPr bwMode="auto">
              <a:xfrm>
                <a:off x="0" y="1616"/>
                <a:ext cx="816" cy="318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000" b="1">
                    <a:solidFill>
                      <a:schemeClr val="tx1"/>
                    </a:solidFill>
                  </a:rPr>
                  <a:t>Revisore</a:t>
                </a:r>
              </a:p>
              <a:p>
                <a:endParaRPr lang="it-IT" sz="1000">
                  <a:solidFill>
                    <a:schemeClr val="tx1"/>
                  </a:solidFill>
                </a:endParaRPr>
              </a:p>
              <a:p>
                <a:r>
                  <a:rPr lang="it-IT" sz="1000">
                    <a:solidFill>
                      <a:schemeClr val="tx1"/>
                    </a:solidFill>
                  </a:rPr>
                  <a:t>nazionalità :String</a:t>
                </a:r>
              </a:p>
            </p:txBody>
          </p:sp>
          <p:sp>
            <p:nvSpPr>
              <p:cNvPr id="25618" name="Line 12"/>
              <p:cNvSpPr>
                <a:spLocks noChangeShapeType="1"/>
              </p:cNvSpPr>
              <p:nvPr/>
            </p:nvSpPr>
            <p:spPr bwMode="auto">
              <a:xfrm>
                <a:off x="0" y="1797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25619" name="AutoShape 13"/>
              <p:cNvCxnSpPr>
                <a:cxnSpLocks noChangeShapeType="1"/>
              </p:cNvCxnSpPr>
              <p:nvPr/>
            </p:nvCxnSpPr>
            <p:spPr bwMode="auto">
              <a:xfrm rot="5400000" flipV="1">
                <a:off x="573" y="1156"/>
                <a:ext cx="26" cy="946"/>
              </a:xfrm>
              <a:prstGeom prst="bentConnector3">
                <a:avLst>
                  <a:gd name="adj1" fmla="val -55384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25620" name="Line 14"/>
              <p:cNvSpPr>
                <a:spLocks noChangeShapeType="1"/>
              </p:cNvSpPr>
              <p:nvPr/>
            </p:nvSpPr>
            <p:spPr bwMode="auto">
              <a:xfrm flipV="1">
                <a:off x="567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25605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6" y="709"/>
              <a:ext cx="3810" cy="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Line 22"/>
            <p:cNvSpPr>
              <a:spLocks noChangeShapeType="1"/>
            </p:cNvSpPr>
            <p:nvPr/>
          </p:nvSpPr>
          <p:spPr bwMode="auto">
            <a:xfrm>
              <a:off x="1066" y="1570"/>
              <a:ext cx="816" cy="0"/>
            </a:xfrm>
            <a:prstGeom prst="line">
              <a:avLst/>
            </a:prstGeom>
            <a:noFill/>
            <a:ln w="222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25607" name="Rectangle 23"/>
            <p:cNvSpPr>
              <a:spLocks noChangeArrowheads="1"/>
            </p:cNvSpPr>
            <p:nvPr/>
          </p:nvSpPr>
          <p:spPr bwMode="auto">
            <a:xfrm>
              <a:off x="2653" y="2341"/>
              <a:ext cx="545" cy="182"/>
            </a:xfrm>
            <a:prstGeom prst="rect">
              <a:avLst/>
            </a:prstGeom>
            <a:noFill/>
            <a:ln w="25400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5608" name="Rectangle 29"/>
            <p:cNvSpPr>
              <a:spLocks noChangeArrowheads="1"/>
            </p:cNvSpPr>
            <p:nvPr/>
          </p:nvSpPr>
          <p:spPr bwMode="auto">
            <a:xfrm>
              <a:off x="1020" y="1933"/>
              <a:ext cx="93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chemeClr val="tx1"/>
                  </a:solidFill>
                </a:rPr>
                <a:t>{Disjoint, complete}</a:t>
              </a:r>
            </a:p>
          </p:txBody>
        </p:sp>
        <p:sp>
          <p:nvSpPr>
            <p:cNvPr id="25609" name="Rectangle 30"/>
            <p:cNvSpPr>
              <a:spLocks noChangeArrowheads="1"/>
            </p:cNvSpPr>
            <p:nvPr/>
          </p:nvSpPr>
          <p:spPr bwMode="auto">
            <a:xfrm>
              <a:off x="317" y="1480"/>
              <a:ext cx="748" cy="18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0" name="Rectangle 36"/>
            <p:cNvSpPr>
              <a:spLocks noChangeArrowheads="1"/>
            </p:cNvSpPr>
            <p:nvPr/>
          </p:nvSpPr>
          <p:spPr bwMode="auto">
            <a:xfrm>
              <a:off x="2653" y="2160"/>
              <a:ext cx="544" cy="136"/>
            </a:xfrm>
            <a:prstGeom prst="rect">
              <a:avLst/>
            </a:prstGeom>
            <a:noFill/>
            <a:ln w="25400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5611" name="Oval 40"/>
            <p:cNvSpPr>
              <a:spLocks noChangeArrowheads="1"/>
            </p:cNvSpPr>
            <p:nvPr/>
          </p:nvSpPr>
          <p:spPr bwMode="auto">
            <a:xfrm>
              <a:off x="5057" y="2251"/>
              <a:ext cx="499" cy="136"/>
            </a:xfrm>
            <a:prstGeom prst="ellipse">
              <a:avLst/>
            </a:prstGeom>
            <a:noFill/>
            <a:ln w="25400" algn="ctr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5612" name="Oval 42"/>
            <p:cNvSpPr>
              <a:spLocks noChangeArrowheads="1"/>
            </p:cNvSpPr>
            <p:nvPr/>
          </p:nvSpPr>
          <p:spPr bwMode="auto">
            <a:xfrm>
              <a:off x="4830" y="2069"/>
              <a:ext cx="635" cy="136"/>
            </a:xfrm>
            <a:prstGeom prst="ellipse">
              <a:avLst/>
            </a:prstGeom>
            <a:noFill/>
            <a:ln w="25400" algn="ctr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br>
              <a:rPr lang="it-IT" sz="3200" b="1" dirty="0" smtClean="0">
                <a:solidFill>
                  <a:srgbClr val="0000CC"/>
                </a:solidFill>
              </a:rPr>
            </a:br>
            <a:r>
              <a:rPr lang="it-IT" sz="3200" b="1" dirty="0" smtClean="0">
                <a:solidFill>
                  <a:srgbClr val="6699FF"/>
                </a:solidFill>
              </a:rPr>
              <a:t>Classi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smtClean="0">
                <a:solidFill>
                  <a:srgbClr val="6699FF"/>
                </a:solidFill>
              </a:rPr>
              <a:t>Derivate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Classes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 (2)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9750" y="2636838"/>
            <a:ext cx="1187450" cy="865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1382" tIns="40691" rIns="81382" bIns="40691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Persona</a:t>
            </a:r>
          </a:p>
          <a:p>
            <a:pPr algn="ctr"/>
            <a:endParaRPr lang="it-IT" sz="1000">
              <a:solidFill>
                <a:schemeClr val="tx1"/>
              </a:solidFill>
            </a:endParaRPr>
          </a:p>
          <a:p>
            <a:r>
              <a:rPr lang="en-GB" sz="1000">
                <a:solidFill>
                  <a:schemeClr val="tx1"/>
                </a:solidFill>
              </a:rPr>
              <a:t>nome :String</a:t>
            </a:r>
            <a:endParaRPr lang="en-GB" sz="1000">
              <a:solidFill>
                <a:srgbClr val="CC99FF"/>
              </a:solidFill>
            </a:endParaRPr>
          </a:p>
          <a:p>
            <a:r>
              <a:rPr lang="en-GB" sz="1000">
                <a:solidFill>
                  <a:schemeClr val="tx1"/>
                </a:solidFill>
              </a:rPr>
              <a:t>cognome :string</a:t>
            </a:r>
          </a:p>
          <a:p>
            <a:r>
              <a:rPr lang="en-GB" sz="1000">
                <a:solidFill>
                  <a:schemeClr val="tx1"/>
                </a:solidFill>
              </a:rPr>
              <a:t>email :String</a:t>
            </a:r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39750" y="2924175"/>
            <a:ext cx="1150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619250" y="4005263"/>
            <a:ext cx="803275" cy="5048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1382" tIns="40691" rIns="81382" bIns="40691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Autore</a:t>
            </a:r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1619250" y="4257675"/>
            <a:ext cx="803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15900" y="4005263"/>
            <a:ext cx="1295400" cy="5048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1382" tIns="40691" rIns="81382" bIns="40691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Revisore</a:t>
            </a:r>
          </a:p>
          <a:p>
            <a:endParaRPr lang="it-IT" sz="1000">
              <a:solidFill>
                <a:schemeClr val="tx1"/>
              </a:solidFill>
            </a:endParaRPr>
          </a:p>
          <a:p>
            <a:r>
              <a:rPr lang="it-IT" sz="1000">
                <a:solidFill>
                  <a:schemeClr val="tx1"/>
                </a:solidFill>
              </a:rPr>
              <a:t>nazionalità :String</a:t>
            </a: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215900" y="4292600"/>
            <a:ext cx="129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26633" name="AutoShape 11"/>
          <p:cNvCxnSpPr>
            <a:cxnSpLocks noChangeShapeType="1"/>
          </p:cNvCxnSpPr>
          <p:nvPr/>
        </p:nvCxnSpPr>
        <p:spPr bwMode="auto">
          <a:xfrm rot="5400000" flipV="1">
            <a:off x="1125538" y="3275013"/>
            <a:ext cx="41275" cy="1501775"/>
          </a:xfrm>
          <a:prstGeom prst="bentConnector3">
            <a:avLst>
              <a:gd name="adj1" fmla="val -55384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6634" name="Line 12"/>
          <p:cNvSpPr>
            <a:spLocks noChangeShapeType="1"/>
          </p:cNvSpPr>
          <p:nvPr/>
        </p:nvSpPr>
        <p:spPr bwMode="auto">
          <a:xfrm flipV="1">
            <a:off x="1116013" y="3500438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15900" y="4003675"/>
            <a:ext cx="129698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619250" y="4003675"/>
            <a:ext cx="792163" cy="25241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6637" name="Picture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341438"/>
            <a:ext cx="5618162" cy="2587625"/>
          </a:xfrm>
          <a:noFill/>
        </p:spPr>
      </p:pic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1476375" y="2205038"/>
            <a:ext cx="1800225" cy="1798637"/>
          </a:xfrm>
          <a:prstGeom prst="line">
            <a:avLst/>
          </a:prstGeom>
          <a:noFill/>
          <a:ln w="25400">
            <a:solidFill>
              <a:srgbClr val="FF505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4427538" y="3284538"/>
            <a:ext cx="504825" cy="144462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8027988" y="2817813"/>
            <a:ext cx="503237" cy="144462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8027988" y="2636838"/>
            <a:ext cx="431800" cy="144462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427538" y="2924175"/>
            <a:ext cx="863600" cy="144463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427538" y="2708275"/>
            <a:ext cx="504825" cy="144463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7885113" y="3176588"/>
            <a:ext cx="719137" cy="142875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26645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76700"/>
            <a:ext cx="56165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2124075" y="4256088"/>
            <a:ext cx="1152525" cy="792162"/>
          </a:xfrm>
          <a:prstGeom prst="line">
            <a:avLst/>
          </a:prstGeom>
          <a:noFill/>
          <a:ln w="25400">
            <a:solidFill>
              <a:srgbClr val="FF505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4427538" y="5408613"/>
            <a:ext cx="504825" cy="144462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4425950" y="5589588"/>
            <a:ext cx="863600" cy="144462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4427538" y="5949950"/>
            <a:ext cx="504825" cy="144463"/>
          </a:xfrm>
          <a:prstGeom prst="rect">
            <a:avLst/>
          </a:prstGeom>
          <a:noFill/>
          <a:ln w="25400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8101013" y="5300663"/>
            <a:ext cx="431800" cy="144462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8101013" y="5516563"/>
            <a:ext cx="503237" cy="144462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7956550" y="5840413"/>
            <a:ext cx="719138" cy="142875"/>
          </a:xfrm>
          <a:prstGeom prst="ellipse">
            <a:avLst/>
          </a:prstGeom>
          <a:noFill/>
          <a:ln w="25400" algn="ctr">
            <a:solidFill>
              <a:srgbClr val="FF505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653" name="Text Box 38"/>
          <p:cNvSpPr txBox="1">
            <a:spLocks noChangeArrowheads="1"/>
          </p:cNvSpPr>
          <p:nvPr/>
        </p:nvSpPr>
        <p:spPr bwMode="auto">
          <a:xfrm>
            <a:off x="179388" y="5373688"/>
            <a:ext cx="27717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>
              <a:solidFill>
                <a:srgbClr val="0000CC"/>
              </a:solidFill>
            </a:endParaRPr>
          </a:p>
        </p:txBody>
      </p:sp>
      <p:sp>
        <p:nvSpPr>
          <p:cNvPr id="26654" name="Rectangle 40"/>
          <p:cNvSpPr>
            <a:spLocks noChangeArrowheads="1"/>
          </p:cNvSpPr>
          <p:nvPr/>
        </p:nvSpPr>
        <p:spPr bwMode="auto">
          <a:xfrm>
            <a:off x="1258888" y="3500438"/>
            <a:ext cx="14843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chemeClr val="tx1"/>
                </a:solidFill>
              </a:rPr>
              <a:t>{Disjoint, complete}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1" grpId="0" animBg="1"/>
      <p:bldP spid="29713" grpId="0" animBg="1"/>
      <p:bldP spid="29715" grpId="0" animBg="1"/>
      <p:bldP spid="29716" grpId="0" animBg="1"/>
      <p:bldP spid="29717" grpId="0" animBg="1"/>
      <p:bldP spid="29719" grpId="0" animBg="1"/>
      <p:bldP spid="29720" grpId="0" animBg="1"/>
      <p:bldP spid="29722" grpId="0" animBg="1"/>
      <p:bldP spid="29727" grpId="0" animBg="1"/>
      <p:bldP spid="29728" grpId="0" animBg="1"/>
      <p:bldP spid="29729" grpId="0" animBg="1"/>
      <p:bldP spid="29730" grpId="0" animBg="1"/>
      <p:bldP spid="29731" grpId="0" animBg="1"/>
      <p:bldP spid="29732" grpId="0" animBg="1"/>
      <p:bldP spid="297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Confronto</a:t>
            </a:r>
            <a:r>
              <a:rPr lang="en-US" b="1" dirty="0" smtClean="0">
                <a:solidFill>
                  <a:srgbClr val="0000CC"/>
                </a:solidFill>
              </a:rPr>
              <a:t> OWL-DL – DL-</a:t>
            </a:r>
            <a:r>
              <a:rPr lang="en-US" b="1" dirty="0" err="1" smtClean="0">
                <a:solidFill>
                  <a:srgbClr val="0000CC"/>
                </a:solidFill>
              </a:rPr>
              <a:t>liteA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3357586" cy="35719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SINTASSI  ASTRATTA  </a:t>
            </a:r>
            <a:r>
              <a:rPr lang="en-US" b="0" dirty="0" smtClean="0"/>
              <a:t>OWL-DL</a:t>
            </a:r>
            <a:endParaRPr lang="it-IT" b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786346" cy="39512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Class</a:t>
            </a:r>
            <a:r>
              <a:rPr lang="it-IT" sz="2000" dirty="0" smtClean="0"/>
              <a:t>(a: </a:t>
            </a:r>
            <a:r>
              <a:rPr lang="it-IT" sz="2000" b="1" dirty="0" smtClean="0"/>
              <a:t>Persona</a:t>
            </a:r>
            <a:r>
              <a:rPr lang="it-IT" sz="2000" dirty="0" smtClean="0"/>
              <a:t> complete </a:t>
            </a:r>
          </a:p>
          <a:p>
            <a:pPr>
              <a:buNone/>
            </a:pPr>
            <a:r>
              <a:rPr lang="it-IT" sz="2000" dirty="0" smtClean="0"/>
              <a:t>                 </a:t>
            </a:r>
            <a:r>
              <a:rPr lang="it-IT" sz="2000" dirty="0" err="1" smtClean="0"/>
              <a:t>unionOf</a:t>
            </a:r>
            <a:r>
              <a:rPr lang="it-IT" sz="2000" dirty="0" smtClean="0"/>
              <a:t>(a: </a:t>
            </a:r>
            <a:r>
              <a:rPr lang="it-IT" sz="2000" b="1" dirty="0" smtClean="0"/>
              <a:t>Autore</a:t>
            </a:r>
            <a:r>
              <a:rPr lang="it-IT" sz="2000" dirty="0" smtClean="0"/>
              <a:t> a: </a:t>
            </a:r>
            <a:r>
              <a:rPr lang="it-IT" sz="2000" b="1" dirty="0" smtClean="0"/>
              <a:t>Revisore</a:t>
            </a:r>
            <a:r>
              <a:rPr lang="it-IT" sz="2000" dirty="0" smtClean="0"/>
              <a:t>))</a:t>
            </a:r>
          </a:p>
          <a:p>
            <a:r>
              <a:rPr lang="it-IT" sz="2000" dirty="0" err="1" smtClean="0"/>
              <a:t>DisjointClasses</a:t>
            </a:r>
            <a:r>
              <a:rPr lang="it-IT" sz="2000" dirty="0" smtClean="0"/>
              <a:t>(a: </a:t>
            </a:r>
            <a:r>
              <a:rPr lang="it-IT" sz="2000" b="1" dirty="0" smtClean="0"/>
              <a:t>Persona</a:t>
            </a:r>
            <a:r>
              <a:rPr lang="it-IT" sz="2000" dirty="0" smtClean="0"/>
              <a:t> a: </a:t>
            </a:r>
            <a:r>
              <a:rPr lang="it-IT" sz="2000" b="1" dirty="0" smtClean="0"/>
              <a:t>Articolo</a:t>
            </a:r>
            <a:r>
              <a:rPr lang="it-IT" sz="2000" dirty="0" smtClean="0"/>
              <a:t>)</a:t>
            </a:r>
          </a:p>
          <a:p>
            <a:r>
              <a:rPr lang="en-GB" sz="2000" dirty="0" smtClean="0"/>
              <a:t>Class(a: </a:t>
            </a:r>
            <a:r>
              <a:rPr lang="en-GB" sz="2000" b="1" dirty="0" err="1" smtClean="0"/>
              <a:t>Revisore</a:t>
            </a:r>
            <a:r>
              <a:rPr lang="en-GB" sz="2000" dirty="0" smtClean="0"/>
              <a:t> complete </a:t>
            </a:r>
          </a:p>
          <a:p>
            <a:pPr>
              <a:buNone/>
            </a:pPr>
            <a:r>
              <a:rPr lang="en-GB" sz="2000" dirty="0" smtClean="0"/>
              <a:t>                 </a:t>
            </a:r>
            <a:r>
              <a:rPr lang="en-GB" sz="2000" dirty="0" err="1" smtClean="0"/>
              <a:t>unionOf</a:t>
            </a:r>
            <a:r>
              <a:rPr lang="en-GB" sz="2000" dirty="0" smtClean="0"/>
              <a:t>(a: </a:t>
            </a:r>
            <a:r>
              <a:rPr lang="en-GB" sz="2000" b="1" dirty="0" smtClean="0"/>
              <a:t>Senior</a:t>
            </a:r>
            <a:r>
              <a:rPr lang="en-GB" sz="2000" dirty="0" smtClean="0"/>
              <a:t> a: </a:t>
            </a:r>
            <a:r>
              <a:rPr lang="en-GB" sz="2000" b="1" dirty="0" smtClean="0"/>
              <a:t>Junior</a:t>
            </a:r>
            <a:r>
              <a:rPr lang="en-GB" sz="2000" dirty="0" smtClean="0"/>
              <a:t>))</a:t>
            </a:r>
            <a:endParaRPr lang="it-IT" sz="2000" dirty="0" smtClean="0"/>
          </a:p>
          <a:p>
            <a:r>
              <a:rPr lang="it-IT" sz="2000" dirty="0" err="1" smtClean="0"/>
              <a:t>Class</a:t>
            </a:r>
            <a:r>
              <a:rPr lang="it-IT" sz="2000" dirty="0" smtClean="0"/>
              <a:t>(a: </a:t>
            </a:r>
            <a:r>
              <a:rPr lang="it-IT" sz="2000" b="1" dirty="0" smtClean="0"/>
              <a:t>Revisore</a:t>
            </a:r>
            <a:r>
              <a:rPr lang="it-IT" sz="2000" dirty="0" smtClean="0"/>
              <a:t> </a:t>
            </a:r>
            <a:r>
              <a:rPr lang="it-IT" sz="2000" dirty="0" err="1" smtClean="0"/>
              <a:t>partial</a:t>
            </a:r>
            <a:r>
              <a:rPr lang="it-IT" sz="2000" dirty="0" smtClean="0"/>
              <a:t> a: </a:t>
            </a:r>
            <a:r>
              <a:rPr lang="it-IT" sz="2000" b="1" dirty="0" smtClean="0"/>
              <a:t>Persona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Class</a:t>
            </a:r>
            <a:r>
              <a:rPr lang="it-IT" sz="2000" dirty="0" smtClean="0"/>
              <a:t>(a:</a:t>
            </a:r>
            <a:r>
              <a:rPr lang="it-IT" sz="2000" b="1" dirty="0" smtClean="0"/>
              <a:t>Autore</a:t>
            </a:r>
            <a:r>
              <a:rPr lang="it-IT" sz="2000" dirty="0" smtClean="0"/>
              <a:t> </a:t>
            </a:r>
            <a:r>
              <a:rPr lang="it-IT" sz="2000" dirty="0" err="1" smtClean="0"/>
              <a:t>partial</a:t>
            </a:r>
            <a:r>
              <a:rPr lang="it-IT" sz="2000" dirty="0" smtClean="0"/>
              <a:t> a:</a:t>
            </a:r>
            <a:r>
              <a:rPr lang="it-IT" sz="2000" b="1" dirty="0" smtClean="0"/>
              <a:t>Persona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DisjointClasses</a:t>
            </a:r>
            <a:r>
              <a:rPr lang="it-IT" sz="2000" dirty="0" smtClean="0"/>
              <a:t>(a:</a:t>
            </a:r>
            <a:r>
              <a:rPr lang="it-IT" sz="2000" b="1" dirty="0" smtClean="0"/>
              <a:t>Autore</a:t>
            </a:r>
            <a:r>
              <a:rPr lang="it-IT" sz="2000" dirty="0" smtClean="0"/>
              <a:t> a:</a:t>
            </a:r>
            <a:r>
              <a:rPr lang="it-IT" sz="2000" b="1" dirty="0" smtClean="0"/>
              <a:t>Revisore</a:t>
            </a:r>
            <a:r>
              <a:rPr lang="it-IT" sz="2000" dirty="0" smtClean="0"/>
              <a:t>)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322251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          </a:t>
            </a:r>
            <a:r>
              <a:rPr lang="en-US" sz="2000" b="0" dirty="0" smtClean="0"/>
              <a:t>DL-</a:t>
            </a:r>
            <a:r>
              <a:rPr lang="en-US" sz="2000" b="0" dirty="0" err="1" smtClean="0"/>
              <a:t>LiteA</a:t>
            </a:r>
            <a:endParaRPr lang="it-IT" sz="2000" b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86348" y="2357430"/>
            <a:ext cx="3857652" cy="3643338"/>
          </a:xfrm>
        </p:spPr>
        <p:txBody>
          <a:bodyPr>
            <a:normAutofit/>
          </a:bodyPr>
          <a:lstStyle/>
          <a:p>
            <a:r>
              <a:rPr lang="it-IT" dirty="0" smtClean="0"/>
              <a:t>Persona ⊑ ¬ Articolo</a:t>
            </a:r>
          </a:p>
          <a:p>
            <a:r>
              <a:rPr lang="it-IT" dirty="0" smtClean="0"/>
              <a:t>Articolo ⊑ ¬ Persona</a:t>
            </a:r>
          </a:p>
          <a:p>
            <a:r>
              <a:rPr lang="it-IT" dirty="0" smtClean="0"/>
              <a:t>Revisore ⊑</a:t>
            </a:r>
            <a:r>
              <a:rPr lang="it-IT" i="1" dirty="0" smtClean="0"/>
              <a:t> </a:t>
            </a:r>
            <a:r>
              <a:rPr lang="it-IT" dirty="0" smtClean="0"/>
              <a:t>Persona</a:t>
            </a:r>
          </a:p>
          <a:p>
            <a:r>
              <a:rPr lang="it-IT" dirty="0" smtClean="0"/>
              <a:t>Revisore ⊑ ¬ Autore</a:t>
            </a:r>
          </a:p>
          <a:p>
            <a:r>
              <a:rPr lang="it-IT" dirty="0" smtClean="0"/>
              <a:t>Autore ⊑ Persona</a:t>
            </a:r>
          </a:p>
          <a:p>
            <a:r>
              <a:rPr lang="it-IT" dirty="0" smtClean="0"/>
              <a:t>Autore ⊑ ¬ Revisore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2071678"/>
            <a:ext cx="4572032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072066" y="2071678"/>
            <a:ext cx="3857684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1472" y="5868000"/>
            <a:ext cx="5786478" cy="78581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571472" y="5868000"/>
            <a:ext cx="67151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FF5050"/>
                </a:solidFill>
              </a:rPr>
              <a:t>L’unione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di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classi</a:t>
            </a:r>
            <a:r>
              <a:rPr lang="en-US" sz="2800" dirty="0" smtClean="0">
                <a:solidFill>
                  <a:srgbClr val="FF5050"/>
                </a:solidFill>
              </a:rPr>
              <a:t> non e’ </a:t>
            </a:r>
            <a:r>
              <a:rPr lang="en-US" sz="2800" dirty="0" err="1" smtClean="0">
                <a:solidFill>
                  <a:srgbClr val="FF5050"/>
                </a:solidFill>
              </a:rPr>
              <a:t>completamente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FF5050"/>
                </a:solidFill>
              </a:rPr>
              <a:t>esprimibile</a:t>
            </a:r>
            <a:r>
              <a:rPr lang="en-US" sz="2800" dirty="0" smtClean="0">
                <a:solidFill>
                  <a:srgbClr val="FF5050"/>
                </a:solidFill>
              </a:rPr>
              <a:t>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LiteA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Forma 12"/>
          <p:cNvCxnSpPr>
            <a:stCxn id="9" idx="2"/>
          </p:cNvCxnSpPr>
          <p:nvPr/>
        </p:nvCxnSpPr>
        <p:spPr>
          <a:xfrm rot="5400000">
            <a:off x="6357958" y="5643570"/>
            <a:ext cx="642942" cy="642958"/>
          </a:xfrm>
          <a:prstGeom prst="bent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1142976" y="2428868"/>
            <a:ext cx="3429024" cy="71438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br>
              <a:rPr lang="it-IT" sz="3200" b="1" dirty="0" smtClean="0">
                <a:solidFill>
                  <a:srgbClr val="0000CC"/>
                </a:solidFill>
              </a:rPr>
            </a:br>
            <a:r>
              <a:rPr lang="it-IT" sz="3200" b="1" dirty="0" smtClean="0">
                <a:solidFill>
                  <a:srgbClr val="6699FF"/>
                </a:solidFill>
              </a:rPr>
              <a:t>Associazioni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Object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Properties</a:t>
            </a:r>
            <a:endParaRPr lang="it-IT" sz="3200" b="1" dirty="0" smtClean="0">
              <a:solidFill>
                <a:srgbClr val="0000CC"/>
              </a:solidFill>
              <a:sym typeface="Wingdings" pitchFamily="2" charset="2"/>
            </a:endParaRPr>
          </a:p>
        </p:txBody>
      </p:sp>
      <p:pic>
        <p:nvPicPr>
          <p:cNvPr id="28676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5572163" cy="32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14612" y="1714488"/>
            <a:ext cx="4105275" cy="1079500"/>
            <a:chOff x="1156" y="935"/>
            <a:chExt cx="2586" cy="680"/>
          </a:xfrm>
        </p:grpSpPr>
        <p:sp>
          <p:nvSpPr>
            <p:cNvPr id="28683" name="Text Box 5"/>
            <p:cNvSpPr txBox="1">
              <a:spLocks noChangeArrowheads="1"/>
            </p:cNvSpPr>
            <p:nvPr/>
          </p:nvSpPr>
          <p:spPr bwMode="auto">
            <a:xfrm>
              <a:off x="1156" y="1154"/>
              <a:ext cx="479" cy="26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Autore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  <p:sp>
          <p:nvSpPr>
            <p:cNvPr id="28684" name="Line 6"/>
            <p:cNvSpPr>
              <a:spLocks noChangeShapeType="1"/>
            </p:cNvSpPr>
            <p:nvPr/>
          </p:nvSpPr>
          <p:spPr bwMode="auto">
            <a:xfrm>
              <a:off x="1156" y="1287"/>
              <a:ext cx="4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1660" y="1154"/>
              <a:ext cx="1341" cy="2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it-IT" sz="1000" dirty="0">
                  <a:solidFill>
                    <a:schemeClr val="tx1"/>
                  </a:solidFill>
                </a:rPr>
                <a:t> 1..*     autore_di       0..*</a:t>
              </a:r>
            </a:p>
          </p:txBody>
        </p:sp>
        <p:cxnSp>
          <p:nvCxnSpPr>
            <p:cNvPr id="28686" name="AutoShape 8"/>
            <p:cNvCxnSpPr>
              <a:cxnSpLocks noChangeShapeType="1"/>
            </p:cNvCxnSpPr>
            <p:nvPr/>
          </p:nvCxnSpPr>
          <p:spPr bwMode="auto">
            <a:xfrm>
              <a:off x="1638" y="1298"/>
              <a:ext cx="104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687" name="Rectangle 9"/>
            <p:cNvSpPr>
              <a:spLocks noChangeArrowheads="1"/>
            </p:cNvSpPr>
            <p:nvPr/>
          </p:nvSpPr>
          <p:spPr bwMode="auto">
            <a:xfrm>
              <a:off x="1895" y="1162"/>
              <a:ext cx="409" cy="18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699" y="935"/>
              <a:ext cx="1043" cy="680"/>
              <a:chOff x="2789" y="845"/>
              <a:chExt cx="1043" cy="816"/>
            </a:xfrm>
          </p:grpSpPr>
          <p:sp>
            <p:nvSpPr>
              <p:cNvPr id="28689" name="Text Box 17"/>
              <p:cNvSpPr txBox="1">
                <a:spLocks noChangeArrowheads="1"/>
              </p:cNvSpPr>
              <p:nvPr/>
            </p:nvSpPr>
            <p:spPr bwMode="auto">
              <a:xfrm>
                <a:off x="2789" y="845"/>
                <a:ext cx="1042" cy="816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900" b="1">
                    <a:solidFill>
                      <a:schemeClr val="tx1"/>
                    </a:solidFill>
                  </a:rPr>
                  <a:t>Articolo</a:t>
                </a:r>
              </a:p>
              <a:p>
                <a:endParaRPr lang="it-IT" sz="900">
                  <a:solidFill>
                    <a:schemeClr val="tx1"/>
                  </a:solidFill>
                </a:endParaRPr>
              </a:p>
              <a:p>
                <a:r>
                  <a:rPr lang="it-IT" sz="900">
                    <a:solidFill>
                      <a:schemeClr val="tx1"/>
                    </a:solidFill>
                  </a:rPr>
                  <a:t>Titolo : String</a:t>
                </a:r>
              </a:p>
              <a:p>
                <a:r>
                  <a:rPr lang="it-IT" sz="900">
                    <a:solidFill>
                      <a:schemeClr val="tx1"/>
                    </a:solidFill>
                  </a:rPr>
                  <a:t>Dimensione :String</a:t>
                </a:r>
              </a:p>
              <a:p>
                <a:endParaRPr lang="it-IT" sz="900">
                  <a:solidFill>
                    <a:schemeClr val="tx1"/>
                  </a:solidFill>
                </a:endParaRPr>
              </a:p>
              <a:p>
                <a:r>
                  <a:rPr lang="it-IT" sz="900">
                    <a:solidFill>
                      <a:schemeClr val="tx1"/>
                    </a:solidFill>
                  </a:rPr>
                  <a:t>estSotoEsame() :Boolean</a:t>
                </a:r>
              </a:p>
              <a:p>
                <a:r>
                  <a:rPr lang="it-IT" sz="900">
                    <a:solidFill>
                      <a:schemeClr val="tx1"/>
                    </a:solidFill>
                  </a:rPr>
                  <a:t>estAccettato() : Boolean </a:t>
                </a:r>
              </a:p>
              <a:p>
                <a:endParaRPr lang="it-IT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8690" name="Line 18"/>
              <p:cNvSpPr>
                <a:spLocks noChangeShapeType="1"/>
              </p:cNvSpPr>
              <p:nvPr/>
            </p:nvSpPr>
            <p:spPr bwMode="auto">
              <a:xfrm>
                <a:off x="2789" y="1049"/>
                <a:ext cx="10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691" name="Line 19"/>
              <p:cNvSpPr>
                <a:spLocks noChangeShapeType="1"/>
              </p:cNvSpPr>
              <p:nvPr/>
            </p:nvSpPr>
            <p:spPr bwMode="auto">
              <a:xfrm>
                <a:off x="2789" y="1298"/>
                <a:ext cx="10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8677" name="Line 28"/>
          <p:cNvSpPr>
            <a:spLocks noChangeShapeType="1"/>
          </p:cNvSpPr>
          <p:nvPr/>
        </p:nvSpPr>
        <p:spPr bwMode="auto">
          <a:xfrm>
            <a:off x="3714744" y="1785926"/>
            <a:ext cx="1079500" cy="0"/>
          </a:xfrm>
          <a:prstGeom prst="line">
            <a:avLst/>
          </a:prstGeom>
          <a:noFill/>
          <a:ln w="25400">
            <a:solidFill>
              <a:srgbClr val="FF505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678" name="Text Box 29"/>
          <p:cNvSpPr txBox="1">
            <a:spLocks noChangeArrowheads="1"/>
          </p:cNvSpPr>
          <p:nvPr/>
        </p:nvSpPr>
        <p:spPr bwMode="auto">
          <a:xfrm>
            <a:off x="3929058" y="1500174"/>
            <a:ext cx="7096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dirty="0"/>
              <a:t>autore_di</a:t>
            </a:r>
          </a:p>
        </p:txBody>
      </p:sp>
      <p:sp>
        <p:nvSpPr>
          <p:cNvPr id="28679" name="Line 30"/>
          <p:cNvSpPr>
            <a:spLocks noChangeShapeType="1"/>
          </p:cNvSpPr>
          <p:nvPr/>
        </p:nvSpPr>
        <p:spPr bwMode="auto">
          <a:xfrm flipH="1">
            <a:off x="3714744" y="2571744"/>
            <a:ext cx="1081088" cy="0"/>
          </a:xfrm>
          <a:prstGeom prst="line">
            <a:avLst/>
          </a:prstGeom>
          <a:noFill/>
          <a:ln w="25400">
            <a:solidFill>
              <a:srgbClr val="FF505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3643306" y="2643182"/>
            <a:ext cx="1368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dirty="0"/>
              <a:t>Inverse_of_autore_di</a:t>
            </a:r>
          </a:p>
        </p:txBody>
      </p:sp>
      <p:sp>
        <p:nvSpPr>
          <p:cNvPr id="28681" name="AutoShape 32"/>
          <p:cNvSpPr>
            <a:spLocks noChangeArrowheads="1"/>
          </p:cNvSpPr>
          <p:nvPr/>
        </p:nvSpPr>
        <p:spPr bwMode="auto">
          <a:xfrm>
            <a:off x="2285984" y="4000504"/>
            <a:ext cx="684000" cy="288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28682" name="Line 33"/>
          <p:cNvSpPr>
            <a:spLocks noChangeShapeType="1"/>
          </p:cNvSpPr>
          <p:nvPr/>
        </p:nvSpPr>
        <p:spPr bwMode="auto">
          <a:xfrm>
            <a:off x="3492500" y="2349500"/>
            <a:ext cx="0" cy="2447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928926" y="3214686"/>
            <a:ext cx="5544000" cy="3429024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214282" y="3571876"/>
            <a:ext cx="2071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associazioni sono state tradotte in relazioni tra le classi e per ogni relazione è stata definita una relazione inversa: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0" y="5357826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autore_di</a:t>
            </a:r>
            <a:r>
              <a:rPr lang="it-IT" sz="1200" dirty="0" smtClean="0"/>
              <a:t> </a:t>
            </a:r>
            <a:r>
              <a:rPr lang="it-IT" sz="1200" dirty="0" smtClean="0">
                <a:sym typeface="Wingdings"/>
              </a:rPr>
              <a:t></a:t>
            </a:r>
            <a:r>
              <a:rPr lang="it-IT" sz="1200" dirty="0" smtClean="0"/>
              <a:t> </a:t>
            </a:r>
            <a:r>
              <a:rPr lang="it-IT" sz="1400" dirty="0" smtClean="0"/>
              <a:t>inverse_of_autore_di</a:t>
            </a:r>
            <a:endParaRPr lang="it-IT" sz="1400" dirty="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0" y="4968000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928926" y="3643314"/>
            <a:ext cx="357190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857884" y="4968000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u="sng" dirty="0" smtClean="0">
                <a:solidFill>
                  <a:srgbClr val="0000CC"/>
                </a:solidFill>
              </a:rPr>
              <a:t>Ontologia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85860"/>
            <a:ext cx="8497888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dirty="0" smtClean="0"/>
              <a:t>       “La parola Ontologia è usata per catturare la conoscenza su </a:t>
            </a:r>
          </a:p>
          <a:p>
            <a:pPr eaLnBrk="1" hangingPunct="1">
              <a:buFontTx/>
              <a:buNone/>
            </a:pPr>
            <a:r>
              <a:rPr lang="it-IT" sz="2400" dirty="0" smtClean="0"/>
              <a:t>        un </a:t>
            </a:r>
            <a:r>
              <a:rPr lang="it-IT" sz="2400" b="1" dirty="0" smtClean="0"/>
              <a:t>dominio di interesse</a:t>
            </a:r>
            <a:r>
              <a:rPr lang="it-IT" sz="2400" dirty="0" smtClean="0"/>
              <a:t> attraverso una </a:t>
            </a:r>
            <a:r>
              <a:rPr lang="it-IT" sz="2400" b="1" dirty="0" smtClean="0"/>
              <a:t>descrizione</a:t>
            </a:r>
            <a:r>
              <a:rPr lang="it-IT" sz="2400" dirty="0" smtClean="0"/>
              <a:t> </a:t>
            </a:r>
            <a:r>
              <a:rPr lang="it-IT" sz="2400" b="1" dirty="0" smtClean="0"/>
              <a:t>formale </a:t>
            </a:r>
          </a:p>
          <a:p>
            <a:pPr eaLnBrk="1" hangingPunct="1">
              <a:buFontTx/>
              <a:buNone/>
            </a:pPr>
            <a:r>
              <a:rPr lang="it-IT" sz="2400" dirty="0" smtClean="0"/>
              <a:t>        ed </a:t>
            </a:r>
            <a:r>
              <a:rPr lang="it-IT" sz="2400" b="1" dirty="0" smtClean="0"/>
              <a:t>esplicita </a:t>
            </a:r>
            <a:r>
              <a:rPr lang="it-IT" sz="2400" dirty="0" smtClean="0"/>
              <a:t>di un insieme di concetti e delle relazioni che </a:t>
            </a:r>
          </a:p>
          <a:p>
            <a:pPr eaLnBrk="1" hangingPunct="1">
              <a:buFontTx/>
              <a:buNone/>
            </a:pPr>
            <a:r>
              <a:rPr lang="it-IT" sz="2400" dirty="0" smtClean="0"/>
              <a:t>        intercorrono tra essi.”</a:t>
            </a:r>
          </a:p>
          <a:p>
            <a:pPr algn="ctr"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 </a:t>
            </a:r>
            <a:r>
              <a:rPr lang="it-IT" sz="2400" u="sng" dirty="0" smtClean="0"/>
              <a:t>Elementi fondamentali</a:t>
            </a:r>
            <a:r>
              <a:rPr lang="it-IT" sz="2400" dirty="0" smtClean="0"/>
              <a:t>:</a:t>
            </a:r>
            <a:r>
              <a:rPr lang="it-IT" sz="2400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 </a:t>
            </a:r>
            <a:r>
              <a:rPr lang="it-IT" sz="2400" dirty="0" smtClean="0">
                <a:solidFill>
                  <a:srgbClr val="FF5050"/>
                </a:solidFill>
              </a:rPr>
              <a:t>•</a:t>
            </a:r>
            <a:r>
              <a:rPr lang="it-IT" sz="2400" dirty="0" smtClean="0">
                <a:solidFill>
                  <a:srgbClr val="0000CC"/>
                </a:solidFill>
              </a:rPr>
              <a:t> 	</a:t>
            </a:r>
            <a:r>
              <a:rPr lang="it-IT" sz="2400" dirty="0" smtClean="0">
                <a:solidFill>
                  <a:srgbClr val="FF5050"/>
                </a:solidFill>
              </a:rPr>
              <a:t>Classi: </a:t>
            </a:r>
            <a:r>
              <a:rPr lang="it-IT" sz="2400" dirty="0" smtClean="0"/>
              <a:t>concetti generali del dominio di interesse</a:t>
            </a:r>
            <a:r>
              <a:rPr lang="it-IT" sz="2400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 </a:t>
            </a:r>
            <a:r>
              <a:rPr lang="it-IT" sz="2400" dirty="0" smtClean="0">
                <a:solidFill>
                  <a:srgbClr val="FF5050"/>
                </a:solidFill>
              </a:rPr>
              <a:t>•</a:t>
            </a:r>
            <a:r>
              <a:rPr lang="it-IT" sz="2400" dirty="0" smtClean="0">
                <a:solidFill>
                  <a:srgbClr val="0000CC"/>
                </a:solidFill>
              </a:rPr>
              <a:t> 	</a:t>
            </a:r>
            <a:r>
              <a:rPr lang="it-IT" sz="2400" dirty="0" smtClean="0">
                <a:solidFill>
                  <a:srgbClr val="FF5050"/>
                </a:solidFill>
              </a:rPr>
              <a:t>Relazioni: </a:t>
            </a:r>
            <a:r>
              <a:rPr lang="it-IT" sz="2400" dirty="0" smtClean="0"/>
              <a:t>legami</a:t>
            </a:r>
            <a:r>
              <a:rPr lang="it-IT" sz="2400" dirty="0" smtClean="0">
                <a:solidFill>
                  <a:srgbClr val="FF5050"/>
                </a:solidFill>
              </a:rPr>
              <a:t> </a:t>
            </a:r>
            <a:r>
              <a:rPr lang="it-IT" sz="2400" dirty="0" smtClean="0"/>
              <a:t>tra le classi</a:t>
            </a:r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 </a:t>
            </a:r>
            <a:r>
              <a:rPr lang="it-IT" sz="2400" dirty="0" smtClean="0">
                <a:solidFill>
                  <a:srgbClr val="FF5050"/>
                </a:solidFill>
              </a:rPr>
              <a:t>•</a:t>
            </a:r>
            <a:r>
              <a:rPr lang="it-IT" sz="2400" dirty="0" smtClean="0">
                <a:solidFill>
                  <a:srgbClr val="0000CC"/>
                </a:solidFill>
              </a:rPr>
              <a:t> 	</a:t>
            </a:r>
            <a:r>
              <a:rPr lang="it-IT" sz="2400" dirty="0" smtClean="0">
                <a:solidFill>
                  <a:srgbClr val="FF5050"/>
                </a:solidFill>
              </a:rPr>
              <a:t>Proprietà: </a:t>
            </a:r>
            <a:r>
              <a:rPr lang="it-IT" sz="2400" dirty="0" smtClean="0"/>
              <a:t>descrizione dei tipi di attributi o </a:t>
            </a:r>
            <a:r>
              <a:rPr lang="it-IT" sz="2400" dirty="0" err="1" smtClean="0"/>
              <a:t>proprieta’</a:t>
            </a:r>
            <a:endParaRPr lang="it-IT" sz="2400" dirty="0" smtClean="0"/>
          </a:p>
          <a:p>
            <a:pPr eaLnBrk="1" hangingPunct="1"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  </a:t>
            </a:r>
            <a:r>
              <a:rPr lang="it-IT" sz="2400" dirty="0" smtClean="0">
                <a:solidFill>
                  <a:srgbClr val="FF5050"/>
                </a:solidFill>
              </a:rPr>
              <a:t> •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0000CC"/>
                </a:solidFill>
              </a:rPr>
              <a:t>	</a:t>
            </a:r>
            <a:r>
              <a:rPr lang="it-IT" sz="2400" dirty="0" smtClean="0">
                <a:solidFill>
                  <a:srgbClr val="FF5050"/>
                </a:solidFill>
              </a:rPr>
              <a:t>Restrizioni: </a:t>
            </a:r>
            <a:r>
              <a:rPr lang="it-IT" sz="2400" dirty="0" smtClean="0"/>
              <a:t>valori che possono assumere le </a:t>
            </a:r>
            <a:r>
              <a:rPr lang="it-IT" sz="2400" dirty="0" err="1" smtClean="0"/>
              <a:t>proprieta’</a:t>
            </a:r>
            <a:endParaRPr lang="it-IT" sz="2400" dirty="0" smtClean="0"/>
          </a:p>
          <a:p>
            <a:pPr eaLnBrk="1" hangingPunct="1">
              <a:buFontTx/>
              <a:buNone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Confronto</a:t>
            </a:r>
            <a:r>
              <a:rPr lang="en-US" b="1" dirty="0" smtClean="0">
                <a:solidFill>
                  <a:srgbClr val="0000CC"/>
                </a:solidFill>
              </a:rPr>
              <a:t> OWL-DL – DL-</a:t>
            </a:r>
            <a:r>
              <a:rPr lang="en-US" b="1" dirty="0" err="1" smtClean="0">
                <a:solidFill>
                  <a:srgbClr val="0000CC"/>
                </a:solidFill>
              </a:rPr>
              <a:t>liteA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3357586" cy="35719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SINTASSI  </a:t>
            </a:r>
            <a:r>
              <a:rPr lang="en-US" b="0" dirty="0" smtClean="0"/>
              <a:t>ASTRATTA  OWL-DL</a:t>
            </a:r>
            <a:endParaRPr lang="it-IT" b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2071678"/>
            <a:ext cx="5000660" cy="3951288"/>
          </a:xfrm>
        </p:spPr>
        <p:txBody>
          <a:bodyPr>
            <a:normAutofit/>
          </a:bodyPr>
          <a:lstStyle/>
          <a:p>
            <a:pPr indent="-180000">
              <a:lnSpc>
                <a:spcPct val="150000"/>
              </a:lnSpc>
            </a:pPr>
            <a:r>
              <a:rPr lang="it-IT" sz="2000" dirty="0" err="1" smtClean="0"/>
              <a:t>ObjectPropety</a:t>
            </a:r>
            <a:r>
              <a:rPr lang="it-IT" sz="2000" dirty="0" smtClean="0"/>
              <a:t>(a:</a:t>
            </a:r>
            <a:r>
              <a:rPr lang="it-IT" sz="2000" b="1" dirty="0" smtClean="0"/>
              <a:t> autore_di</a:t>
            </a: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000" dirty="0" smtClean="0"/>
              <a:t>                 </a:t>
            </a:r>
            <a:r>
              <a:rPr lang="it-IT" sz="2000" dirty="0" err="1" smtClean="0"/>
              <a:t>inverseOf</a:t>
            </a:r>
            <a:r>
              <a:rPr lang="it-IT" sz="2000" dirty="0" smtClean="0"/>
              <a:t>(a: inverse_of_autore_di)</a:t>
            </a:r>
          </a:p>
          <a:p>
            <a:pPr>
              <a:buNone/>
            </a:pPr>
            <a:r>
              <a:rPr lang="it-IT" sz="2000" dirty="0" smtClean="0"/>
              <a:t>                 domain(a: </a:t>
            </a:r>
            <a:r>
              <a:rPr lang="it-IT" sz="2000" b="1" dirty="0" smtClean="0"/>
              <a:t>Autore</a:t>
            </a:r>
            <a:r>
              <a:rPr lang="it-IT" sz="2000" dirty="0" smtClean="0"/>
              <a:t>)                 </a:t>
            </a:r>
          </a:p>
          <a:p>
            <a:pPr>
              <a:buNone/>
            </a:pPr>
            <a:r>
              <a:rPr lang="it-IT" sz="2000" dirty="0" smtClean="0"/>
              <a:t>                 </a:t>
            </a:r>
            <a:r>
              <a:rPr lang="it-IT" sz="2000" dirty="0" err="1" smtClean="0"/>
              <a:t>range</a:t>
            </a:r>
            <a:r>
              <a:rPr lang="it-IT" sz="2000" dirty="0" smtClean="0"/>
              <a:t>(a: </a:t>
            </a:r>
            <a:r>
              <a:rPr lang="it-IT" sz="2000" b="1" dirty="0" smtClean="0"/>
              <a:t>Articolo</a:t>
            </a:r>
            <a:r>
              <a:rPr lang="it-IT" sz="2000" dirty="0" smtClean="0"/>
              <a:t>)) </a:t>
            </a:r>
          </a:p>
          <a:p>
            <a:pPr indent="-180000">
              <a:lnSpc>
                <a:spcPct val="150000"/>
              </a:lnSpc>
            </a:pPr>
            <a:r>
              <a:rPr lang="en-GB" sz="2000" dirty="0" err="1" smtClean="0"/>
              <a:t>ObjectProperty</a:t>
            </a:r>
            <a:r>
              <a:rPr lang="en-GB" sz="2000" dirty="0" smtClean="0"/>
              <a:t>(a:</a:t>
            </a:r>
            <a:r>
              <a:rPr lang="en-GB" sz="2000" b="1" dirty="0" smtClean="0"/>
              <a:t>inverse_of_autore_di</a:t>
            </a:r>
            <a:r>
              <a:rPr lang="en-GB" sz="2000" dirty="0" smtClean="0"/>
              <a:t> </a:t>
            </a:r>
            <a:r>
              <a:rPr lang="it-IT" sz="2000" dirty="0" smtClean="0"/>
              <a:t>    </a:t>
            </a:r>
            <a:r>
              <a:rPr lang="en-GB" sz="2000" dirty="0" smtClean="0"/>
              <a:t>                             </a:t>
            </a:r>
          </a:p>
          <a:p>
            <a:pPr>
              <a:buNone/>
            </a:pPr>
            <a:r>
              <a:rPr lang="en-GB" sz="2000" dirty="0" smtClean="0"/>
              <a:t>              </a:t>
            </a:r>
            <a:r>
              <a:rPr lang="it-IT" sz="2000" dirty="0" err="1" smtClean="0"/>
              <a:t>inverseOf</a:t>
            </a:r>
            <a:r>
              <a:rPr lang="it-IT" sz="2000" dirty="0" smtClean="0"/>
              <a:t>(a: autore_di)  </a:t>
            </a:r>
          </a:p>
          <a:p>
            <a:pPr>
              <a:buNone/>
            </a:pPr>
            <a:r>
              <a:rPr lang="it-IT" sz="2000" dirty="0" smtClean="0"/>
              <a:t>              domain(a: </a:t>
            </a:r>
            <a:r>
              <a:rPr lang="it-IT" sz="2000" b="1" dirty="0" smtClean="0"/>
              <a:t>Articolo</a:t>
            </a:r>
            <a:r>
              <a:rPr lang="it-IT" sz="2000" dirty="0" smtClean="0"/>
              <a:t>)</a:t>
            </a:r>
          </a:p>
          <a:p>
            <a:pPr>
              <a:buNone/>
            </a:pPr>
            <a:r>
              <a:rPr lang="it-IT" sz="2000" dirty="0" smtClean="0"/>
              <a:t>              </a:t>
            </a:r>
            <a:r>
              <a:rPr lang="en-GB" sz="2000" dirty="0" smtClean="0"/>
              <a:t>range(a:</a:t>
            </a:r>
            <a:r>
              <a:rPr lang="en-GB" sz="2000" b="1" dirty="0" smtClean="0"/>
              <a:t>Autore</a:t>
            </a:r>
            <a:r>
              <a:rPr lang="en-GB" sz="2000" dirty="0" smtClean="0"/>
              <a:t>))</a:t>
            </a:r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643050"/>
            <a:ext cx="4041775" cy="322251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          </a:t>
            </a:r>
            <a:r>
              <a:rPr lang="en-US" sz="2000" b="0" dirty="0" smtClean="0"/>
              <a:t>DL-</a:t>
            </a:r>
            <a:r>
              <a:rPr lang="en-US" sz="2000" b="0" dirty="0" err="1" smtClean="0"/>
              <a:t>LiteA</a:t>
            </a:r>
            <a:endParaRPr lang="it-IT" sz="2000" b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6314" y="1857364"/>
            <a:ext cx="4643470" cy="3643338"/>
          </a:xfrm>
        </p:spPr>
        <p:txBody>
          <a:bodyPr lIns="36000">
            <a:normAutofit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 indent="-180000"/>
            <a:r>
              <a:rPr lang="it-IT" sz="1800" dirty="0" smtClean="0"/>
              <a:t>autore_di ⊑ ( inverse_of_ autore_di )¯</a:t>
            </a:r>
          </a:p>
          <a:p>
            <a:pPr indent="-180000"/>
            <a:r>
              <a:rPr lang="it-IT" sz="1800" dirty="0" smtClean="0"/>
              <a:t>inverse_of_ autore_di ⊑  (</a:t>
            </a:r>
            <a:r>
              <a:rPr lang="it-IT" sz="1800" dirty="0" err="1" smtClean="0"/>
              <a:t>autore_di</a:t>
            </a:r>
            <a:r>
              <a:rPr lang="it-IT" sz="1800" dirty="0" smtClean="0"/>
              <a:t>)¯</a:t>
            </a:r>
          </a:p>
          <a:p>
            <a:pPr indent="-180000">
              <a:buNone/>
            </a:pPr>
            <a:endParaRPr lang="it-IT" sz="1800" dirty="0" smtClean="0"/>
          </a:p>
          <a:p>
            <a:pPr indent="-180000"/>
            <a:r>
              <a:rPr lang="it-IT" sz="1800" dirty="0" smtClean="0"/>
              <a:t>autore_di ⊑ Autore</a:t>
            </a:r>
          </a:p>
          <a:p>
            <a:pPr indent="-180000">
              <a:lnSpc>
                <a:spcPct val="150000"/>
              </a:lnSpc>
            </a:pPr>
            <a:r>
              <a:rPr lang="it-IT" sz="1800" dirty="0" smtClean="0"/>
              <a:t>(autore_di)¯ ⊑ Articolo</a:t>
            </a:r>
          </a:p>
          <a:p>
            <a:pPr indent="-180000">
              <a:lnSpc>
                <a:spcPct val="150000"/>
              </a:lnSpc>
            </a:pPr>
            <a:r>
              <a:rPr lang="it-IT" sz="1800" dirty="0" smtClean="0"/>
              <a:t>inverse_of_ autore_di ⊑ Articolo</a:t>
            </a:r>
          </a:p>
          <a:p>
            <a:pPr indent="-180000">
              <a:lnSpc>
                <a:spcPct val="150000"/>
              </a:lnSpc>
            </a:pPr>
            <a:r>
              <a:rPr lang="it-IT" sz="1800" dirty="0" smtClean="0"/>
              <a:t>(inverse_of_ autore_di )¯ ⊑ Autore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8" name="Rettangolo 7"/>
          <p:cNvSpPr/>
          <p:nvPr/>
        </p:nvSpPr>
        <p:spPr>
          <a:xfrm>
            <a:off x="144000" y="2071678"/>
            <a:ext cx="4643470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96000" y="2052000"/>
            <a:ext cx="4143372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1472" y="5868000"/>
            <a:ext cx="5786478" cy="78581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571472" y="5868000"/>
            <a:ext cx="67151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0000CC"/>
                </a:solidFill>
              </a:rPr>
              <a:t>Ciascun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concetto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puo</a:t>
            </a:r>
            <a:r>
              <a:rPr lang="en-US" sz="2800" dirty="0" smtClean="0">
                <a:solidFill>
                  <a:srgbClr val="0000CC"/>
                </a:solidFill>
              </a:rPr>
              <a:t>’ </a:t>
            </a:r>
            <a:r>
              <a:rPr lang="en-US" sz="2800" dirty="0" err="1" smtClean="0">
                <a:solidFill>
                  <a:srgbClr val="0000CC"/>
                </a:solidFill>
              </a:rPr>
              <a:t>essere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0000CC"/>
                </a:solidFill>
              </a:rPr>
              <a:t>Rappresentato</a:t>
            </a:r>
            <a:r>
              <a:rPr lang="en-US" sz="2800" dirty="0" smtClean="0">
                <a:solidFill>
                  <a:srgbClr val="0000CC"/>
                </a:solidFill>
              </a:rPr>
              <a:t> con </a:t>
            </a:r>
            <a:r>
              <a:rPr lang="en-US" sz="2800" dirty="0" err="1" smtClean="0">
                <a:solidFill>
                  <a:srgbClr val="0000CC"/>
                </a:solidFill>
              </a:rPr>
              <a:t>entrambi</a:t>
            </a:r>
            <a:r>
              <a:rPr lang="en-US" sz="2800" dirty="0" smtClean="0">
                <a:solidFill>
                  <a:srgbClr val="0000CC"/>
                </a:solidFill>
              </a:rPr>
              <a:t> I </a:t>
            </a:r>
            <a:r>
              <a:rPr lang="en-US" sz="2800" dirty="0" err="1" smtClean="0">
                <a:solidFill>
                  <a:srgbClr val="0000CC"/>
                </a:solidFill>
              </a:rPr>
              <a:t>linguaggi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Forma 12"/>
          <p:cNvCxnSpPr/>
          <p:nvPr/>
        </p:nvCxnSpPr>
        <p:spPr>
          <a:xfrm rot="5400000">
            <a:off x="6429380" y="5572148"/>
            <a:ext cx="642942" cy="785802"/>
          </a:xfrm>
          <a:prstGeom prst="bent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12" y="214290"/>
            <a:ext cx="9001188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00CC"/>
                </a:solidFill>
              </a:rPr>
              <a:t>Caso di studio – Compito del </a:t>
            </a:r>
            <a:r>
              <a:rPr lang="it-IT" sz="3200" b="1" dirty="0" smtClean="0">
                <a:solidFill>
                  <a:srgbClr val="0000CC"/>
                </a:solidFill>
              </a:rPr>
              <a:t>13 – settembre 2006</a:t>
            </a:r>
            <a:r>
              <a:rPr lang="it-IT" sz="3200" b="1" dirty="0" smtClean="0">
                <a:solidFill>
                  <a:srgbClr val="0000CC"/>
                </a:solidFill>
              </a:rPr>
              <a:t/>
            </a:r>
            <a:br>
              <a:rPr lang="it-IT" sz="3200" b="1" dirty="0" smtClean="0">
                <a:solidFill>
                  <a:srgbClr val="0000CC"/>
                </a:solidFill>
              </a:rPr>
            </a:br>
            <a:r>
              <a:rPr lang="it-IT" sz="3200" b="1" dirty="0" smtClean="0">
                <a:solidFill>
                  <a:srgbClr val="6699FF"/>
                </a:solidFill>
              </a:rPr>
              <a:t>Attributi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Datatype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it-IT" sz="3200" b="1" dirty="0" err="1" smtClean="0">
                <a:solidFill>
                  <a:srgbClr val="0000CC"/>
                </a:solidFill>
                <a:sym typeface="Wingdings" pitchFamily="2" charset="2"/>
              </a:rPr>
              <a:t>Properties</a:t>
            </a:r>
            <a:endParaRPr lang="it-IT" sz="3200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500430" y="3143248"/>
            <a:ext cx="324000" cy="180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429256" y="3429000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15140" y="3429000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50006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3500430" y="3357562"/>
            <a:ext cx="324000" cy="180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85720" y="4786322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L’associazione ‘</a:t>
            </a:r>
            <a:r>
              <a:rPr lang="it-IT" dirty="0" err="1" smtClean="0"/>
              <a:t>possiede_fedelta</a:t>
            </a:r>
            <a:r>
              <a:rPr lang="it-IT" dirty="0" smtClean="0"/>
              <a:t>’ </a:t>
            </a:r>
            <a:endParaRPr lang="it-IT" dirty="0" smtClean="0"/>
          </a:p>
          <a:p>
            <a:r>
              <a:rPr lang="it-IT" dirty="0" smtClean="0"/>
              <a:t>è derivata </a:t>
            </a:r>
            <a:r>
              <a:rPr lang="it-IT" dirty="0" smtClean="0"/>
              <a:t>dall’associazione ‘possiede</a:t>
            </a:r>
            <a:r>
              <a:rPr lang="it-IT" dirty="0" smtClean="0"/>
              <a:t>’:</a:t>
            </a:r>
          </a:p>
          <a:p>
            <a:r>
              <a:rPr lang="it-IT" dirty="0" smtClean="0"/>
              <a:t>viene </a:t>
            </a:r>
            <a:r>
              <a:rPr lang="it-IT" dirty="0" smtClean="0"/>
              <a:t>definita come </a:t>
            </a:r>
            <a:r>
              <a:rPr lang="it-IT" dirty="0" err="1" smtClean="0"/>
              <a:t>subproperty</a:t>
            </a:r>
            <a:r>
              <a:rPr lang="it-IT" dirty="0" smtClean="0"/>
              <a:t> ed </a:t>
            </a:r>
            <a:endParaRPr lang="it-IT" dirty="0" smtClean="0"/>
          </a:p>
          <a:p>
            <a:r>
              <a:rPr lang="it-IT" dirty="0" smtClean="0"/>
              <a:t>eredità </a:t>
            </a:r>
            <a:r>
              <a:rPr lang="it-IT" dirty="0" smtClean="0"/>
              <a:t>tutte le sue </a:t>
            </a:r>
            <a:r>
              <a:rPr lang="it-IT" dirty="0" smtClean="0"/>
              <a:t>caratteristiche</a:t>
            </a:r>
          </a:p>
          <a:p>
            <a:r>
              <a:rPr lang="it-IT" dirty="0" smtClean="0"/>
              <a:t>analogamente </a:t>
            </a:r>
            <a:r>
              <a:rPr lang="it-IT" dirty="0" smtClean="0"/>
              <a:t>per la proprietà </a:t>
            </a:r>
            <a:r>
              <a:rPr lang="it-IT" dirty="0" smtClean="0"/>
              <a:t>inversa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214282" y="4714884"/>
            <a:ext cx="3714776" cy="150019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Confronto</a:t>
            </a:r>
            <a:r>
              <a:rPr lang="en-US" b="1" dirty="0" smtClean="0">
                <a:solidFill>
                  <a:srgbClr val="0000CC"/>
                </a:solidFill>
              </a:rPr>
              <a:t> OWL-DL – DL-</a:t>
            </a:r>
            <a:r>
              <a:rPr lang="en-US" b="1" dirty="0" err="1" smtClean="0">
                <a:solidFill>
                  <a:srgbClr val="0000CC"/>
                </a:solidFill>
              </a:rPr>
              <a:t>liteA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3357586" cy="35719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SINTASSI  </a:t>
            </a:r>
            <a:r>
              <a:rPr lang="en-US" b="0" dirty="0" smtClean="0"/>
              <a:t>ASTRATTA  OWL-DL</a:t>
            </a:r>
            <a:endParaRPr lang="it-IT" b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1714488"/>
            <a:ext cx="8286808" cy="3951288"/>
          </a:xfrm>
        </p:spPr>
        <p:txBody>
          <a:bodyPr>
            <a:normAutofit fontScale="92500" lnSpcReduction="20000"/>
          </a:bodyPr>
          <a:lstStyle/>
          <a:p>
            <a:pPr indent="-180000"/>
            <a:r>
              <a:rPr lang="it-IT" sz="1400" dirty="0" err="1" smtClean="0"/>
              <a:t>ObjectProperty</a:t>
            </a:r>
            <a:r>
              <a:rPr lang="it-IT" sz="1400" dirty="0" smtClean="0"/>
              <a:t>(a:</a:t>
            </a:r>
            <a:r>
              <a:rPr lang="it-IT" sz="1400" b="1" dirty="0" smtClean="0"/>
              <a:t>possiede </a:t>
            </a:r>
            <a:r>
              <a:rPr lang="it-IT" sz="1400" dirty="0" err="1" smtClean="0"/>
              <a:t>InverseFunctional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          </a:t>
            </a:r>
            <a:r>
              <a:rPr lang="it-IT" sz="1400" dirty="0" smtClean="0"/>
              <a:t>           </a:t>
            </a:r>
            <a:r>
              <a:rPr lang="it-IT" sz="1400" dirty="0" err="1" smtClean="0"/>
              <a:t>inverseOf</a:t>
            </a:r>
            <a:r>
              <a:rPr lang="it-IT" sz="1400" dirty="0" smtClean="0"/>
              <a:t>(a</a:t>
            </a:r>
            <a:r>
              <a:rPr lang="it-IT" sz="1400" dirty="0" smtClean="0"/>
              <a:t>: </a:t>
            </a:r>
            <a:r>
              <a:rPr lang="it-IT" sz="1400" b="1" dirty="0" smtClean="0"/>
              <a:t>inverse_of_possiede</a:t>
            </a:r>
            <a:r>
              <a:rPr lang="it-IT" sz="1400" dirty="0" smtClean="0"/>
              <a:t>)</a:t>
            </a:r>
          </a:p>
          <a:p>
            <a:pPr>
              <a:buNone/>
            </a:pPr>
            <a:r>
              <a:rPr lang="it-IT" sz="1400" dirty="0" smtClean="0"/>
              <a:t> </a:t>
            </a:r>
            <a:r>
              <a:rPr lang="it-IT" sz="1400" dirty="0" smtClean="0"/>
              <a:t>                                   domain(a:</a:t>
            </a:r>
            <a:r>
              <a:rPr lang="it-IT" sz="1400" b="1" dirty="0" smtClean="0"/>
              <a:t>Utente</a:t>
            </a:r>
            <a:r>
              <a:rPr lang="it-IT" sz="1400" dirty="0" smtClean="0"/>
              <a:t>)  </a:t>
            </a:r>
          </a:p>
          <a:p>
            <a:pPr>
              <a:buNone/>
            </a:pPr>
            <a:r>
              <a:rPr lang="it-IT" sz="1400" dirty="0" smtClean="0"/>
              <a:t> </a:t>
            </a:r>
            <a:r>
              <a:rPr lang="it-IT" sz="1400" dirty="0" smtClean="0"/>
              <a:t>                                   </a:t>
            </a:r>
            <a:r>
              <a:rPr lang="it-IT" sz="1400" dirty="0" err="1" smtClean="0"/>
              <a:t>range</a:t>
            </a:r>
            <a:r>
              <a:rPr lang="it-IT" sz="1400" dirty="0" smtClean="0"/>
              <a:t>(a:</a:t>
            </a:r>
            <a:r>
              <a:rPr lang="it-IT" sz="1400" b="1" dirty="0" smtClean="0"/>
              <a:t>Contratto</a:t>
            </a:r>
            <a:r>
              <a:rPr lang="it-IT" sz="1400" dirty="0" smtClean="0"/>
              <a:t>))</a:t>
            </a:r>
            <a:endParaRPr lang="it-IT" sz="1400" dirty="0" smtClean="0"/>
          </a:p>
          <a:p>
            <a:pPr indent="-180000"/>
            <a:r>
              <a:rPr lang="en-GB" sz="1400" dirty="0" err="1" smtClean="0"/>
              <a:t>ObjectProperty</a:t>
            </a:r>
            <a:r>
              <a:rPr lang="en-GB" sz="1400" dirty="0" smtClean="0"/>
              <a:t>(a: </a:t>
            </a:r>
            <a:r>
              <a:rPr lang="en-GB" sz="1400" b="1" dirty="0" err="1" smtClean="0"/>
              <a:t>inverse_of_possiede</a:t>
            </a:r>
            <a:r>
              <a:rPr lang="en-GB" sz="1400" dirty="0" smtClean="0"/>
              <a:t> Functional</a:t>
            </a:r>
            <a:endParaRPr lang="it-IT" sz="1400" dirty="0" smtClean="0"/>
          </a:p>
          <a:p>
            <a:pPr indent="-180000">
              <a:buNone/>
            </a:pPr>
            <a:r>
              <a:rPr lang="it-IT" sz="1400" dirty="0" smtClean="0"/>
              <a:t>         </a:t>
            </a:r>
            <a:r>
              <a:rPr lang="en-GB" sz="1400" dirty="0" smtClean="0"/>
              <a:t>                         </a:t>
            </a:r>
            <a:r>
              <a:rPr lang="it-IT" sz="1400" dirty="0" err="1" smtClean="0"/>
              <a:t>inverseOf</a:t>
            </a:r>
            <a:r>
              <a:rPr lang="it-IT" sz="1400" dirty="0" smtClean="0"/>
              <a:t>(a: </a:t>
            </a:r>
            <a:r>
              <a:rPr lang="it-IT" sz="1400" b="1" dirty="0" smtClean="0"/>
              <a:t>possiede</a:t>
            </a:r>
            <a:r>
              <a:rPr lang="it-IT" sz="1400" dirty="0" smtClean="0"/>
              <a:t>)</a:t>
            </a:r>
          </a:p>
          <a:p>
            <a:pPr indent="-180000">
              <a:buNone/>
            </a:pPr>
            <a:r>
              <a:rPr lang="it-IT" sz="1400" dirty="0" smtClean="0"/>
              <a:t>                                  domain(a: </a:t>
            </a:r>
            <a:r>
              <a:rPr lang="it-IT" sz="1400" b="1" dirty="0" smtClean="0"/>
              <a:t>Contratto</a:t>
            </a:r>
            <a:r>
              <a:rPr lang="it-IT" sz="1400" dirty="0" smtClean="0"/>
              <a:t>)</a:t>
            </a:r>
          </a:p>
          <a:p>
            <a:pPr>
              <a:buNone/>
            </a:pPr>
            <a:r>
              <a:rPr lang="it-IT" sz="1400" dirty="0" smtClean="0"/>
              <a:t>                                      </a:t>
            </a:r>
            <a:r>
              <a:rPr lang="it-IT" sz="1400" dirty="0" err="1" smtClean="0"/>
              <a:t>range</a:t>
            </a:r>
            <a:r>
              <a:rPr lang="it-IT" sz="1400" dirty="0" smtClean="0"/>
              <a:t>(a: </a:t>
            </a:r>
            <a:r>
              <a:rPr lang="it-IT" sz="1400" b="1" dirty="0" smtClean="0"/>
              <a:t>Utente</a:t>
            </a:r>
            <a:r>
              <a:rPr lang="it-IT" sz="1400" dirty="0" smtClean="0"/>
              <a:t>))</a:t>
            </a:r>
          </a:p>
          <a:p>
            <a:pPr indent="-180000"/>
            <a:r>
              <a:rPr lang="it-IT" sz="1400" dirty="0" err="1" smtClean="0"/>
              <a:t>ObjectProperty</a:t>
            </a:r>
            <a:r>
              <a:rPr lang="it-IT" sz="1400" dirty="0" smtClean="0"/>
              <a:t>(a:</a:t>
            </a:r>
            <a:r>
              <a:rPr lang="it-IT" sz="1400" b="1" dirty="0" err="1" smtClean="0"/>
              <a:t>possiede_fedelta</a:t>
            </a: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                      </a:t>
            </a:r>
            <a:r>
              <a:rPr lang="it-IT" sz="1400" dirty="0" err="1" smtClean="0"/>
              <a:t>inverseOf</a:t>
            </a:r>
            <a:r>
              <a:rPr lang="it-IT" sz="1400" dirty="0" smtClean="0"/>
              <a:t>(a:</a:t>
            </a:r>
            <a:r>
              <a:rPr lang="it-IT" sz="1400" b="1" dirty="0" smtClean="0"/>
              <a:t>inverse_of_possiede_fedelta</a:t>
            </a:r>
            <a:r>
              <a:rPr lang="it-IT" sz="1400" dirty="0" smtClean="0"/>
              <a:t>)</a:t>
            </a:r>
          </a:p>
          <a:p>
            <a:pPr>
              <a:buNone/>
            </a:pPr>
            <a:r>
              <a:rPr lang="it-IT" sz="1400" dirty="0" smtClean="0"/>
              <a:t>                                      domain(a:</a:t>
            </a:r>
            <a:r>
              <a:rPr lang="it-IT" sz="1400" b="1" dirty="0" smtClean="0"/>
              <a:t>Utente</a:t>
            </a:r>
            <a:r>
              <a:rPr lang="it-IT" sz="1400" dirty="0" smtClean="0"/>
              <a:t>)</a:t>
            </a:r>
          </a:p>
          <a:p>
            <a:pPr>
              <a:buNone/>
            </a:pPr>
            <a:r>
              <a:rPr lang="it-IT" sz="1400" dirty="0" smtClean="0"/>
              <a:t>                                      </a:t>
            </a:r>
            <a:r>
              <a:rPr lang="it-IT" sz="1400" dirty="0" err="1" smtClean="0"/>
              <a:t>range</a:t>
            </a:r>
            <a:r>
              <a:rPr lang="it-IT" sz="1400" dirty="0" smtClean="0"/>
              <a:t>(a:</a:t>
            </a:r>
            <a:r>
              <a:rPr lang="it-IT" sz="1400" b="1" dirty="0" err="1" smtClean="0"/>
              <a:t>ContrattoFedelta</a:t>
            </a:r>
            <a:r>
              <a:rPr lang="it-IT" sz="1400" dirty="0" smtClean="0"/>
              <a:t>))</a:t>
            </a:r>
          </a:p>
          <a:p>
            <a:pPr indent="-180000"/>
            <a:r>
              <a:rPr lang="it-IT" sz="1400" dirty="0" err="1" smtClean="0"/>
              <a:t>Object</a:t>
            </a:r>
            <a:r>
              <a:rPr lang="en-GB" sz="1400" dirty="0" smtClean="0"/>
              <a:t>Property(a</a:t>
            </a:r>
            <a:r>
              <a:rPr lang="en-GB" sz="1400" dirty="0" smtClean="0"/>
              <a:t>: </a:t>
            </a:r>
            <a:r>
              <a:rPr lang="en-GB" sz="1400" b="1" dirty="0" err="1" smtClean="0"/>
              <a:t>inverse_of_possiede_fedelta</a:t>
            </a:r>
            <a:endParaRPr lang="it-IT" sz="1400" b="1" dirty="0" smtClean="0"/>
          </a:p>
          <a:p>
            <a:pPr indent="-180000">
              <a:buNone/>
            </a:pPr>
            <a:r>
              <a:rPr lang="it-IT" sz="1400" b="1" dirty="0" smtClean="0"/>
              <a:t> </a:t>
            </a:r>
            <a:r>
              <a:rPr lang="it-IT" sz="1400" b="1" dirty="0" smtClean="0"/>
              <a:t>               </a:t>
            </a:r>
            <a:r>
              <a:rPr lang="en-GB" sz="1400" dirty="0" smtClean="0"/>
              <a:t>                  </a:t>
            </a:r>
            <a:r>
              <a:rPr lang="it-IT" sz="1400" dirty="0" err="1" smtClean="0"/>
              <a:t>inverseOf</a:t>
            </a:r>
            <a:r>
              <a:rPr lang="it-IT" sz="1400" dirty="0" smtClean="0"/>
              <a:t>(a: </a:t>
            </a:r>
            <a:r>
              <a:rPr lang="it-IT" sz="1400" b="1" dirty="0" err="1" smtClean="0"/>
              <a:t>possiede_fedelta</a:t>
            </a:r>
            <a:r>
              <a:rPr lang="it-IT" sz="1400" dirty="0" smtClean="0"/>
              <a:t>)</a:t>
            </a:r>
          </a:p>
          <a:p>
            <a:pPr indent="-180000">
              <a:buNone/>
            </a:pPr>
            <a:r>
              <a:rPr lang="it-IT" sz="1400" dirty="0" smtClean="0"/>
              <a:t>                                  </a:t>
            </a:r>
            <a:r>
              <a:rPr lang="it-IT" sz="1400" dirty="0" smtClean="0"/>
              <a:t>domain(a: </a:t>
            </a:r>
            <a:r>
              <a:rPr lang="it-IT" sz="1400" b="1" dirty="0" err="1" smtClean="0"/>
              <a:t>ContrattoFedelta</a:t>
            </a:r>
            <a:r>
              <a:rPr lang="it-IT" sz="1400" dirty="0" smtClean="0"/>
              <a:t>)  </a:t>
            </a:r>
          </a:p>
          <a:p>
            <a:pPr indent="-180000">
              <a:buNone/>
            </a:pPr>
            <a:r>
              <a:rPr lang="it-IT" sz="1400" dirty="0" smtClean="0"/>
              <a:t> </a:t>
            </a:r>
            <a:r>
              <a:rPr lang="it-IT" sz="1400" dirty="0" smtClean="0"/>
              <a:t>                                 </a:t>
            </a:r>
            <a:r>
              <a:rPr lang="it-IT" sz="1400" dirty="0" err="1" smtClean="0"/>
              <a:t>range</a:t>
            </a:r>
            <a:r>
              <a:rPr lang="it-IT" sz="1400" dirty="0" smtClean="0"/>
              <a:t>(a</a:t>
            </a:r>
            <a:r>
              <a:rPr lang="it-IT" sz="1400" dirty="0" smtClean="0"/>
              <a:t>: </a:t>
            </a:r>
            <a:r>
              <a:rPr lang="it-IT" sz="1400" b="1" dirty="0" smtClean="0"/>
              <a:t>Utente</a:t>
            </a:r>
            <a:r>
              <a:rPr lang="it-IT" sz="1400" dirty="0" smtClean="0"/>
              <a:t>))  </a:t>
            </a:r>
            <a:endParaRPr lang="it-IT" sz="1400" dirty="0" smtClean="0"/>
          </a:p>
          <a:p>
            <a:pPr indent="-180000"/>
            <a:r>
              <a:rPr lang="it-IT" sz="1400" dirty="0" err="1" smtClean="0">
                <a:solidFill>
                  <a:srgbClr val="0000CC"/>
                </a:solidFill>
              </a:rPr>
              <a:t>SubPropertyOf</a:t>
            </a:r>
            <a:r>
              <a:rPr lang="it-IT" sz="1400" dirty="0" smtClean="0">
                <a:solidFill>
                  <a:srgbClr val="0000CC"/>
                </a:solidFill>
              </a:rPr>
              <a:t>(a</a:t>
            </a:r>
            <a:r>
              <a:rPr lang="it-IT" sz="1400" dirty="0" smtClean="0">
                <a:solidFill>
                  <a:srgbClr val="0000CC"/>
                </a:solidFill>
              </a:rPr>
              <a:t>: </a:t>
            </a:r>
            <a:r>
              <a:rPr lang="it-IT" sz="1400" b="1" dirty="0" err="1" smtClean="0">
                <a:solidFill>
                  <a:srgbClr val="0000CC"/>
                </a:solidFill>
              </a:rPr>
              <a:t>possiede_fedelta</a:t>
            </a:r>
            <a:r>
              <a:rPr lang="it-IT" sz="1400" b="1" dirty="0" smtClean="0">
                <a:solidFill>
                  <a:srgbClr val="0000CC"/>
                </a:solidFill>
              </a:rPr>
              <a:t> </a:t>
            </a:r>
            <a:r>
              <a:rPr lang="it-IT" sz="1400" dirty="0" smtClean="0">
                <a:solidFill>
                  <a:srgbClr val="0000CC"/>
                </a:solidFill>
              </a:rPr>
              <a:t>a: </a:t>
            </a:r>
            <a:r>
              <a:rPr lang="it-IT" sz="1400" b="1" dirty="0" smtClean="0">
                <a:solidFill>
                  <a:srgbClr val="0000CC"/>
                </a:solidFill>
              </a:rPr>
              <a:t>possiede</a:t>
            </a:r>
            <a:r>
              <a:rPr lang="it-IT" sz="1400" dirty="0" smtClean="0">
                <a:solidFill>
                  <a:srgbClr val="0000CC"/>
                </a:solidFill>
              </a:rPr>
              <a:t>)</a:t>
            </a:r>
          </a:p>
          <a:p>
            <a:pPr indent="-180000"/>
            <a:r>
              <a:rPr lang="it-IT" sz="1400" dirty="0" err="1" smtClean="0">
                <a:solidFill>
                  <a:srgbClr val="0000CC"/>
                </a:solidFill>
              </a:rPr>
              <a:t>SubPropertyOf</a:t>
            </a:r>
            <a:r>
              <a:rPr lang="it-IT" sz="1400" dirty="0" smtClean="0">
                <a:solidFill>
                  <a:srgbClr val="0000CC"/>
                </a:solidFill>
              </a:rPr>
              <a:t>(a</a:t>
            </a:r>
            <a:r>
              <a:rPr lang="it-IT" sz="1400" dirty="0" smtClean="0">
                <a:solidFill>
                  <a:srgbClr val="0000CC"/>
                </a:solidFill>
              </a:rPr>
              <a:t>: </a:t>
            </a:r>
            <a:r>
              <a:rPr lang="it-IT" sz="1300" b="1" dirty="0" smtClean="0">
                <a:solidFill>
                  <a:srgbClr val="0000CC"/>
                </a:solidFill>
              </a:rPr>
              <a:t>inv_of_possiede_fedelta</a:t>
            </a:r>
            <a:r>
              <a:rPr lang="it-IT" sz="1300" dirty="0" smtClean="0">
                <a:solidFill>
                  <a:srgbClr val="0000CC"/>
                </a:solidFill>
              </a:rPr>
              <a:t> </a:t>
            </a:r>
            <a:r>
              <a:rPr lang="it-IT" sz="1300" dirty="0" smtClean="0">
                <a:solidFill>
                  <a:srgbClr val="0000CC"/>
                </a:solidFill>
              </a:rPr>
              <a:t>a: </a:t>
            </a:r>
            <a:r>
              <a:rPr lang="it-IT" sz="1300" b="1" dirty="0" smtClean="0">
                <a:solidFill>
                  <a:srgbClr val="0000CC"/>
                </a:solidFill>
              </a:rPr>
              <a:t>inv_of_possiede</a:t>
            </a:r>
            <a:r>
              <a:rPr lang="it-IT" sz="1400" dirty="0" smtClean="0">
                <a:solidFill>
                  <a:srgbClr val="0000CC"/>
                </a:solidFill>
              </a:rPr>
              <a:t>)</a:t>
            </a:r>
          </a:p>
          <a:p>
            <a:pPr indent="-180000">
              <a:buNone/>
            </a:pPr>
            <a:endParaRPr lang="it-IT" sz="14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6314" y="1285860"/>
            <a:ext cx="4041775" cy="322251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          </a:t>
            </a:r>
            <a:r>
              <a:rPr lang="en-US" sz="2000" b="0" dirty="0" smtClean="0"/>
              <a:t>DL-</a:t>
            </a:r>
            <a:r>
              <a:rPr lang="en-US" sz="2000" b="0" dirty="0" err="1" smtClean="0"/>
              <a:t>LiteA</a:t>
            </a:r>
            <a:endParaRPr lang="it-IT" sz="2000" b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6314" y="1500174"/>
            <a:ext cx="4643470" cy="3643338"/>
          </a:xfrm>
        </p:spPr>
        <p:txBody>
          <a:bodyPr lIns="36000">
            <a:normAutofit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 indent="-180000">
              <a:lnSpc>
                <a:spcPct val="110000"/>
              </a:lnSpc>
            </a:pPr>
            <a:r>
              <a:rPr lang="it-IT" sz="1600" dirty="0" smtClean="0"/>
              <a:t>possiede </a:t>
            </a:r>
            <a:r>
              <a:rPr lang="it-IT" sz="1600" dirty="0" smtClean="0"/>
              <a:t>⊑ ( inverse_of_ possiede  </a:t>
            </a:r>
            <a:r>
              <a:rPr lang="it-IT" sz="1600" dirty="0" smtClean="0"/>
              <a:t>)¯</a:t>
            </a:r>
            <a:endParaRPr lang="it-IT" sz="1600" dirty="0" smtClean="0"/>
          </a:p>
          <a:p>
            <a:pPr indent="-180000">
              <a:lnSpc>
                <a:spcPct val="110000"/>
              </a:lnSpc>
            </a:pPr>
            <a:r>
              <a:rPr lang="it-IT" sz="1600" dirty="0" smtClean="0"/>
              <a:t>inverse_of</a:t>
            </a:r>
            <a:r>
              <a:rPr lang="it-IT" sz="1600" dirty="0" smtClean="0"/>
              <a:t>_ possiede ⊑  (</a:t>
            </a:r>
            <a:r>
              <a:rPr lang="it-IT" sz="1600" dirty="0" err="1" smtClean="0"/>
              <a:t>possiede</a:t>
            </a:r>
            <a:r>
              <a:rPr lang="it-IT" sz="1600" dirty="0" smtClean="0"/>
              <a:t>)¯</a:t>
            </a:r>
            <a:endParaRPr lang="it-IT" sz="1600" dirty="0" smtClean="0"/>
          </a:p>
          <a:p>
            <a:pPr indent="-180000">
              <a:lnSpc>
                <a:spcPct val="110000"/>
              </a:lnSpc>
            </a:pPr>
            <a:r>
              <a:rPr lang="it-IT" sz="1400" dirty="0" err="1" smtClean="0"/>
              <a:t>possiede_fedelta</a:t>
            </a:r>
            <a:r>
              <a:rPr lang="it-IT" sz="1400" dirty="0" smtClean="0"/>
              <a:t> </a:t>
            </a:r>
            <a:r>
              <a:rPr lang="it-IT" sz="1400" dirty="0" smtClean="0"/>
              <a:t>⊑ ( inverse_of_ </a:t>
            </a:r>
            <a:r>
              <a:rPr lang="it-IT" sz="1400" dirty="0" err="1" smtClean="0"/>
              <a:t>possiede_fedelta</a:t>
            </a:r>
            <a:r>
              <a:rPr lang="it-IT" sz="1400" dirty="0" smtClean="0"/>
              <a:t>  </a:t>
            </a:r>
            <a:r>
              <a:rPr lang="it-IT" sz="1400" dirty="0" smtClean="0"/>
              <a:t>)¯</a:t>
            </a:r>
            <a:endParaRPr lang="it-IT" sz="1400" dirty="0" smtClean="0"/>
          </a:p>
          <a:p>
            <a:pPr indent="-180000">
              <a:lnSpc>
                <a:spcPct val="110000"/>
              </a:lnSpc>
            </a:pPr>
            <a:r>
              <a:rPr lang="it-IT" sz="1400" dirty="0" smtClean="0"/>
              <a:t>inverse_of</a:t>
            </a:r>
            <a:r>
              <a:rPr lang="it-IT" sz="1400" dirty="0" smtClean="0"/>
              <a:t>_ </a:t>
            </a:r>
            <a:r>
              <a:rPr lang="it-IT" sz="1400" dirty="0" err="1" smtClean="0"/>
              <a:t>possiede_fedelta</a:t>
            </a:r>
            <a:r>
              <a:rPr lang="it-IT" sz="1400" dirty="0" smtClean="0"/>
              <a:t> ⊑  (</a:t>
            </a:r>
            <a:r>
              <a:rPr lang="it-IT" sz="1400" dirty="0" err="1" smtClean="0"/>
              <a:t>possiede_fedelta</a:t>
            </a:r>
            <a:r>
              <a:rPr lang="it-IT" sz="1400" dirty="0" smtClean="0"/>
              <a:t>)¯</a:t>
            </a:r>
            <a:endParaRPr lang="it-IT" sz="1400" dirty="0" smtClean="0"/>
          </a:p>
          <a:p>
            <a:pPr indent="-180000">
              <a:lnSpc>
                <a:spcPct val="110000"/>
              </a:lnSpc>
            </a:pPr>
            <a:r>
              <a:rPr lang="it-IT" sz="1600" dirty="0" err="1" smtClean="0"/>
              <a:t>possiede_fedelta</a:t>
            </a:r>
            <a:r>
              <a:rPr lang="it-IT" sz="1600" dirty="0" smtClean="0"/>
              <a:t> ⊑ </a:t>
            </a:r>
            <a:r>
              <a:rPr lang="it-IT" sz="1600" dirty="0" smtClean="0"/>
              <a:t>possiede</a:t>
            </a:r>
          </a:p>
          <a:p>
            <a:pPr indent="-180000">
              <a:lnSpc>
                <a:spcPct val="110000"/>
              </a:lnSpc>
            </a:pPr>
            <a:r>
              <a:rPr lang="it-IT" sz="1400" dirty="0" smtClean="0"/>
              <a:t>inverse_of_possiede_fedelta </a:t>
            </a:r>
            <a:r>
              <a:rPr lang="it-IT" sz="1400" dirty="0" smtClean="0"/>
              <a:t>⊑  inverse_of_possiede</a:t>
            </a:r>
          </a:p>
          <a:p>
            <a:pPr indent="-180000">
              <a:lnSpc>
                <a:spcPct val="150000"/>
              </a:lnSpc>
            </a:pPr>
            <a:endParaRPr lang="it-IT" sz="1800" dirty="0" smtClean="0"/>
          </a:p>
          <a:p>
            <a:pPr>
              <a:buNone/>
            </a:pPr>
            <a:endParaRPr lang="it-IT" sz="1800" dirty="0"/>
          </a:p>
        </p:txBody>
      </p:sp>
      <p:sp>
        <p:nvSpPr>
          <p:cNvPr id="8" name="Rettangolo 7"/>
          <p:cNvSpPr/>
          <p:nvPr/>
        </p:nvSpPr>
        <p:spPr>
          <a:xfrm>
            <a:off x="142844" y="1571612"/>
            <a:ext cx="4643470" cy="385765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860000" y="1571612"/>
            <a:ext cx="4212000" cy="385765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28596" y="5643578"/>
            <a:ext cx="5786478" cy="1000132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428596" y="5643578"/>
            <a:ext cx="671517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Forma 12"/>
          <p:cNvCxnSpPr/>
          <p:nvPr/>
        </p:nvCxnSpPr>
        <p:spPr>
          <a:xfrm rot="5400000">
            <a:off x="6286504" y="5357834"/>
            <a:ext cx="642942" cy="785802"/>
          </a:xfrm>
          <a:prstGeom prst="bent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428596" y="5643578"/>
            <a:ext cx="5373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in </a:t>
            </a:r>
            <a:r>
              <a:rPr lang="en-US" dirty="0" smtClean="0">
                <a:solidFill>
                  <a:srgbClr val="FF5050"/>
                </a:solidFill>
              </a:rPr>
              <a:t>DL-</a:t>
            </a:r>
            <a:r>
              <a:rPr lang="en-US" dirty="0" err="1" smtClean="0">
                <a:solidFill>
                  <a:srgbClr val="FF5050"/>
                </a:solidFill>
              </a:rPr>
              <a:t>LiteA</a:t>
            </a:r>
            <a:r>
              <a:rPr lang="en-US" dirty="0" smtClean="0">
                <a:solidFill>
                  <a:srgbClr val="FF5050"/>
                </a:solidFill>
              </a:rPr>
              <a:t>  </a:t>
            </a:r>
            <a:r>
              <a:rPr lang="en-US" dirty="0" err="1" smtClean="0">
                <a:solidFill>
                  <a:srgbClr val="FF5050"/>
                </a:solidFill>
              </a:rPr>
              <a:t>il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ruolo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atomico</a:t>
            </a:r>
            <a:r>
              <a:rPr lang="en-US" dirty="0" smtClean="0">
                <a:solidFill>
                  <a:srgbClr val="FF5050"/>
                </a:solidFill>
              </a:rPr>
              <a:t> ‘</a:t>
            </a:r>
            <a:r>
              <a:rPr lang="en-US" dirty="0" err="1" smtClean="0">
                <a:solidFill>
                  <a:srgbClr val="FF5050"/>
                </a:solidFill>
              </a:rPr>
              <a:t>possiede</a:t>
            </a:r>
            <a:r>
              <a:rPr lang="en-US" dirty="0" smtClean="0">
                <a:solidFill>
                  <a:srgbClr val="FF5050"/>
                </a:solidFill>
              </a:rPr>
              <a:t>’ non </a:t>
            </a:r>
            <a:r>
              <a:rPr lang="en-US" dirty="0" err="1" smtClean="0">
                <a:solidFill>
                  <a:srgbClr val="FF5050"/>
                </a:solidFill>
              </a:rPr>
              <a:t>puo</a:t>
            </a:r>
            <a:r>
              <a:rPr lang="en-US" dirty="0" smtClean="0">
                <a:solidFill>
                  <a:srgbClr val="FF5050"/>
                </a:solidFill>
              </a:rPr>
              <a:t>’ </a:t>
            </a:r>
            <a:r>
              <a:rPr lang="en-US" dirty="0" err="1" smtClean="0">
                <a:solidFill>
                  <a:srgbClr val="FF5050"/>
                </a:solidFill>
              </a:rPr>
              <a:t>essere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5050"/>
                </a:solidFill>
              </a:rPr>
              <a:t>definito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F</a:t>
            </a:r>
            <a:r>
              <a:rPr lang="en-US" dirty="0" err="1" smtClean="0">
                <a:solidFill>
                  <a:srgbClr val="FF5050"/>
                </a:solidFill>
              </a:rPr>
              <a:t>unzionale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poche</a:t>
            </a:r>
            <a:r>
              <a:rPr lang="en-US" dirty="0" smtClean="0">
                <a:solidFill>
                  <a:srgbClr val="FF5050"/>
                </a:solidFill>
              </a:rPr>
              <a:t>’ </a:t>
            </a:r>
            <a:r>
              <a:rPr lang="en-US" dirty="0" err="1" smtClean="0">
                <a:solidFill>
                  <a:srgbClr val="FF5050"/>
                </a:solidFill>
              </a:rPr>
              <a:t>esiste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una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relazione</a:t>
            </a:r>
            <a:r>
              <a:rPr lang="en-US" dirty="0" smtClean="0">
                <a:solidFill>
                  <a:srgbClr val="FF5050"/>
                </a:solidFill>
              </a:rPr>
              <a:t> ISA  </a:t>
            </a:r>
            <a:r>
              <a:rPr lang="en-US" dirty="0" err="1" smtClean="0">
                <a:solidFill>
                  <a:srgbClr val="FF5050"/>
                </a:solidFill>
              </a:rPr>
              <a:t>tra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5050"/>
                </a:solidFill>
              </a:rPr>
              <a:t>la </a:t>
            </a:r>
            <a:r>
              <a:rPr lang="en-US" dirty="0" err="1" smtClean="0">
                <a:solidFill>
                  <a:srgbClr val="FF5050"/>
                </a:solidFill>
              </a:rPr>
              <a:t>relazione</a:t>
            </a:r>
            <a:r>
              <a:rPr lang="en-US" dirty="0" smtClean="0">
                <a:solidFill>
                  <a:srgbClr val="FF5050"/>
                </a:solidFill>
              </a:rPr>
              <a:t> ‘</a:t>
            </a:r>
            <a:r>
              <a:rPr lang="en-US" dirty="0" err="1" smtClean="0">
                <a:solidFill>
                  <a:srgbClr val="FF5050"/>
                </a:solidFill>
              </a:rPr>
              <a:t>possiede</a:t>
            </a:r>
            <a:r>
              <a:rPr lang="en-US" dirty="0" smtClean="0">
                <a:solidFill>
                  <a:srgbClr val="FF5050"/>
                </a:solidFill>
              </a:rPr>
              <a:t> ’ e </a:t>
            </a:r>
            <a:r>
              <a:rPr lang="en-US" dirty="0" err="1" smtClean="0">
                <a:solidFill>
                  <a:srgbClr val="FF5050"/>
                </a:solidFill>
              </a:rPr>
              <a:t>possiede_fedelta</a:t>
            </a:r>
            <a:r>
              <a:rPr lang="en-US" dirty="0" smtClean="0">
                <a:solidFill>
                  <a:srgbClr val="FF5050"/>
                </a:solidFill>
              </a:rPr>
              <a:t>’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2928926" y="2428868"/>
            <a:ext cx="1143008" cy="285752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214546" y="1714488"/>
            <a:ext cx="1428760" cy="285752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4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24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2400" b="1" dirty="0" smtClean="0">
                <a:solidFill>
                  <a:srgbClr val="0000CC"/>
                </a:solidFill>
              </a:rPr>
              <a:t> 2005</a:t>
            </a:r>
            <a:br>
              <a:rPr lang="it-IT" sz="2400" b="1" dirty="0" smtClean="0">
                <a:solidFill>
                  <a:srgbClr val="0000CC"/>
                </a:solidFill>
              </a:rPr>
            </a:br>
            <a:r>
              <a:rPr lang="it-IT" sz="2400" b="1" dirty="0" smtClean="0">
                <a:solidFill>
                  <a:srgbClr val="6699FF"/>
                </a:solidFill>
              </a:rPr>
              <a:t>Attributi</a:t>
            </a:r>
            <a:r>
              <a:rPr lang="it-IT" sz="2400" b="1" dirty="0" smtClean="0">
                <a:solidFill>
                  <a:srgbClr val="0000CC"/>
                </a:solidFill>
              </a:rPr>
              <a:t> </a:t>
            </a:r>
            <a:r>
              <a:rPr lang="it-IT" sz="2400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it-IT" sz="2400" b="1" dirty="0" err="1" smtClean="0">
                <a:solidFill>
                  <a:srgbClr val="0000CC"/>
                </a:solidFill>
                <a:sym typeface="Wingdings" pitchFamily="2" charset="2"/>
              </a:rPr>
              <a:t>Datatype</a:t>
            </a:r>
            <a:r>
              <a:rPr lang="it-IT" sz="24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it-IT" sz="2400" b="1" dirty="0" err="1" smtClean="0">
                <a:solidFill>
                  <a:srgbClr val="0000CC"/>
                </a:solidFill>
                <a:sym typeface="Wingdings" pitchFamily="2" charset="2"/>
              </a:rPr>
              <a:t>Properties</a:t>
            </a:r>
            <a:endParaRPr lang="it-IT" sz="2400" b="1" dirty="0" smtClean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642910" y="2928934"/>
            <a:ext cx="1428760" cy="1285884"/>
            <a:chOff x="285721" y="2357430"/>
            <a:chExt cx="1571636" cy="1285884"/>
          </a:xfrm>
        </p:grpSpPr>
        <p:sp>
          <p:nvSpPr>
            <p:cNvPr id="29713" name="Text Box 10"/>
            <p:cNvSpPr txBox="1">
              <a:spLocks noChangeArrowheads="1"/>
            </p:cNvSpPr>
            <p:nvPr/>
          </p:nvSpPr>
          <p:spPr bwMode="auto">
            <a:xfrm>
              <a:off x="285721" y="2357430"/>
              <a:ext cx="1570129" cy="1285884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Articolo</a:t>
              </a:r>
            </a:p>
            <a:p>
              <a:endParaRPr lang="it-IT" sz="900" dirty="0">
                <a:solidFill>
                  <a:schemeClr val="tx1"/>
                </a:solidFill>
              </a:endParaRPr>
            </a:p>
            <a:p>
              <a:r>
                <a:rPr lang="it-IT" sz="900" dirty="0">
                  <a:solidFill>
                    <a:schemeClr val="tx1"/>
                  </a:solidFill>
                </a:rPr>
                <a:t>Titolo : </a:t>
              </a:r>
              <a:r>
                <a:rPr lang="it-IT" sz="900" dirty="0" err="1">
                  <a:solidFill>
                    <a:schemeClr val="tx1"/>
                  </a:solidFill>
                </a:rPr>
                <a:t>String</a:t>
              </a:r>
              <a:endParaRPr lang="it-IT" sz="900" dirty="0">
                <a:solidFill>
                  <a:schemeClr val="tx1"/>
                </a:solidFill>
              </a:endParaRPr>
            </a:p>
            <a:p>
              <a:r>
                <a:rPr lang="it-IT" sz="900" dirty="0">
                  <a:solidFill>
                    <a:schemeClr val="tx1"/>
                  </a:solidFill>
                </a:rPr>
                <a:t>Dimensione :</a:t>
              </a:r>
              <a:r>
                <a:rPr lang="it-IT" sz="900" dirty="0" err="1">
                  <a:solidFill>
                    <a:schemeClr val="tx1"/>
                  </a:solidFill>
                </a:rPr>
                <a:t>String</a:t>
              </a:r>
              <a:endParaRPr lang="it-IT" sz="900" dirty="0">
                <a:solidFill>
                  <a:schemeClr val="tx1"/>
                </a:solidFill>
              </a:endParaRPr>
            </a:p>
            <a:p>
              <a:endParaRPr lang="it-IT" sz="900" dirty="0">
                <a:solidFill>
                  <a:schemeClr val="tx1"/>
                </a:solidFill>
              </a:endParaRPr>
            </a:p>
            <a:p>
              <a:r>
                <a:rPr lang="it-IT" sz="900" dirty="0" err="1">
                  <a:solidFill>
                    <a:schemeClr val="tx1"/>
                  </a:solidFill>
                </a:rPr>
                <a:t>estSotoEsame</a:t>
              </a:r>
              <a:r>
                <a:rPr lang="it-IT" sz="900" dirty="0">
                  <a:solidFill>
                    <a:schemeClr val="tx1"/>
                  </a:solidFill>
                </a:rPr>
                <a:t>) :</a:t>
              </a:r>
              <a:r>
                <a:rPr lang="it-IT" sz="900" dirty="0" err="1">
                  <a:solidFill>
                    <a:schemeClr val="tx1"/>
                  </a:solidFill>
                </a:rPr>
                <a:t>Boolean</a:t>
              </a:r>
              <a:endParaRPr lang="it-IT" sz="900" dirty="0">
                <a:solidFill>
                  <a:schemeClr val="tx1"/>
                </a:solidFill>
              </a:endParaRPr>
            </a:p>
            <a:p>
              <a:r>
                <a:rPr lang="it-IT" sz="900" dirty="0" err="1">
                  <a:solidFill>
                    <a:schemeClr val="tx1"/>
                  </a:solidFill>
                </a:rPr>
                <a:t>estAccettato</a:t>
              </a:r>
              <a:r>
                <a:rPr lang="it-IT" sz="900" dirty="0">
                  <a:solidFill>
                    <a:schemeClr val="tx1"/>
                  </a:solidFill>
                </a:rPr>
                <a:t>() : </a:t>
              </a:r>
              <a:r>
                <a:rPr lang="it-IT" sz="900" dirty="0" err="1">
                  <a:solidFill>
                    <a:schemeClr val="tx1"/>
                  </a:solidFill>
                </a:rPr>
                <a:t>Boolean</a:t>
              </a:r>
              <a:r>
                <a:rPr lang="it-IT" sz="900" dirty="0">
                  <a:solidFill>
                    <a:schemeClr val="tx1"/>
                  </a:solidFill>
                </a:rPr>
                <a:t> </a:t>
              </a:r>
            </a:p>
            <a:p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29714" name="Line 11"/>
            <p:cNvSpPr>
              <a:spLocks noChangeShapeType="1"/>
            </p:cNvSpPr>
            <p:nvPr/>
          </p:nvSpPr>
          <p:spPr bwMode="auto">
            <a:xfrm>
              <a:off x="285721" y="2678901"/>
              <a:ext cx="15716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>
              <a:off x="285721" y="3071285"/>
              <a:ext cx="15716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706" name="Line 19"/>
          <p:cNvSpPr>
            <a:spLocks noChangeShapeType="1"/>
          </p:cNvSpPr>
          <p:nvPr/>
        </p:nvSpPr>
        <p:spPr bwMode="auto">
          <a:xfrm>
            <a:off x="3492500" y="2349500"/>
            <a:ext cx="0" cy="2447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05" name="AutoShape 18"/>
          <p:cNvSpPr>
            <a:spLocks noChangeArrowheads="1"/>
          </p:cNvSpPr>
          <p:nvPr/>
        </p:nvSpPr>
        <p:spPr bwMode="auto">
          <a:xfrm>
            <a:off x="2143108" y="34290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85720" y="4786322"/>
            <a:ext cx="2357454" cy="1323439"/>
          </a:xfrm>
          <a:prstGeom prst="rect">
            <a:avLst/>
          </a:prstGeom>
          <a:noFill/>
          <a:ln w="254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latin typeface="Arial" pitchFamily="34" charset="0"/>
                <a:ea typeface="Times New Roman" pitchFamily="18" charset="0"/>
              </a:rPr>
              <a:t>Attributi :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hanno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come la proprietà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Functional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poiché sono associati ad un solo valore per ogni individuo.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602931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86314" y="3714752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357950" y="3714752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214678" y="2285992"/>
            <a:ext cx="500066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Confronto</a:t>
            </a:r>
            <a:r>
              <a:rPr lang="en-US" b="1" dirty="0" smtClean="0">
                <a:solidFill>
                  <a:srgbClr val="0000CC"/>
                </a:solidFill>
              </a:rPr>
              <a:t> OWL-DL – DL-</a:t>
            </a:r>
            <a:r>
              <a:rPr lang="en-US" b="1" dirty="0" err="1" smtClean="0">
                <a:solidFill>
                  <a:srgbClr val="0000CC"/>
                </a:solidFill>
              </a:rPr>
              <a:t>liteA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3357586" cy="35719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SINTASSI  </a:t>
            </a:r>
            <a:r>
              <a:rPr lang="en-US" b="0" dirty="0" smtClean="0"/>
              <a:t>ASTRATTA OWL-DL  </a:t>
            </a:r>
            <a:endParaRPr lang="it-IT" b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5720" y="2071678"/>
            <a:ext cx="6357950" cy="3951288"/>
          </a:xfrm>
        </p:spPr>
        <p:txBody>
          <a:bodyPr>
            <a:normAutofit/>
          </a:bodyPr>
          <a:lstStyle/>
          <a:p>
            <a:pPr indent="-180000"/>
            <a:r>
              <a:rPr lang="it-IT" sz="2000" dirty="0" err="1" smtClean="0"/>
              <a:t>DatatypeProperty</a:t>
            </a:r>
            <a:r>
              <a:rPr lang="it-IT" sz="2000" dirty="0" smtClean="0"/>
              <a:t>(a:  </a:t>
            </a:r>
            <a:r>
              <a:rPr lang="it-IT" sz="2000" b="1" dirty="0" smtClean="0"/>
              <a:t>titolo </a:t>
            </a:r>
          </a:p>
          <a:p>
            <a:pPr indent="-180000">
              <a:buNone/>
            </a:pPr>
            <a:r>
              <a:rPr lang="it-IT" sz="2000" b="1" dirty="0" smtClean="0"/>
              <a:t>                                      </a:t>
            </a:r>
            <a:r>
              <a:rPr lang="it-IT" sz="2000" dirty="0" err="1" smtClean="0"/>
              <a:t>Functional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                                     domain(a:</a:t>
            </a:r>
            <a:r>
              <a:rPr lang="it-IT" sz="2000" b="1" dirty="0" smtClean="0"/>
              <a:t>Articolo</a:t>
            </a:r>
            <a:r>
              <a:rPr lang="it-IT" sz="2000" dirty="0" smtClean="0"/>
              <a:t>)</a:t>
            </a:r>
          </a:p>
          <a:p>
            <a:pPr indent="-180000">
              <a:buNone/>
            </a:pPr>
            <a:r>
              <a:rPr lang="it-IT" sz="2000" dirty="0" smtClean="0"/>
              <a:t>                                      </a:t>
            </a:r>
            <a:r>
              <a:rPr lang="it-IT" sz="2000" dirty="0" err="1" smtClean="0"/>
              <a:t>range</a:t>
            </a:r>
            <a:r>
              <a:rPr lang="it-IT" sz="2000" dirty="0" smtClean="0"/>
              <a:t>(</a:t>
            </a:r>
            <a:r>
              <a:rPr lang="it-IT" sz="2000" dirty="0" err="1" smtClean="0"/>
              <a:t>xsd</a:t>
            </a:r>
            <a:r>
              <a:rPr lang="it-IT" sz="2000" dirty="0" smtClean="0"/>
              <a:t>: </a:t>
            </a:r>
            <a:r>
              <a:rPr lang="it-IT" sz="2000" dirty="0" err="1" smtClean="0"/>
              <a:t>string</a:t>
            </a:r>
            <a:r>
              <a:rPr lang="it-IT" sz="2000" dirty="0" smtClean="0"/>
              <a:t>)) </a:t>
            </a:r>
          </a:p>
          <a:p>
            <a:pPr indent="-180000">
              <a:buNone/>
            </a:pPr>
            <a:endParaRPr lang="it-IT" sz="2000" dirty="0" smtClean="0"/>
          </a:p>
          <a:p>
            <a:pPr indent="-180000"/>
            <a:r>
              <a:rPr lang="it-IT" sz="2000" dirty="0" err="1" smtClean="0"/>
              <a:t>DatatypeProperty</a:t>
            </a:r>
            <a:r>
              <a:rPr lang="it-IT" sz="2000" dirty="0" smtClean="0"/>
              <a:t>(a:</a:t>
            </a:r>
            <a:r>
              <a:rPr lang="it-IT" sz="2000" b="1" dirty="0" smtClean="0"/>
              <a:t>dimensione  </a:t>
            </a:r>
          </a:p>
          <a:p>
            <a:pPr indent="-180000">
              <a:buNone/>
            </a:pPr>
            <a:r>
              <a:rPr lang="it-IT" sz="2000" b="1" dirty="0" smtClean="0"/>
              <a:t>                                      </a:t>
            </a:r>
            <a:r>
              <a:rPr lang="it-IT" sz="2000" dirty="0" err="1" smtClean="0"/>
              <a:t>Functional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                                     domain(a:</a:t>
            </a:r>
            <a:r>
              <a:rPr lang="it-IT" sz="2000" b="1" dirty="0" smtClean="0"/>
              <a:t>Articolo</a:t>
            </a:r>
            <a:r>
              <a:rPr lang="it-IT" sz="2000" dirty="0" smtClean="0"/>
              <a:t>)</a:t>
            </a:r>
          </a:p>
          <a:p>
            <a:pPr>
              <a:buNone/>
            </a:pPr>
            <a:r>
              <a:rPr lang="it-IT" sz="2000" dirty="0" smtClean="0"/>
              <a:t>                                         </a:t>
            </a:r>
            <a:r>
              <a:rPr lang="it-IT" sz="2000" dirty="0" err="1" smtClean="0"/>
              <a:t>range</a:t>
            </a:r>
            <a:r>
              <a:rPr lang="it-IT" sz="2000" dirty="0" smtClean="0"/>
              <a:t>(</a:t>
            </a:r>
            <a:r>
              <a:rPr lang="it-IT" sz="2000" dirty="0" err="1" smtClean="0"/>
              <a:t>xsd</a:t>
            </a:r>
            <a:r>
              <a:rPr lang="it-IT" sz="2000" dirty="0" smtClean="0"/>
              <a:t>: </a:t>
            </a:r>
            <a:r>
              <a:rPr lang="it-IT" sz="2000" dirty="0" err="1" smtClean="0"/>
              <a:t>float</a:t>
            </a:r>
            <a:r>
              <a:rPr lang="it-IT" sz="2000" dirty="0" smtClean="0"/>
              <a:t>))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322251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          </a:t>
            </a:r>
            <a:r>
              <a:rPr lang="en-US" sz="2000" b="0" dirty="0" smtClean="0"/>
              <a:t>DL-</a:t>
            </a:r>
            <a:r>
              <a:rPr lang="en-US" sz="2000" b="0" dirty="0" err="1" smtClean="0"/>
              <a:t>LiteA</a:t>
            </a:r>
            <a:endParaRPr lang="it-IT" sz="2000" b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72066" y="1857364"/>
            <a:ext cx="4643470" cy="3786214"/>
          </a:xfrm>
        </p:spPr>
        <p:txBody>
          <a:bodyPr lIns="36000">
            <a:normAutofit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 indent="-180000">
              <a:lnSpc>
                <a:spcPct val="110000"/>
              </a:lnSpc>
            </a:pPr>
            <a:r>
              <a:rPr lang="it-IT" sz="2000" dirty="0" smtClean="0"/>
              <a:t>(</a:t>
            </a:r>
            <a:r>
              <a:rPr lang="it-IT" sz="2000" dirty="0" err="1" smtClean="0"/>
              <a:t>funct</a:t>
            </a:r>
            <a:r>
              <a:rPr lang="it-IT" sz="2000" dirty="0" smtClean="0"/>
              <a:t> titolo)</a:t>
            </a:r>
          </a:p>
          <a:p>
            <a:pPr indent="-180000">
              <a:lnSpc>
                <a:spcPct val="110000"/>
              </a:lnSpc>
            </a:pPr>
            <a:r>
              <a:rPr lang="it-IT" sz="2000" dirty="0" smtClean="0">
                <a:latin typeface="Times New Roman"/>
                <a:ea typeface="Times New Roman"/>
              </a:rPr>
              <a:t>Articolo </a:t>
            </a:r>
            <a:r>
              <a:rPr lang="it-IT" sz="2000" dirty="0" smtClean="0">
                <a:latin typeface="CMSY10"/>
                <a:cs typeface="CMSY10"/>
              </a:rPr>
              <a:t>⊑</a:t>
            </a:r>
            <a:r>
              <a:rPr lang="it-IT" sz="2000" dirty="0" smtClean="0">
                <a:latin typeface="MS Shell Dlg"/>
                <a:ea typeface="Times New Roman"/>
              </a:rPr>
              <a:t> </a:t>
            </a:r>
            <a:r>
              <a:rPr lang="it-IT" sz="2000" dirty="0" smtClean="0">
                <a:latin typeface="Symbol"/>
                <a:ea typeface="Times New Roman"/>
                <a:cs typeface="Symbol"/>
              </a:rPr>
              <a:t>d</a:t>
            </a:r>
            <a:r>
              <a:rPr lang="it-IT" sz="2000" dirty="0" smtClean="0">
                <a:latin typeface="Times New Roman"/>
                <a:ea typeface="Times New Roman"/>
              </a:rPr>
              <a:t>( titolo)</a:t>
            </a:r>
            <a:endParaRPr lang="it-IT" sz="2000" dirty="0" smtClean="0"/>
          </a:p>
          <a:p>
            <a:pPr indent="-180000">
              <a:lnSpc>
                <a:spcPct val="110000"/>
              </a:lnSpc>
            </a:pPr>
            <a:r>
              <a:rPr lang="el-GR" sz="2000" dirty="0" smtClean="0"/>
              <a:t>ρ</a:t>
            </a:r>
            <a:r>
              <a:rPr lang="it-IT" sz="2000" dirty="0" smtClean="0"/>
              <a:t>(titolo) ⊑ </a:t>
            </a:r>
            <a:r>
              <a:rPr lang="it-IT" sz="2000" dirty="0" err="1" smtClean="0"/>
              <a:t>xs</a:t>
            </a:r>
            <a:r>
              <a:rPr lang="it-IT" sz="2000" dirty="0" smtClean="0"/>
              <a:t>:</a:t>
            </a:r>
            <a:r>
              <a:rPr lang="it-IT" sz="2000" dirty="0" err="1" smtClean="0"/>
              <a:t>string</a:t>
            </a:r>
            <a:endParaRPr lang="it-IT" sz="2000" dirty="0" smtClean="0"/>
          </a:p>
          <a:p>
            <a:pPr indent="-180000">
              <a:lnSpc>
                <a:spcPct val="110000"/>
              </a:lnSpc>
              <a:buNone/>
            </a:pPr>
            <a:endParaRPr lang="it-IT" dirty="0" smtClean="0"/>
          </a:p>
          <a:p>
            <a:pPr indent="-180000"/>
            <a:r>
              <a:rPr lang="it-IT" sz="2000" dirty="0" smtClean="0"/>
              <a:t>(</a:t>
            </a:r>
            <a:r>
              <a:rPr lang="it-IT" sz="2000" dirty="0" err="1" smtClean="0"/>
              <a:t>funct</a:t>
            </a:r>
            <a:r>
              <a:rPr lang="it-IT" sz="2000" dirty="0" smtClean="0"/>
              <a:t> dimensione)</a:t>
            </a:r>
          </a:p>
          <a:p>
            <a:pPr indent="-180000"/>
            <a:r>
              <a:rPr lang="el-GR" sz="2000" dirty="0" smtClean="0"/>
              <a:t>ρ</a:t>
            </a:r>
            <a:r>
              <a:rPr lang="it-IT" sz="2000" dirty="0" smtClean="0"/>
              <a:t>(dimensione) ⊑ </a:t>
            </a:r>
            <a:r>
              <a:rPr lang="it-IT" sz="2000" dirty="0" err="1" smtClean="0"/>
              <a:t>xs</a:t>
            </a:r>
            <a:r>
              <a:rPr lang="it-IT" sz="2000" dirty="0" smtClean="0"/>
              <a:t>:</a:t>
            </a:r>
            <a:r>
              <a:rPr lang="it-IT" sz="2000" dirty="0" err="1" smtClean="0"/>
              <a:t>float</a:t>
            </a:r>
            <a:endParaRPr lang="it-IT" sz="2000" dirty="0" smtClean="0"/>
          </a:p>
          <a:p>
            <a:pPr indent="-180000"/>
            <a:r>
              <a:rPr lang="it-IT" sz="2000" dirty="0" smtClean="0">
                <a:latin typeface="Times New Roman"/>
                <a:ea typeface="Times New Roman"/>
              </a:rPr>
              <a:t>Articolo </a:t>
            </a:r>
            <a:r>
              <a:rPr lang="it-IT" sz="2000" dirty="0" smtClean="0">
                <a:latin typeface="CMSY10"/>
                <a:ea typeface="Times New Roman"/>
                <a:cs typeface="CMSY10"/>
              </a:rPr>
              <a:t>⊑</a:t>
            </a:r>
            <a:r>
              <a:rPr lang="it-IT" sz="2000" dirty="0" smtClean="0">
                <a:latin typeface="MS Shell Dlg"/>
                <a:ea typeface="Times New Roman"/>
              </a:rPr>
              <a:t> </a:t>
            </a:r>
            <a:r>
              <a:rPr lang="it-IT" sz="2000" dirty="0" smtClean="0">
                <a:latin typeface="Symbol"/>
                <a:ea typeface="Times New Roman"/>
                <a:cs typeface="Symbol"/>
              </a:rPr>
              <a:t>d</a:t>
            </a:r>
            <a:r>
              <a:rPr lang="it-IT" sz="2000" dirty="0" smtClean="0">
                <a:latin typeface="Times New Roman"/>
                <a:ea typeface="Times New Roman"/>
              </a:rPr>
              <a:t>( dimensione)</a:t>
            </a:r>
          </a:p>
          <a:p>
            <a:pPr indent="-180000">
              <a:lnSpc>
                <a:spcPct val="150000"/>
              </a:lnSpc>
            </a:pPr>
            <a:endParaRPr lang="it-IT" dirty="0" smtClean="0"/>
          </a:p>
          <a:p>
            <a:pPr indent="-18000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85720" y="2071678"/>
            <a:ext cx="4643470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143504" y="2071678"/>
            <a:ext cx="3747966" cy="35719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71472" y="5868000"/>
            <a:ext cx="5786478" cy="78581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571472" y="5868000"/>
            <a:ext cx="671517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6500" dirty="0" err="1" smtClean="0">
                <a:solidFill>
                  <a:srgbClr val="0000CC"/>
                </a:solidFill>
              </a:rPr>
              <a:t>Ciascun</a:t>
            </a:r>
            <a:r>
              <a:rPr lang="en-US" sz="6500" dirty="0" smtClean="0">
                <a:solidFill>
                  <a:srgbClr val="0000CC"/>
                </a:solidFill>
              </a:rPr>
              <a:t> </a:t>
            </a:r>
            <a:r>
              <a:rPr lang="en-US" sz="6500" dirty="0" err="1" smtClean="0">
                <a:solidFill>
                  <a:srgbClr val="0000CC"/>
                </a:solidFill>
              </a:rPr>
              <a:t>concetto</a:t>
            </a:r>
            <a:r>
              <a:rPr lang="en-US" sz="6500" dirty="0" smtClean="0">
                <a:solidFill>
                  <a:srgbClr val="0000CC"/>
                </a:solidFill>
              </a:rPr>
              <a:t> </a:t>
            </a:r>
            <a:r>
              <a:rPr lang="en-US" sz="6500" dirty="0" err="1" smtClean="0">
                <a:solidFill>
                  <a:srgbClr val="0000CC"/>
                </a:solidFill>
              </a:rPr>
              <a:t>puo</a:t>
            </a:r>
            <a:r>
              <a:rPr lang="en-US" sz="6500" dirty="0" smtClean="0">
                <a:solidFill>
                  <a:srgbClr val="0000CC"/>
                </a:solidFill>
              </a:rPr>
              <a:t>’ </a:t>
            </a:r>
            <a:r>
              <a:rPr lang="en-US" sz="6500" dirty="0" err="1" smtClean="0">
                <a:solidFill>
                  <a:srgbClr val="0000CC"/>
                </a:solidFill>
              </a:rPr>
              <a:t>essere</a:t>
            </a:r>
            <a:r>
              <a:rPr lang="en-US" sz="6500" dirty="0" smtClean="0">
                <a:solidFill>
                  <a:srgbClr val="0000CC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6500" dirty="0" err="1" smtClean="0">
                <a:solidFill>
                  <a:srgbClr val="0000CC"/>
                </a:solidFill>
              </a:rPr>
              <a:t>rappresentato</a:t>
            </a:r>
            <a:r>
              <a:rPr lang="en-US" sz="6500" dirty="0" smtClean="0">
                <a:solidFill>
                  <a:srgbClr val="0000CC"/>
                </a:solidFill>
              </a:rPr>
              <a:t> </a:t>
            </a:r>
            <a:r>
              <a:rPr lang="en-US" sz="6500" dirty="0" smtClean="0">
                <a:solidFill>
                  <a:srgbClr val="0000CC"/>
                </a:solidFill>
              </a:rPr>
              <a:t>con </a:t>
            </a:r>
            <a:r>
              <a:rPr lang="en-US" sz="6500" dirty="0" err="1" smtClean="0">
                <a:solidFill>
                  <a:srgbClr val="0000CC"/>
                </a:solidFill>
              </a:rPr>
              <a:t>entrambi</a:t>
            </a:r>
            <a:r>
              <a:rPr lang="en-US" sz="6500" dirty="0" smtClean="0">
                <a:solidFill>
                  <a:srgbClr val="0000CC"/>
                </a:solidFill>
              </a:rPr>
              <a:t> I </a:t>
            </a:r>
            <a:r>
              <a:rPr lang="en-US" sz="6500" dirty="0" err="1" smtClean="0">
                <a:solidFill>
                  <a:srgbClr val="0000CC"/>
                </a:solidFill>
              </a:rPr>
              <a:t>linguaggi</a:t>
            </a:r>
            <a:endParaRPr lang="it-IT" sz="6500" dirty="0" smtClean="0">
              <a:solidFill>
                <a:srgbClr val="0000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Forma 12"/>
          <p:cNvCxnSpPr/>
          <p:nvPr/>
        </p:nvCxnSpPr>
        <p:spPr>
          <a:xfrm rot="5400000">
            <a:off x="6357942" y="5572148"/>
            <a:ext cx="642942" cy="785802"/>
          </a:xfrm>
          <a:prstGeom prst="bent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r>
              <a:rPr lang="it-IT" sz="3200" b="1" dirty="0" smtClean="0">
                <a:solidFill>
                  <a:srgbClr val="6699FF"/>
                </a:solidFill>
              </a:rPr>
              <a:t> Cardinalità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err="1" smtClean="0">
                <a:solidFill>
                  <a:srgbClr val="0000CC"/>
                </a:solidFill>
              </a:rPr>
              <a:t>Restrictions</a:t>
            </a:r>
            <a:r>
              <a:rPr lang="it-IT" sz="3200" b="1" dirty="0" smtClean="0">
                <a:solidFill>
                  <a:srgbClr val="0000CC"/>
                </a:solidFill>
              </a:rPr>
              <a:t> (1)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05400" y="1785926"/>
            <a:ext cx="3752880" cy="4525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sz="2000" dirty="0" smtClean="0">
              <a:solidFill>
                <a:srgbClr val="0000CC"/>
              </a:solidFill>
            </a:endParaRPr>
          </a:p>
          <a:p>
            <a:r>
              <a:rPr lang="it-IT" sz="2000" dirty="0" smtClean="0">
                <a:solidFill>
                  <a:srgbClr val="FF5050"/>
                </a:solidFill>
              </a:rPr>
              <a:t>Cardinalità (0,*) : </a:t>
            </a:r>
          </a:p>
          <a:p>
            <a:pPr>
              <a:buNone/>
            </a:pPr>
            <a:r>
              <a:rPr lang="it-IT" sz="2000" dirty="0" smtClean="0">
                <a:solidFill>
                  <a:srgbClr val="FF5050"/>
                </a:solidFill>
              </a:rPr>
              <a:t>      </a:t>
            </a:r>
            <a:r>
              <a:rPr lang="it-IT" sz="2000" dirty="0" smtClean="0"/>
              <a:t>cardinalità di default e non è necessario indicarla</a:t>
            </a:r>
          </a:p>
          <a:p>
            <a:pPr>
              <a:buNone/>
            </a:pPr>
            <a:endParaRPr lang="it-IT" sz="2000" dirty="0" smtClean="0">
              <a:solidFill>
                <a:srgbClr val="FF5050"/>
              </a:solidFill>
            </a:endParaRPr>
          </a:p>
          <a:p>
            <a:pPr lvl="0"/>
            <a:r>
              <a:rPr lang="it-IT" sz="2000" dirty="0" smtClean="0">
                <a:solidFill>
                  <a:srgbClr val="FF5050"/>
                </a:solidFill>
              </a:rPr>
              <a:t>Cardinalità (1,*): </a:t>
            </a:r>
          </a:p>
          <a:p>
            <a:pPr lvl="0">
              <a:buNone/>
            </a:pPr>
            <a:r>
              <a:rPr lang="it-IT" sz="2000" dirty="0" smtClean="0">
                <a:solidFill>
                  <a:srgbClr val="FF5050"/>
                </a:solidFill>
              </a:rPr>
              <a:t>      </a:t>
            </a:r>
            <a:r>
              <a:rPr lang="it-IT" sz="2000" dirty="0" smtClean="0"/>
              <a:t>la cardinalità minima viene espressa con restrizioni </a:t>
            </a:r>
          </a:p>
          <a:p>
            <a:pPr lvl="0">
              <a:buNone/>
            </a:pPr>
            <a:r>
              <a:rPr lang="it-IT" sz="2000" dirty="0" smtClean="0"/>
              <a:t>      esistenziali tra le condizioni necessarie e sufficienti,</a:t>
            </a:r>
          </a:p>
          <a:p>
            <a:pPr lvl="0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indicando</a:t>
            </a:r>
            <a:r>
              <a:rPr lang="en-US" sz="2000" dirty="0" smtClean="0"/>
              <a:t> le </a:t>
            </a:r>
            <a:r>
              <a:rPr lang="en-US" sz="2000" dirty="0" err="1" smtClean="0"/>
              <a:t>classi</a:t>
            </a:r>
            <a:r>
              <a:rPr lang="en-US" sz="2000" dirty="0" smtClean="0"/>
              <a:t> </a:t>
            </a:r>
            <a:r>
              <a:rPr lang="en-US" sz="2000" dirty="0" err="1" smtClean="0"/>
              <a:t>coinvolte</a:t>
            </a:r>
            <a:r>
              <a:rPr lang="en-US" sz="2000" dirty="0" smtClean="0"/>
              <a:t> e </a:t>
            </a:r>
          </a:p>
          <a:p>
            <a:pPr lvl="0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l’associazione</a:t>
            </a:r>
            <a:r>
              <a:rPr lang="en-US" sz="2000" dirty="0" smtClean="0"/>
              <a:t>.</a:t>
            </a:r>
            <a:endParaRPr lang="it-IT" sz="2000" dirty="0" smtClean="0"/>
          </a:p>
          <a:p>
            <a:pPr lvl="0">
              <a:buNone/>
            </a:pPr>
            <a:endParaRPr lang="it-IT" sz="2000" dirty="0" smtClean="0">
              <a:solidFill>
                <a:srgbClr val="FF5050"/>
              </a:solidFill>
            </a:endParaRPr>
          </a:p>
          <a:p>
            <a:pPr>
              <a:buNone/>
            </a:pPr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928662" y="1714488"/>
            <a:ext cx="3429024" cy="1071570"/>
            <a:chOff x="500034" y="1643050"/>
            <a:chExt cx="3429024" cy="107157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8626" y="1643050"/>
              <a:ext cx="1330432" cy="107157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endParaRPr lang="it-IT" sz="9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it-IT" sz="900" b="1" dirty="0" smtClean="0">
                  <a:solidFill>
                    <a:schemeClr val="tx1"/>
                  </a:solidFill>
                </a:rPr>
                <a:t>Articolo</a:t>
              </a:r>
              <a:endParaRPr lang="it-IT" sz="900" dirty="0" smtClean="0">
                <a:solidFill>
                  <a:schemeClr val="tx1"/>
                </a:solidFill>
              </a:endParaRPr>
            </a:p>
            <a:p>
              <a:endParaRPr lang="it-IT" sz="800" dirty="0" smtClean="0">
                <a:solidFill>
                  <a:schemeClr val="tx1"/>
                </a:solidFill>
              </a:endParaRPr>
            </a:p>
            <a:p>
              <a:r>
                <a:rPr lang="it-IT" sz="800" dirty="0" smtClean="0">
                  <a:solidFill>
                    <a:schemeClr val="tx1"/>
                  </a:solidFill>
                </a:rPr>
                <a:t>Titolo </a:t>
              </a:r>
              <a:r>
                <a:rPr lang="it-IT" sz="800" dirty="0">
                  <a:solidFill>
                    <a:schemeClr val="tx1"/>
                  </a:solidFill>
                </a:rPr>
                <a:t>: </a:t>
              </a:r>
              <a:r>
                <a:rPr lang="it-IT" sz="800" dirty="0" err="1">
                  <a:solidFill>
                    <a:schemeClr val="tx1"/>
                  </a:solidFill>
                </a:rPr>
                <a:t>String</a:t>
              </a:r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>
                  <a:solidFill>
                    <a:schemeClr val="tx1"/>
                  </a:solidFill>
                </a:rPr>
                <a:t>Dimensione :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String</a:t>
              </a:r>
              <a:endParaRPr lang="it-IT" sz="800" dirty="0">
                <a:solidFill>
                  <a:schemeClr val="tx1"/>
                </a:solidFill>
              </a:endParaRPr>
            </a:p>
            <a:p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 err="1" smtClean="0">
                  <a:solidFill>
                    <a:schemeClr val="tx1"/>
                  </a:solidFill>
                </a:rPr>
                <a:t>estSottoEsame</a:t>
              </a:r>
              <a:r>
                <a:rPr lang="it-IT" sz="800" dirty="0">
                  <a:solidFill>
                    <a:schemeClr val="tx1"/>
                  </a:solidFill>
                </a:rPr>
                <a:t>() :</a:t>
              </a:r>
              <a:r>
                <a:rPr lang="it-IT" sz="800" dirty="0" err="1">
                  <a:solidFill>
                    <a:schemeClr val="tx1"/>
                  </a:solidFill>
                </a:rPr>
                <a:t>Boolean</a:t>
              </a:r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 err="1">
                  <a:solidFill>
                    <a:schemeClr val="tx1"/>
                  </a:solidFill>
                </a:rPr>
                <a:t>estAccettato</a:t>
              </a:r>
              <a:r>
                <a:rPr lang="it-IT" sz="800" dirty="0">
                  <a:solidFill>
                    <a:schemeClr val="tx1"/>
                  </a:solidFill>
                </a:rPr>
                <a:t>() : </a:t>
              </a:r>
              <a:r>
                <a:rPr lang="it-IT" sz="800" dirty="0" err="1">
                  <a:solidFill>
                    <a:schemeClr val="tx1"/>
                  </a:solidFill>
                </a:rPr>
                <a:t>Boolean</a:t>
              </a:r>
              <a:r>
                <a:rPr lang="it-IT" sz="800" dirty="0">
                  <a:solidFill>
                    <a:schemeClr val="tx1"/>
                  </a:solidFill>
                </a:rPr>
                <a:t> </a:t>
              </a:r>
            </a:p>
            <a:p>
              <a:endParaRPr lang="it-IT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571736" y="1963762"/>
              <a:ext cx="1330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598103" y="2315131"/>
              <a:ext cx="1330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00034" y="1928802"/>
              <a:ext cx="642941" cy="35719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</a:rPr>
                <a:t>Autore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504000" y="2125651"/>
              <a:ext cx="648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1017815" y="1857364"/>
              <a:ext cx="1665884" cy="3571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it-IT" sz="1200" dirty="0">
                  <a:solidFill>
                    <a:schemeClr val="tx1"/>
                  </a:solidFill>
                </a:rPr>
                <a:t>     </a:t>
              </a:r>
              <a:r>
                <a:rPr lang="it-IT" sz="1200" dirty="0" smtClean="0">
                  <a:solidFill>
                    <a:schemeClr val="tx1"/>
                  </a:solidFill>
                </a:rPr>
                <a:t>1</a:t>
              </a:r>
              <a:r>
                <a:rPr lang="it-IT" sz="1050" dirty="0" smtClean="0">
                  <a:solidFill>
                    <a:schemeClr val="tx1"/>
                  </a:solidFill>
                </a:rPr>
                <a:t>..*  </a:t>
              </a:r>
              <a:r>
                <a:rPr lang="it-IT" sz="1050" dirty="0">
                  <a:solidFill>
                    <a:schemeClr val="tx1"/>
                  </a:solidFill>
                </a:rPr>
                <a:t>autore_di </a:t>
              </a:r>
              <a:r>
                <a:rPr lang="it-IT" sz="1050" dirty="0" smtClean="0">
                  <a:solidFill>
                    <a:schemeClr val="tx1"/>
                  </a:solidFill>
                </a:rPr>
                <a:t>   </a:t>
              </a:r>
              <a:r>
                <a:rPr lang="it-IT" sz="1200" dirty="0" smtClean="0">
                  <a:solidFill>
                    <a:schemeClr val="tx1"/>
                  </a:solidFill>
                </a:rPr>
                <a:t>0</a:t>
              </a:r>
              <a:r>
                <a:rPr lang="it-IT" sz="1200" dirty="0">
                  <a:solidFill>
                    <a:schemeClr val="tx1"/>
                  </a:solidFill>
                </a:rPr>
                <a:t>..*</a:t>
              </a:r>
              <a:endParaRPr lang="it-IT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AutoShape 48"/>
            <p:cNvCxnSpPr>
              <a:cxnSpLocks noChangeShapeType="1"/>
            </p:cNvCxnSpPr>
            <p:nvPr/>
          </p:nvCxnSpPr>
          <p:spPr bwMode="auto">
            <a:xfrm>
              <a:off x="1172069" y="2120894"/>
              <a:ext cx="14341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" name="Rectangle 55"/>
            <p:cNvSpPr>
              <a:spLocks noChangeArrowheads="1"/>
            </p:cNvSpPr>
            <p:nvPr/>
          </p:nvSpPr>
          <p:spPr bwMode="auto">
            <a:xfrm>
              <a:off x="1156637" y="1857364"/>
              <a:ext cx="324000" cy="2889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2143108" y="1857364"/>
              <a:ext cx="324000" cy="2889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522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8577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3571868" y="5072074"/>
            <a:ext cx="571504" cy="28575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143372" y="4857760"/>
            <a:ext cx="857256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00CC"/>
                </a:solidFill>
              </a:rPr>
              <a:t>Caso di studio – Compito del 15 </a:t>
            </a:r>
            <a:r>
              <a:rPr lang="it-IT" sz="3200" b="1" dirty="0" err="1" smtClean="0">
                <a:solidFill>
                  <a:srgbClr val="0000CC"/>
                </a:solidFill>
              </a:rPr>
              <a:t>–aprile</a:t>
            </a:r>
            <a:r>
              <a:rPr lang="it-IT" sz="3200" b="1" dirty="0" smtClean="0">
                <a:solidFill>
                  <a:srgbClr val="0000CC"/>
                </a:solidFill>
              </a:rPr>
              <a:t> 2005</a:t>
            </a:r>
            <a:r>
              <a:rPr lang="it-IT" sz="3200" b="1" dirty="0" smtClean="0">
                <a:solidFill>
                  <a:srgbClr val="6699FF"/>
                </a:solidFill>
              </a:rPr>
              <a:t> Cardinalità </a:t>
            </a:r>
            <a:r>
              <a:rPr lang="it-IT" sz="3200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it-IT" sz="3200" b="1" dirty="0" smtClean="0">
                <a:solidFill>
                  <a:srgbClr val="0000CC"/>
                </a:solidFill>
              </a:rPr>
              <a:t> </a:t>
            </a:r>
            <a:r>
              <a:rPr lang="it-IT" sz="3200" b="1" dirty="0" err="1" smtClean="0">
                <a:solidFill>
                  <a:srgbClr val="0000CC"/>
                </a:solidFill>
              </a:rPr>
              <a:t>Restrictions</a:t>
            </a:r>
            <a:r>
              <a:rPr lang="it-IT" sz="3200" b="1" dirty="0" smtClean="0">
                <a:solidFill>
                  <a:srgbClr val="0000CC"/>
                </a:solidFill>
              </a:rPr>
              <a:t> (2)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233203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it-IT" sz="2400" dirty="0" smtClean="0">
                <a:solidFill>
                  <a:srgbClr val="FF5050"/>
                </a:solidFill>
              </a:rPr>
              <a:t>Cardinalità (1, </a:t>
            </a:r>
            <a:r>
              <a:rPr lang="it-IT" sz="2400" dirty="0" err="1" smtClean="0">
                <a:solidFill>
                  <a:srgbClr val="FF5050"/>
                </a:solidFill>
              </a:rPr>
              <a:t>1</a:t>
            </a:r>
            <a:r>
              <a:rPr lang="it-IT" sz="2400" dirty="0" smtClean="0">
                <a:solidFill>
                  <a:srgbClr val="FF5050"/>
                </a:solidFill>
              </a:rPr>
              <a:t>): </a:t>
            </a:r>
          </a:p>
          <a:p>
            <a:pPr lvl="0">
              <a:buNone/>
            </a:pPr>
            <a:r>
              <a:rPr lang="it-IT" sz="2400" dirty="0" smtClean="0">
                <a:solidFill>
                  <a:srgbClr val="00B0F0"/>
                </a:solidFill>
              </a:rPr>
              <a:t>     </a:t>
            </a:r>
            <a:r>
              <a:rPr lang="it-IT" sz="2400" dirty="0" smtClean="0"/>
              <a:t>la cardinalità minima espressa con restrizioni esistenziali tra le condizioni necessarie e sufficienti;</a:t>
            </a:r>
          </a:p>
          <a:p>
            <a:pPr lvl="0">
              <a:buNone/>
            </a:pPr>
            <a:r>
              <a:rPr lang="en-US" sz="2400" dirty="0" smtClean="0"/>
              <a:t>     </a:t>
            </a:r>
            <a:r>
              <a:rPr lang="it-IT" sz="2400" dirty="0" smtClean="0"/>
              <a:t>la cardinalità massima espressa definendo l’</a:t>
            </a:r>
            <a:r>
              <a:rPr lang="it-IT" sz="2400" dirty="0" err="1" smtClean="0"/>
              <a:t>Object</a:t>
            </a:r>
            <a:r>
              <a:rPr lang="it-IT" sz="2400" dirty="0" smtClean="0"/>
              <a:t> </a:t>
            </a:r>
            <a:r>
              <a:rPr lang="it-IT" sz="2400" dirty="0" err="1" smtClean="0"/>
              <a:t>Property</a:t>
            </a:r>
            <a:r>
              <a:rPr lang="it-IT" sz="2400" dirty="0" smtClean="0"/>
              <a:t> </a:t>
            </a:r>
            <a:r>
              <a:rPr lang="it-IT" sz="2400" dirty="0" err="1" smtClean="0"/>
              <a:t>Functional</a:t>
            </a:r>
            <a:endParaRPr lang="it-IT" dirty="0" smtClean="0"/>
          </a:p>
          <a:p>
            <a:pPr lvl="0">
              <a:buNone/>
            </a:pPr>
            <a:r>
              <a:rPr lang="en-US" dirty="0" smtClean="0"/>
              <a:t>      </a:t>
            </a:r>
            <a:endParaRPr lang="it-IT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46434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uppo 32"/>
          <p:cNvGrpSpPr/>
          <p:nvPr/>
        </p:nvGrpSpPr>
        <p:grpSpPr>
          <a:xfrm>
            <a:off x="1214414" y="1714488"/>
            <a:ext cx="3143272" cy="1433832"/>
            <a:chOff x="357158" y="1714488"/>
            <a:chExt cx="3143272" cy="1433832"/>
          </a:xfrm>
        </p:grpSpPr>
        <p:grpSp>
          <p:nvGrpSpPr>
            <p:cNvPr id="28" name="Gruppo 27"/>
            <p:cNvGrpSpPr/>
            <p:nvPr/>
          </p:nvGrpSpPr>
          <p:grpSpPr>
            <a:xfrm>
              <a:off x="2143108" y="1714488"/>
              <a:ext cx="1357322" cy="1071570"/>
              <a:chOff x="2428860" y="1857364"/>
              <a:chExt cx="1357322" cy="1071570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455750" y="1857364"/>
                <a:ext cx="1330432" cy="1071570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900" b="1" dirty="0" smtClean="0">
                    <a:solidFill>
                      <a:schemeClr val="tx1"/>
                    </a:solidFill>
                  </a:rPr>
                  <a:t>Articolo</a:t>
                </a:r>
                <a:endParaRPr lang="it-IT" sz="900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endParaRPr lang="it-IT" sz="800" dirty="0" smtClean="0">
                  <a:solidFill>
                    <a:schemeClr val="tx1"/>
                  </a:solidFill>
                </a:endParaRPr>
              </a:p>
              <a:p>
                <a:r>
                  <a:rPr lang="it-IT" sz="800" dirty="0" smtClean="0">
                    <a:solidFill>
                      <a:schemeClr val="tx1"/>
                    </a:solidFill>
                  </a:rPr>
                  <a:t>Titolo </a:t>
                </a:r>
                <a:r>
                  <a:rPr lang="it-IT" sz="800" dirty="0">
                    <a:solidFill>
                      <a:schemeClr val="tx1"/>
                    </a:solidFill>
                  </a:rPr>
                  <a:t>: </a:t>
                </a:r>
                <a:r>
                  <a:rPr lang="it-IT" sz="800" dirty="0" err="1">
                    <a:solidFill>
                      <a:schemeClr val="tx1"/>
                    </a:solidFill>
                  </a:rPr>
                  <a:t>String</a:t>
                </a:r>
                <a:endParaRPr lang="it-IT" sz="800" dirty="0">
                  <a:solidFill>
                    <a:schemeClr val="tx1"/>
                  </a:solidFill>
                </a:endParaRPr>
              </a:p>
              <a:p>
                <a:r>
                  <a:rPr lang="it-IT" sz="800" dirty="0">
                    <a:solidFill>
                      <a:schemeClr val="tx1"/>
                    </a:solidFill>
                  </a:rPr>
                  <a:t>Dimensione :</a:t>
                </a:r>
                <a:r>
                  <a:rPr lang="it-IT" sz="800" dirty="0" err="1" smtClean="0">
                    <a:solidFill>
                      <a:schemeClr val="tx1"/>
                    </a:solidFill>
                  </a:rPr>
                  <a:t>String</a:t>
                </a:r>
                <a:endParaRPr lang="it-IT" sz="800" dirty="0">
                  <a:solidFill>
                    <a:schemeClr val="tx1"/>
                  </a:solidFill>
                </a:endParaRPr>
              </a:p>
              <a:p>
                <a:endParaRPr lang="it-IT" sz="800" dirty="0">
                  <a:solidFill>
                    <a:schemeClr val="tx1"/>
                  </a:solidFill>
                </a:endParaRPr>
              </a:p>
              <a:p>
                <a:r>
                  <a:rPr lang="it-IT" sz="800" dirty="0" err="1" smtClean="0">
                    <a:solidFill>
                      <a:schemeClr val="tx1"/>
                    </a:solidFill>
                  </a:rPr>
                  <a:t>estSottoEsame</a:t>
                </a:r>
                <a:r>
                  <a:rPr lang="it-IT" sz="800" dirty="0">
                    <a:solidFill>
                      <a:schemeClr val="tx1"/>
                    </a:solidFill>
                  </a:rPr>
                  <a:t>() :</a:t>
                </a:r>
                <a:r>
                  <a:rPr lang="it-IT" sz="800" dirty="0" err="1">
                    <a:solidFill>
                      <a:schemeClr val="tx1"/>
                    </a:solidFill>
                  </a:rPr>
                  <a:t>Boolean</a:t>
                </a:r>
                <a:endParaRPr lang="it-IT" sz="800" dirty="0">
                  <a:solidFill>
                    <a:schemeClr val="tx1"/>
                  </a:solidFill>
                </a:endParaRPr>
              </a:p>
              <a:p>
                <a:r>
                  <a:rPr lang="it-IT" sz="800" dirty="0" err="1">
                    <a:solidFill>
                      <a:schemeClr val="tx1"/>
                    </a:solidFill>
                  </a:rPr>
                  <a:t>estAccettato</a:t>
                </a:r>
                <a:r>
                  <a:rPr lang="it-IT" sz="800" dirty="0">
                    <a:solidFill>
                      <a:schemeClr val="tx1"/>
                    </a:solidFill>
                  </a:rPr>
                  <a:t>() : </a:t>
                </a:r>
                <a:r>
                  <a:rPr lang="it-IT" sz="800" dirty="0" err="1">
                    <a:solidFill>
                      <a:schemeClr val="tx1"/>
                    </a:solidFill>
                  </a:rPr>
                  <a:t>Boolean</a:t>
                </a:r>
                <a:r>
                  <a:rPr lang="it-IT" sz="8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428860" y="2214554"/>
                <a:ext cx="1330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455227" y="2529445"/>
                <a:ext cx="1330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57158" y="2143116"/>
              <a:ext cx="642941" cy="35719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en-US" sz="900" b="1" dirty="0" smtClean="0"/>
                <a:t>Senior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61124" y="2339965"/>
              <a:ext cx="648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928662" y="2071678"/>
              <a:ext cx="1665884" cy="3571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it-IT" sz="1200" dirty="0">
                  <a:solidFill>
                    <a:schemeClr val="tx1"/>
                  </a:solidFill>
                </a:rPr>
                <a:t>     </a:t>
              </a:r>
              <a:r>
                <a:rPr lang="it-IT" sz="1200" dirty="0" smtClean="0">
                  <a:solidFill>
                    <a:schemeClr val="tx1"/>
                  </a:solidFill>
                </a:rPr>
                <a:t>1</a:t>
              </a:r>
              <a:r>
                <a:rPr lang="it-IT" sz="1050" dirty="0" smtClean="0">
                  <a:solidFill>
                    <a:schemeClr val="tx1"/>
                  </a:solidFill>
                </a:rPr>
                <a:t>..</a:t>
              </a:r>
              <a:r>
                <a:rPr lang="it-IT" sz="1050" dirty="0" err="1" smtClean="0">
                  <a:solidFill>
                    <a:schemeClr val="tx1"/>
                  </a:solidFill>
                </a:rPr>
                <a:t>1</a:t>
              </a:r>
              <a:r>
                <a:rPr lang="it-IT" sz="1050" dirty="0" smtClean="0">
                  <a:solidFill>
                    <a:schemeClr val="tx1"/>
                  </a:solidFill>
                </a:rPr>
                <a:t>               </a:t>
              </a:r>
              <a:r>
                <a:rPr lang="it-IT" sz="1200" dirty="0" smtClean="0">
                  <a:solidFill>
                    <a:schemeClr val="tx1"/>
                  </a:solidFill>
                </a:rPr>
                <a:t>0</a:t>
              </a:r>
              <a:r>
                <a:rPr lang="it-IT" sz="1200" dirty="0">
                  <a:solidFill>
                    <a:schemeClr val="tx1"/>
                  </a:solidFill>
                </a:rPr>
                <a:t>..*</a:t>
              </a:r>
              <a:endParaRPr lang="it-IT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AutoShape 48"/>
            <p:cNvCxnSpPr>
              <a:cxnSpLocks noChangeShapeType="1"/>
            </p:cNvCxnSpPr>
            <p:nvPr/>
          </p:nvCxnSpPr>
          <p:spPr bwMode="auto">
            <a:xfrm>
              <a:off x="1029193" y="2335208"/>
              <a:ext cx="11160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1071538" y="2071678"/>
              <a:ext cx="324000" cy="2889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642910" y="2714620"/>
              <a:ext cx="1356861" cy="433700"/>
              <a:chOff x="1753281" y="3714837"/>
              <a:chExt cx="1356861" cy="433700"/>
            </a:xfrm>
          </p:grpSpPr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753281" y="3714837"/>
                <a:ext cx="1356861" cy="433700"/>
              </a:xfrm>
              <a:prstGeom prst="rect">
                <a:avLst/>
              </a:prstGeom>
              <a:solidFill>
                <a:srgbClr val="99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1382" tIns="40691" rIns="81382" bIns="40691"/>
              <a:lstStyle/>
              <a:p>
                <a:pPr algn="ctr"/>
                <a:r>
                  <a:rPr lang="it-IT" sz="1000" b="1" dirty="0" err="1">
                    <a:solidFill>
                      <a:schemeClr val="tx1"/>
                    </a:solidFill>
                  </a:rPr>
                  <a:t>revisore_primario</a:t>
                </a:r>
                <a:endParaRPr lang="it-IT" sz="1000" b="1" dirty="0">
                  <a:solidFill>
                    <a:schemeClr val="tx1"/>
                  </a:solidFill>
                </a:endParaRPr>
              </a:p>
              <a:p>
                <a:r>
                  <a:rPr lang="it-IT" sz="1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it-IT" sz="1000" dirty="0" err="1" smtClean="0">
                    <a:solidFill>
                      <a:schemeClr val="tx1"/>
                    </a:solidFill>
                  </a:rPr>
                  <a:t>giudizioPositivo</a:t>
                </a:r>
                <a:r>
                  <a:rPr lang="it-IT" sz="10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000" dirty="0">
                    <a:solidFill>
                      <a:schemeClr val="tx1"/>
                    </a:solidFill>
                  </a:rPr>
                  <a:t>: </a:t>
                </a:r>
                <a:r>
                  <a:rPr lang="it-IT" sz="1000" dirty="0" err="1" smtClean="0"/>
                  <a:t>bool</a:t>
                </a:r>
                <a:endParaRPr lang="it-IT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1753281" y="3857797"/>
                <a:ext cx="12858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000"/>
              </a:p>
            </p:txBody>
          </p: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 flipH="1">
              <a:off x="1500166" y="2357430"/>
              <a:ext cx="917" cy="36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928662" y="1857364"/>
              <a:ext cx="1081088" cy="0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32" name="AutoShape 56"/>
          <p:cNvSpPr>
            <a:spLocks noChangeArrowheads="1"/>
          </p:cNvSpPr>
          <p:nvPr/>
        </p:nvSpPr>
        <p:spPr bwMode="auto">
          <a:xfrm rot="10800000">
            <a:off x="3571868" y="5000636"/>
            <a:ext cx="571504" cy="28575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Confronto</a:t>
            </a:r>
            <a:r>
              <a:rPr lang="en-US" b="1" dirty="0" smtClean="0">
                <a:solidFill>
                  <a:srgbClr val="0000CC"/>
                </a:solidFill>
              </a:rPr>
              <a:t> OWL-DL – DL-</a:t>
            </a:r>
            <a:r>
              <a:rPr lang="en-US" b="1" dirty="0" err="1" smtClean="0">
                <a:solidFill>
                  <a:srgbClr val="0000CC"/>
                </a:solidFill>
              </a:rPr>
              <a:t>liteA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0" y="1714488"/>
            <a:ext cx="10501354" cy="3951288"/>
          </a:xfrm>
        </p:spPr>
        <p:txBody>
          <a:bodyPr>
            <a:normAutofit/>
          </a:bodyPr>
          <a:lstStyle/>
          <a:p>
            <a:pPr lvl="0" indent="-180000"/>
            <a:r>
              <a:rPr lang="it-IT" sz="1200" dirty="0" err="1" smtClean="0"/>
              <a:t>Class</a:t>
            </a:r>
            <a:r>
              <a:rPr lang="it-IT" sz="1200" dirty="0" smtClean="0"/>
              <a:t>(a: </a:t>
            </a:r>
            <a:r>
              <a:rPr lang="it-IT" sz="1200" b="1" dirty="0" smtClean="0"/>
              <a:t>Articolo</a:t>
            </a:r>
            <a:r>
              <a:rPr lang="it-IT" sz="1200" dirty="0" smtClean="0"/>
              <a:t> complete </a:t>
            </a:r>
          </a:p>
          <a:p>
            <a:pPr indent="-216000">
              <a:buNone/>
            </a:pPr>
            <a:r>
              <a:rPr lang="it-IT" sz="1200" dirty="0" smtClean="0"/>
              <a:t>       </a:t>
            </a:r>
            <a:r>
              <a:rPr lang="it-IT" sz="1200" dirty="0" err="1" smtClean="0"/>
              <a:t>intersectionOf</a:t>
            </a:r>
            <a:r>
              <a:rPr lang="it-IT" sz="1200" dirty="0" smtClean="0"/>
              <a:t>(</a:t>
            </a:r>
          </a:p>
          <a:p>
            <a:pPr indent="-216000">
              <a:buNone/>
            </a:pPr>
            <a:r>
              <a:rPr lang="it-IT" sz="1200" dirty="0" smtClean="0"/>
              <a:t>         </a:t>
            </a:r>
            <a:r>
              <a:rPr lang="it-IT" sz="1200" dirty="0" err="1" smtClean="0"/>
              <a:t>restriction</a:t>
            </a:r>
            <a:r>
              <a:rPr lang="it-IT" sz="1200" dirty="0" smtClean="0"/>
              <a:t>( a: inverse_of_revisore_primario </a:t>
            </a:r>
            <a:r>
              <a:rPr lang="it-IT" sz="1200" dirty="0" err="1" smtClean="0"/>
              <a:t>minCardinality</a:t>
            </a:r>
            <a:r>
              <a:rPr lang="it-IT" sz="1200" dirty="0" smtClean="0"/>
              <a:t>(1))  </a:t>
            </a:r>
          </a:p>
          <a:p>
            <a:pPr indent="-216000">
              <a:buNone/>
            </a:pPr>
            <a:r>
              <a:rPr lang="it-IT" sz="1200" dirty="0" smtClean="0"/>
              <a:t>         </a:t>
            </a:r>
            <a:r>
              <a:rPr lang="it-IT" sz="1200" dirty="0" err="1" smtClean="0"/>
              <a:t>restriction</a:t>
            </a:r>
            <a:r>
              <a:rPr lang="it-IT" sz="1200" dirty="0" smtClean="0"/>
              <a:t>(a:inverse_of_autore_di </a:t>
            </a:r>
            <a:r>
              <a:rPr lang="it-IT" sz="1200" dirty="0" err="1" smtClean="0"/>
              <a:t>minCardinality</a:t>
            </a:r>
            <a:r>
              <a:rPr lang="it-IT" sz="1200" dirty="0" smtClean="0"/>
              <a:t>(1))            </a:t>
            </a:r>
          </a:p>
          <a:p>
            <a:pPr indent="-216000">
              <a:buNone/>
            </a:pPr>
            <a:r>
              <a:rPr lang="it-IT" sz="1200" dirty="0" smtClean="0"/>
              <a:t>         </a:t>
            </a:r>
            <a:r>
              <a:rPr lang="it-IT" sz="1200" dirty="0" err="1" smtClean="0"/>
              <a:t>restriction</a:t>
            </a:r>
            <a:r>
              <a:rPr lang="it-IT" sz="1200" dirty="0" smtClean="0"/>
              <a:t>(a:inverse_of_revisore_secondario </a:t>
            </a:r>
            <a:r>
              <a:rPr lang="it-IT" sz="1200" dirty="0" err="1" smtClean="0"/>
              <a:t>minCardinality</a:t>
            </a:r>
            <a:r>
              <a:rPr lang="it-IT" sz="1200" dirty="0" smtClean="0"/>
              <a:t>(2))))</a:t>
            </a:r>
          </a:p>
          <a:p>
            <a:pPr indent="-216000">
              <a:buNone/>
            </a:pPr>
            <a:endParaRPr lang="it-IT" sz="1200" dirty="0" smtClean="0"/>
          </a:p>
          <a:p>
            <a:pPr lvl="0" indent="-180000"/>
            <a:r>
              <a:rPr lang="it-IT" sz="1300" dirty="0" err="1" smtClean="0"/>
              <a:t>ObjectProperty</a:t>
            </a:r>
            <a:r>
              <a:rPr lang="it-IT" sz="1300" dirty="0" smtClean="0"/>
              <a:t>(a:</a:t>
            </a:r>
            <a:r>
              <a:rPr lang="it-IT" sz="1300" b="1" dirty="0" err="1" smtClean="0"/>
              <a:t>revisore_primario</a:t>
            </a:r>
            <a:r>
              <a:rPr lang="it-IT" sz="1300" b="1" dirty="0" smtClean="0"/>
              <a:t> </a:t>
            </a:r>
          </a:p>
          <a:p>
            <a:pPr lvl="0" indent="-180000">
              <a:buNone/>
            </a:pPr>
            <a:r>
              <a:rPr lang="it-IT" sz="1300" b="1" dirty="0" smtClean="0"/>
              <a:t>                             </a:t>
            </a:r>
            <a:r>
              <a:rPr lang="it-IT" sz="1300" dirty="0" err="1" smtClean="0"/>
              <a:t>InverseFunctional</a:t>
            </a:r>
            <a:r>
              <a:rPr lang="it-IT" sz="1300" dirty="0" smtClean="0"/>
              <a:t>                         </a:t>
            </a:r>
          </a:p>
          <a:p>
            <a:pPr lvl="0" indent="-180000">
              <a:buNone/>
            </a:pPr>
            <a:r>
              <a:rPr lang="it-IT" sz="1300" dirty="0" smtClean="0"/>
              <a:t>                             </a:t>
            </a:r>
            <a:r>
              <a:rPr lang="it-IT" sz="1300" dirty="0" err="1" smtClean="0"/>
              <a:t>inverseOf</a:t>
            </a:r>
            <a:r>
              <a:rPr lang="it-IT" sz="1300" dirty="0" smtClean="0"/>
              <a:t>(a:inverse_of_revisore_primario)                         </a:t>
            </a:r>
          </a:p>
          <a:p>
            <a:pPr lvl="0" indent="-180000">
              <a:buNone/>
            </a:pPr>
            <a:r>
              <a:rPr lang="it-IT" sz="1300" dirty="0" smtClean="0"/>
              <a:t>                              domain(a:</a:t>
            </a:r>
            <a:r>
              <a:rPr lang="it-IT" sz="1300" b="1" dirty="0" smtClean="0"/>
              <a:t>Senior</a:t>
            </a:r>
            <a:r>
              <a:rPr lang="it-IT" sz="1300" dirty="0" smtClean="0"/>
              <a:t>)</a:t>
            </a:r>
          </a:p>
          <a:p>
            <a:pPr>
              <a:buNone/>
            </a:pPr>
            <a:r>
              <a:rPr lang="it-IT" sz="1300" dirty="0" smtClean="0"/>
              <a:t>                                  </a:t>
            </a:r>
            <a:r>
              <a:rPr lang="it-IT" sz="1300" dirty="0" err="1" smtClean="0"/>
              <a:t>range</a:t>
            </a:r>
            <a:r>
              <a:rPr lang="it-IT" sz="1300" dirty="0" smtClean="0"/>
              <a:t>(a:</a:t>
            </a:r>
            <a:r>
              <a:rPr lang="it-IT" sz="1300" b="1" dirty="0" smtClean="0"/>
              <a:t>Articolo</a:t>
            </a:r>
            <a:r>
              <a:rPr lang="it-IT" sz="1300" dirty="0" smtClean="0"/>
              <a:t>))</a:t>
            </a:r>
          </a:p>
          <a:p>
            <a:pPr lvl="0" indent="-180000"/>
            <a:r>
              <a:rPr lang="en-GB" sz="1300" dirty="0" err="1" smtClean="0"/>
              <a:t>ObjectProperty</a:t>
            </a:r>
            <a:r>
              <a:rPr lang="en-GB" sz="1300" dirty="0" smtClean="0"/>
              <a:t>(a:</a:t>
            </a:r>
            <a:r>
              <a:rPr lang="en-GB" sz="1300" b="1" dirty="0" smtClean="0"/>
              <a:t>inverse_of_revisore_primario</a:t>
            </a:r>
            <a:r>
              <a:rPr lang="en-GB" sz="1300" dirty="0" smtClean="0"/>
              <a:t> </a:t>
            </a:r>
          </a:p>
          <a:p>
            <a:pPr lvl="0" indent="-180000">
              <a:buNone/>
            </a:pPr>
            <a:r>
              <a:rPr lang="en-GB" sz="1300" dirty="0" smtClean="0"/>
              <a:t>                               Functional</a:t>
            </a:r>
            <a:endParaRPr lang="it-IT" sz="1300" dirty="0" smtClean="0"/>
          </a:p>
          <a:p>
            <a:pPr>
              <a:buNone/>
            </a:pPr>
            <a:r>
              <a:rPr lang="en-GB" sz="1300" dirty="0" smtClean="0"/>
              <a:t>                                   </a:t>
            </a:r>
            <a:r>
              <a:rPr lang="it-IT" sz="1300" dirty="0" err="1" smtClean="0"/>
              <a:t>inverseOf</a:t>
            </a:r>
            <a:r>
              <a:rPr lang="it-IT" sz="1300" dirty="0" smtClean="0"/>
              <a:t>(a:</a:t>
            </a:r>
            <a:r>
              <a:rPr lang="it-IT" sz="1300" dirty="0" err="1" smtClean="0"/>
              <a:t>revisore_primario</a:t>
            </a:r>
            <a:r>
              <a:rPr lang="it-IT" sz="1300" dirty="0" smtClean="0"/>
              <a:t>)                      </a:t>
            </a:r>
          </a:p>
          <a:p>
            <a:pPr>
              <a:buNone/>
            </a:pPr>
            <a:r>
              <a:rPr lang="it-IT" sz="1300" dirty="0" smtClean="0"/>
              <a:t>                                   domain(a:</a:t>
            </a:r>
            <a:r>
              <a:rPr lang="it-IT" sz="1300" b="1" dirty="0" smtClean="0"/>
              <a:t>Articolo</a:t>
            </a:r>
            <a:r>
              <a:rPr lang="it-IT" sz="1300" dirty="0" smtClean="0"/>
              <a:t>)</a:t>
            </a:r>
          </a:p>
          <a:p>
            <a:pPr>
              <a:buNone/>
            </a:pPr>
            <a:r>
              <a:rPr lang="it-IT" sz="1300" dirty="0" smtClean="0"/>
              <a:t>                                   </a:t>
            </a:r>
            <a:r>
              <a:rPr lang="en-GB" sz="1300" dirty="0" smtClean="0"/>
              <a:t>range(a:</a:t>
            </a:r>
            <a:r>
              <a:rPr lang="en-GB" sz="1300" b="1" dirty="0" smtClean="0"/>
              <a:t>Senior</a:t>
            </a:r>
            <a:r>
              <a:rPr lang="en-GB" sz="1300" dirty="0" smtClean="0"/>
              <a:t>))</a:t>
            </a:r>
            <a:endParaRPr lang="it-IT" sz="13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429124" y="1785926"/>
            <a:ext cx="4857784" cy="3665536"/>
          </a:xfrm>
        </p:spPr>
        <p:txBody>
          <a:bodyPr>
            <a:normAutofit/>
          </a:bodyPr>
          <a:lstStyle/>
          <a:p>
            <a:pPr lvl="0"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 </a:t>
            </a:r>
            <a:r>
              <a:rPr lang="it-IT" sz="1600" dirty="0" smtClean="0">
                <a:ea typeface="Times New Roman"/>
                <a:cs typeface="Symbol"/>
              </a:rPr>
              <a:t>(</a:t>
            </a:r>
            <a:r>
              <a:rPr lang="it-IT" sz="1600" dirty="0" smtClean="0">
                <a:ea typeface="Times New Roman"/>
              </a:rPr>
              <a:t>autore_di</a:t>
            </a:r>
            <a:r>
              <a:rPr lang="it-IT" sz="1600" dirty="0" smtClean="0">
                <a:ea typeface="Times New Roman"/>
                <a:cs typeface="Symbol"/>
              </a:rPr>
              <a:t>)</a:t>
            </a:r>
            <a:r>
              <a:rPr lang="it-IT" sz="1600" dirty="0" smtClean="0">
                <a:ea typeface="Times New Roman"/>
              </a:rPr>
              <a:t>¯</a:t>
            </a:r>
            <a:r>
              <a:rPr lang="it-IT" sz="1600" dirty="0" smtClean="0">
                <a:solidFill>
                  <a:srgbClr val="0000FF"/>
                </a:solidFill>
                <a:ea typeface="Times New Roman"/>
              </a:rPr>
              <a:t> </a:t>
            </a:r>
            <a:r>
              <a:rPr lang="it-IT" sz="1600" dirty="0" smtClean="0">
                <a:ea typeface="Times New Roman"/>
                <a:cs typeface="CMSY10"/>
              </a:rPr>
              <a:t>⊑ </a:t>
            </a:r>
            <a:r>
              <a:rPr lang="it-IT" sz="1600" dirty="0" smtClean="0">
                <a:ea typeface="Times New Roman"/>
              </a:rPr>
              <a:t>Articolo</a:t>
            </a:r>
          </a:p>
          <a:p>
            <a:pPr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 </a:t>
            </a:r>
            <a:r>
              <a:rPr lang="it-IT" sz="1600" dirty="0" smtClean="0">
                <a:ea typeface="Times New Roman"/>
              </a:rPr>
              <a:t>inverse_of_ autore_di </a:t>
            </a:r>
            <a:r>
              <a:rPr lang="it-IT" sz="1600" dirty="0" smtClean="0">
                <a:ea typeface="Times New Roman"/>
                <a:cs typeface="CMSY10"/>
              </a:rPr>
              <a:t>⊑</a:t>
            </a:r>
            <a:r>
              <a:rPr lang="it-IT" sz="1600" dirty="0" smtClean="0">
                <a:ea typeface="Times New Roman"/>
              </a:rPr>
              <a:t> Articolo</a:t>
            </a:r>
          </a:p>
          <a:p>
            <a:pPr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1600" dirty="0" smtClean="0">
                <a:latin typeface="Times New Roman"/>
                <a:ea typeface="Times New Roman"/>
              </a:rPr>
              <a:t> </a:t>
            </a:r>
            <a:r>
              <a:rPr lang="it-IT" sz="1600" dirty="0" smtClean="0">
                <a:ea typeface="Times New Roman"/>
              </a:rPr>
              <a:t>(</a:t>
            </a:r>
            <a:r>
              <a:rPr lang="it-IT" sz="1600" dirty="0" err="1" smtClean="0">
                <a:ea typeface="Times New Roman"/>
              </a:rPr>
              <a:t>revisore_primario</a:t>
            </a:r>
            <a:r>
              <a:rPr lang="it-IT" sz="1600" dirty="0" smtClean="0">
                <a:ea typeface="Times New Roman"/>
                <a:cs typeface="Symbol"/>
              </a:rPr>
              <a:t> )</a:t>
            </a:r>
            <a:r>
              <a:rPr lang="it-IT" sz="1600" dirty="0" smtClean="0">
                <a:ea typeface="Times New Roman"/>
              </a:rPr>
              <a:t>¯ </a:t>
            </a:r>
            <a:r>
              <a:rPr lang="it-IT" sz="1600" dirty="0" smtClean="0">
                <a:ea typeface="Times New Roman"/>
                <a:cs typeface="CMSY10"/>
              </a:rPr>
              <a:t>⊑ </a:t>
            </a:r>
            <a:r>
              <a:rPr lang="it-IT" sz="1600" dirty="0" smtClean="0">
                <a:ea typeface="Times New Roman"/>
              </a:rPr>
              <a:t>Articolo</a:t>
            </a:r>
          </a:p>
          <a:p>
            <a:pPr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 </a:t>
            </a:r>
            <a:r>
              <a:rPr lang="it-IT" sz="1600" dirty="0" smtClean="0">
                <a:ea typeface="Times New Roman"/>
              </a:rPr>
              <a:t>inverse_of_ </a:t>
            </a:r>
            <a:r>
              <a:rPr lang="it-IT" sz="1600" dirty="0" err="1" smtClean="0">
                <a:ea typeface="Times New Roman"/>
              </a:rPr>
              <a:t>revisore_primario</a:t>
            </a:r>
            <a:r>
              <a:rPr lang="it-IT" sz="1600" dirty="0" smtClean="0">
                <a:ea typeface="Times New Roman"/>
              </a:rPr>
              <a:t> </a:t>
            </a:r>
            <a:r>
              <a:rPr lang="it-IT" sz="1600" dirty="0" smtClean="0">
                <a:ea typeface="Times New Roman"/>
                <a:cs typeface="CMSY10"/>
              </a:rPr>
              <a:t>⊑ </a:t>
            </a:r>
            <a:r>
              <a:rPr lang="it-IT" sz="1600" dirty="0" smtClean="0">
                <a:ea typeface="Times New Roman"/>
              </a:rPr>
              <a:t>Articolo</a:t>
            </a:r>
          </a:p>
          <a:p>
            <a:pPr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1600" dirty="0" smtClean="0">
                <a:latin typeface="Times New Roman"/>
                <a:ea typeface="Times New Roman"/>
              </a:rPr>
              <a:t> </a:t>
            </a:r>
            <a:r>
              <a:rPr lang="it-IT" sz="1600" dirty="0" smtClean="0">
                <a:ea typeface="Times New Roman"/>
              </a:rPr>
              <a:t>(</a:t>
            </a:r>
            <a:r>
              <a:rPr lang="it-IT" sz="1600" dirty="0" err="1" smtClean="0">
                <a:ea typeface="Times New Roman"/>
              </a:rPr>
              <a:t>revisore_secondario</a:t>
            </a:r>
            <a:r>
              <a:rPr lang="it-IT" sz="1600" dirty="0" smtClean="0">
                <a:ea typeface="Times New Roman"/>
                <a:cs typeface="Symbol"/>
              </a:rPr>
              <a:t> )</a:t>
            </a:r>
            <a:r>
              <a:rPr lang="it-IT" sz="1600" dirty="0" smtClean="0">
                <a:ea typeface="Times New Roman"/>
              </a:rPr>
              <a:t>¯ </a:t>
            </a:r>
            <a:r>
              <a:rPr lang="it-IT" sz="1600" dirty="0" smtClean="0">
                <a:ea typeface="Times New Roman"/>
                <a:cs typeface="CMSY10"/>
              </a:rPr>
              <a:t>⊑ </a:t>
            </a:r>
            <a:r>
              <a:rPr lang="it-IT" sz="1600" dirty="0" smtClean="0">
                <a:ea typeface="Times New Roman"/>
              </a:rPr>
              <a:t>Articolo</a:t>
            </a:r>
          </a:p>
          <a:p>
            <a:pPr indent="-180000"/>
            <a:r>
              <a:rPr lang="it-IT" sz="1600" dirty="0" smtClean="0">
                <a:latin typeface="Symbol"/>
                <a:ea typeface="Times New Roman"/>
                <a:cs typeface="Symbol"/>
              </a:rPr>
              <a:t>$ </a:t>
            </a:r>
            <a:r>
              <a:rPr lang="it-IT" sz="1600" dirty="0" smtClean="0">
                <a:ea typeface="Times New Roman"/>
              </a:rPr>
              <a:t>inverse_of_ </a:t>
            </a:r>
            <a:r>
              <a:rPr lang="it-IT" sz="1600" dirty="0" err="1" smtClean="0">
                <a:ea typeface="Times New Roman"/>
              </a:rPr>
              <a:t>revisore_secondario</a:t>
            </a:r>
            <a:r>
              <a:rPr lang="it-IT" sz="1600" dirty="0" smtClean="0">
                <a:ea typeface="Times New Roman"/>
              </a:rPr>
              <a:t> </a:t>
            </a:r>
            <a:r>
              <a:rPr lang="it-IT" sz="1600" dirty="0" smtClean="0">
                <a:ea typeface="Times New Roman"/>
                <a:cs typeface="CMSY10"/>
              </a:rPr>
              <a:t>⊑ </a:t>
            </a:r>
            <a:r>
              <a:rPr lang="it-IT" sz="1600" dirty="0" smtClean="0">
                <a:ea typeface="Times New Roman"/>
              </a:rPr>
              <a:t>Articolo</a:t>
            </a:r>
          </a:p>
          <a:p>
            <a:pPr indent="-180000"/>
            <a:r>
              <a:rPr lang="it-IT" sz="1600" dirty="0" smtClean="0">
                <a:ea typeface="Times New Roman"/>
              </a:rPr>
              <a:t>Articolo </a:t>
            </a:r>
            <a:r>
              <a:rPr lang="it-IT" sz="1600" dirty="0" smtClean="0">
                <a:ea typeface="Times New Roman"/>
                <a:cs typeface="CMSY10"/>
              </a:rPr>
              <a:t>⊑</a:t>
            </a:r>
            <a:r>
              <a:rPr lang="it-IT" sz="1600" dirty="0" smtClean="0">
                <a:ea typeface="Times New Roman"/>
                <a:cs typeface="Symbol"/>
              </a:rPr>
              <a:t> </a:t>
            </a:r>
            <a:r>
              <a:rPr lang="it-IT" sz="1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1600" dirty="0" smtClean="0">
                <a:ea typeface="Times New Roman"/>
              </a:rPr>
              <a:t> inverse_of_autore_di. Autore</a:t>
            </a:r>
          </a:p>
          <a:p>
            <a:pPr indent="-180000"/>
            <a:r>
              <a:rPr lang="it-IT" sz="1600" dirty="0" smtClean="0">
                <a:ea typeface="Times New Roman"/>
              </a:rPr>
              <a:t>Articolo </a:t>
            </a:r>
            <a:r>
              <a:rPr lang="it-IT" sz="1600" dirty="0" smtClean="0">
                <a:ea typeface="Times New Roman"/>
                <a:cs typeface="CMSY10"/>
              </a:rPr>
              <a:t>⊑</a:t>
            </a:r>
            <a:r>
              <a:rPr lang="it-IT" sz="1600" dirty="0" smtClean="0">
                <a:ea typeface="Times New Roman"/>
                <a:cs typeface="Symbol"/>
              </a:rPr>
              <a:t> </a:t>
            </a:r>
            <a:r>
              <a:rPr lang="it-IT" sz="1600" dirty="0" smtClean="0">
                <a:latin typeface="Symbol"/>
                <a:ea typeface="Times New Roman"/>
                <a:cs typeface="Symbol"/>
              </a:rPr>
              <a:t>$</a:t>
            </a:r>
            <a:r>
              <a:rPr lang="it-IT" sz="1600" dirty="0" smtClean="0">
                <a:ea typeface="Times New Roman"/>
              </a:rPr>
              <a:t> inverse_of_revisore_primario. Senior</a:t>
            </a:r>
          </a:p>
          <a:p>
            <a:pPr indent="-180000"/>
            <a:endParaRPr lang="it-IT" sz="1800" dirty="0" smtClean="0">
              <a:ea typeface="Times New Roman"/>
            </a:endParaRPr>
          </a:p>
          <a:p>
            <a:pPr lvl="0" indent="-180000">
              <a:buNone/>
            </a:pPr>
            <a:endParaRPr lang="it-IT" sz="1800" dirty="0" smtClean="0">
              <a:ea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844" y="1643050"/>
            <a:ext cx="4429156" cy="40005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5720" y="1285860"/>
            <a:ext cx="295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SINTASSI  ASTRATTA OWL-DL  </a:t>
            </a:r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322251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          </a:t>
            </a:r>
            <a:r>
              <a:rPr lang="en-US" sz="2000" b="0" dirty="0" smtClean="0"/>
              <a:t>DL-</a:t>
            </a:r>
            <a:r>
              <a:rPr lang="en-US" sz="2000" b="0" dirty="0" err="1" smtClean="0"/>
              <a:t>LiteA</a:t>
            </a:r>
            <a:endParaRPr lang="it-IT" sz="2000" b="0" dirty="0"/>
          </a:p>
        </p:txBody>
      </p:sp>
      <p:sp>
        <p:nvSpPr>
          <p:cNvPr id="13" name="Rettangolo 12"/>
          <p:cNvSpPr/>
          <p:nvPr/>
        </p:nvSpPr>
        <p:spPr>
          <a:xfrm>
            <a:off x="357158" y="5715016"/>
            <a:ext cx="7786742" cy="928694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608000" y="1643050"/>
            <a:ext cx="4429156" cy="40005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57158" y="564357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FF5050"/>
                </a:solidFill>
              </a:rPr>
              <a:t> </a:t>
            </a:r>
            <a:r>
              <a:rPr lang="it-IT" dirty="0" smtClean="0">
                <a:solidFill>
                  <a:srgbClr val="FF5050"/>
                </a:solidFill>
              </a:rPr>
              <a:t>In </a:t>
            </a:r>
            <a:r>
              <a:rPr lang="it-IT" dirty="0" smtClean="0">
                <a:solidFill>
                  <a:srgbClr val="FF5050"/>
                </a:solidFill>
              </a:rPr>
              <a:t>DL-lite: il ruolo ‘inverse_of_autore ’ e’ quantificato </a:t>
            </a:r>
            <a:r>
              <a:rPr lang="it-IT" dirty="0" err="1" smtClean="0">
                <a:solidFill>
                  <a:srgbClr val="FF5050"/>
                </a:solidFill>
              </a:rPr>
              <a:t>esistenzialmente</a:t>
            </a:r>
            <a:r>
              <a:rPr lang="it-IT" dirty="0" smtClean="0">
                <a:solidFill>
                  <a:srgbClr val="FF5050"/>
                </a:solidFill>
              </a:rPr>
              <a:t> e non </a:t>
            </a:r>
            <a:r>
              <a:rPr lang="it-IT" dirty="0" err="1" smtClean="0">
                <a:solidFill>
                  <a:srgbClr val="FF5050"/>
                </a:solidFill>
              </a:rPr>
              <a:t>puo’</a:t>
            </a:r>
            <a:r>
              <a:rPr lang="it-IT" dirty="0" smtClean="0">
                <a:solidFill>
                  <a:srgbClr val="FF5050"/>
                </a:solidFill>
              </a:rPr>
              <a:t> essere posto </a:t>
            </a:r>
            <a:r>
              <a:rPr lang="it-IT" dirty="0" err="1" smtClean="0">
                <a:solidFill>
                  <a:srgbClr val="FF5050"/>
                </a:solidFill>
              </a:rPr>
              <a:t>Funcional</a:t>
            </a:r>
            <a:r>
              <a:rPr lang="it-IT" dirty="0" smtClean="0">
                <a:solidFill>
                  <a:srgbClr val="FF5050"/>
                </a:solidFill>
              </a:rPr>
              <a:t>; </a:t>
            </a:r>
            <a:r>
              <a:rPr lang="en-US" dirty="0" err="1" smtClean="0">
                <a:solidFill>
                  <a:srgbClr val="FF5050"/>
                </a:solidFill>
              </a:rPr>
              <a:t>cardianlita</a:t>
            </a:r>
            <a:r>
              <a:rPr lang="en-US" dirty="0" smtClean="0">
                <a:solidFill>
                  <a:srgbClr val="FF5050"/>
                </a:solidFill>
              </a:rPr>
              <a:t>’ </a:t>
            </a:r>
            <a:r>
              <a:rPr lang="en-US" dirty="0" err="1" smtClean="0">
                <a:solidFill>
                  <a:srgbClr val="FF5050"/>
                </a:solidFill>
              </a:rPr>
              <a:t>differenti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da</a:t>
            </a:r>
            <a:r>
              <a:rPr lang="en-US" dirty="0" smtClean="0">
                <a:solidFill>
                  <a:srgbClr val="FF5050"/>
                </a:solidFill>
              </a:rPr>
              <a:t> 1 non </a:t>
            </a:r>
            <a:r>
              <a:rPr lang="en-US" dirty="0" err="1" smtClean="0">
                <a:solidFill>
                  <a:srgbClr val="FF5050"/>
                </a:solidFill>
              </a:rPr>
              <a:t>sono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esprimibili</a:t>
            </a:r>
            <a:r>
              <a:rPr lang="en-US" dirty="0" smtClean="0">
                <a:solidFill>
                  <a:srgbClr val="FF5050"/>
                </a:solidFill>
              </a:rPr>
              <a:t>; </a:t>
            </a:r>
            <a:r>
              <a:rPr lang="en-US" dirty="0" err="1" smtClean="0">
                <a:solidFill>
                  <a:srgbClr val="FF5050"/>
                </a:solidFill>
              </a:rPr>
              <a:t>l’Intersezione</a:t>
            </a:r>
            <a:r>
              <a:rPr lang="en-US" dirty="0" smtClean="0">
                <a:solidFill>
                  <a:srgbClr val="FF5050"/>
                </a:solidFill>
              </a:rPr>
              <a:t> non e’ </a:t>
            </a:r>
            <a:r>
              <a:rPr lang="en-US" dirty="0" err="1" smtClean="0">
                <a:solidFill>
                  <a:srgbClr val="FF5050"/>
                </a:solidFill>
              </a:rPr>
              <a:t>completamente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err="1" smtClean="0">
                <a:solidFill>
                  <a:srgbClr val="FF5050"/>
                </a:solidFill>
              </a:rPr>
              <a:t>esprimibile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endParaRPr lang="it-IT" dirty="0">
              <a:solidFill>
                <a:srgbClr val="FF5050"/>
              </a:solidFill>
            </a:endParaRPr>
          </a:p>
        </p:txBody>
      </p:sp>
      <p:cxnSp>
        <p:nvCxnSpPr>
          <p:cNvPr id="19" name="Forma 18"/>
          <p:cNvCxnSpPr>
            <a:endCxn id="13" idx="3"/>
          </p:cNvCxnSpPr>
          <p:nvPr/>
        </p:nvCxnSpPr>
        <p:spPr>
          <a:xfrm rot="5400000">
            <a:off x="8126033" y="5661445"/>
            <a:ext cx="535785" cy="500050"/>
          </a:xfrm>
          <a:prstGeom prst="bent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1214414" y="4500570"/>
            <a:ext cx="1143008" cy="285752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214414" y="3286124"/>
            <a:ext cx="1428760" cy="285752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Attributi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ruolo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3306" y="2714620"/>
            <a:ext cx="6143668" cy="4668839"/>
          </a:xfrm>
        </p:spPr>
        <p:txBody>
          <a:bodyPr>
            <a:normAutofit/>
          </a:bodyPr>
          <a:lstStyle/>
          <a:p>
            <a:pPr indent="-180000"/>
            <a:r>
              <a:rPr lang="it-IT" sz="1800" u="sng" dirty="0" smtClean="0"/>
              <a:t>Asserzione funzionale di attributo di ruolo:    </a:t>
            </a:r>
          </a:p>
          <a:p>
            <a:pPr indent="-180000">
              <a:spcBef>
                <a:spcPts val="0"/>
              </a:spcBef>
              <a:buNone/>
            </a:pPr>
            <a:r>
              <a:rPr lang="it-IT" sz="1800" dirty="0" smtClean="0"/>
              <a:t>   (</a:t>
            </a:r>
            <a:r>
              <a:rPr lang="it-IT" sz="1800" dirty="0" err="1" smtClean="0"/>
              <a:t>funct</a:t>
            </a:r>
            <a:r>
              <a:rPr lang="it-IT" sz="1800" dirty="0" smtClean="0"/>
              <a:t> 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</a:t>
            </a:r>
          </a:p>
          <a:p>
            <a:pPr indent="-180000">
              <a:spcBef>
                <a:spcPts val="0"/>
              </a:spcBef>
            </a:pPr>
            <a:endParaRPr lang="it-IT" sz="1800" dirty="0" smtClean="0"/>
          </a:p>
          <a:p>
            <a:pPr indent="-180000">
              <a:spcBef>
                <a:spcPts val="0"/>
              </a:spcBef>
            </a:pPr>
            <a:r>
              <a:rPr lang="it-IT" sz="1800" u="sng" dirty="0" smtClean="0"/>
              <a:t>Asserzioni di inclusione di concetti:</a:t>
            </a:r>
            <a:r>
              <a:rPr lang="it-IT" sz="1800" dirty="0" smtClean="0"/>
              <a:t> </a:t>
            </a:r>
          </a:p>
          <a:p>
            <a:pPr>
              <a:buNone/>
            </a:pPr>
            <a:r>
              <a:rPr lang="it-IT" sz="1800" dirty="0" smtClean="0"/>
              <a:t>       </a:t>
            </a:r>
            <a:r>
              <a:rPr lang="it-IT" sz="1800" dirty="0" smtClean="0"/>
              <a:t>Senior </a:t>
            </a:r>
            <a:r>
              <a:rPr lang="it-IT" sz="1800" dirty="0" smtClean="0"/>
              <a:t>⊑ </a:t>
            </a:r>
            <a:r>
              <a:rPr lang="it-IT" sz="1800" dirty="0" smtClean="0">
                <a:latin typeface="Symbol"/>
                <a:ea typeface="Times New Roman"/>
                <a:cs typeface="Symbol"/>
              </a:rPr>
              <a:t>$ d</a:t>
            </a:r>
            <a:r>
              <a:rPr lang="it-IT" sz="1800" dirty="0" smtClean="0"/>
              <a:t>(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 </a:t>
            </a:r>
          </a:p>
          <a:p>
            <a:pPr>
              <a:lnSpc>
                <a:spcPts val="2160"/>
              </a:lnSpc>
              <a:buNone/>
            </a:pPr>
            <a:r>
              <a:rPr lang="it-IT" sz="1800" dirty="0" smtClean="0"/>
              <a:t>       </a:t>
            </a:r>
            <a:r>
              <a:rPr lang="it-IT" sz="1800" dirty="0" smtClean="0"/>
              <a:t>Articolo </a:t>
            </a:r>
            <a:r>
              <a:rPr lang="it-IT" sz="1800" dirty="0" smtClean="0"/>
              <a:t>⊑ </a:t>
            </a:r>
            <a:r>
              <a:rPr lang="it-IT" sz="1800" dirty="0" smtClean="0">
                <a:latin typeface="Symbol"/>
                <a:ea typeface="Times New Roman"/>
                <a:cs typeface="Symbol"/>
              </a:rPr>
              <a:t>$ d</a:t>
            </a:r>
            <a:r>
              <a:rPr lang="it-IT" sz="1800" dirty="0" smtClean="0"/>
              <a:t>(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)¯</a:t>
            </a:r>
          </a:p>
          <a:p>
            <a:pPr marL="324000">
              <a:lnSpc>
                <a:spcPts val="300"/>
              </a:lnSpc>
              <a:spcBef>
                <a:spcPts val="0"/>
              </a:spcBef>
              <a:buNone/>
            </a:pPr>
            <a:endParaRPr lang="it-IT" sz="1800" dirty="0" smtClean="0"/>
          </a:p>
          <a:p>
            <a:pPr indent="-180000"/>
            <a:r>
              <a:rPr lang="it-IT" sz="1800" u="sng" dirty="0" smtClean="0"/>
              <a:t>Asserzioni di inclusione di ruolo:</a:t>
            </a:r>
            <a:r>
              <a:rPr lang="it-IT" sz="1800" dirty="0" smtClean="0"/>
              <a:t>   </a:t>
            </a:r>
          </a:p>
          <a:p>
            <a:pPr indent="-180000">
              <a:buNone/>
            </a:pPr>
            <a:r>
              <a:rPr lang="it-IT" sz="1800" dirty="0" smtClean="0">
                <a:latin typeface="Symbol"/>
                <a:ea typeface="Times New Roman"/>
                <a:cs typeface="Symbol"/>
              </a:rPr>
              <a:t>   d</a:t>
            </a:r>
            <a:r>
              <a:rPr lang="it-IT" sz="1800" dirty="0" smtClean="0"/>
              <a:t>(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)⊑</a:t>
            </a:r>
            <a:r>
              <a:rPr lang="it-IT" sz="1800" dirty="0" err="1" smtClean="0"/>
              <a:t>revisore_primario</a:t>
            </a:r>
            <a:endParaRPr lang="it-IT" sz="1800" dirty="0" smtClean="0"/>
          </a:p>
          <a:p>
            <a:pPr>
              <a:spcBef>
                <a:spcPts val="0"/>
              </a:spcBef>
              <a:buFont typeface="Symbol" pitchFamily="18" charset="2"/>
              <a:buChar char=" "/>
            </a:pPr>
            <a:r>
              <a:rPr lang="it-IT" sz="1800" dirty="0" smtClean="0">
                <a:latin typeface="Symbol"/>
                <a:ea typeface="Times New Roman"/>
                <a:cs typeface="Symbol"/>
              </a:rPr>
              <a:t>d</a:t>
            </a:r>
            <a:r>
              <a:rPr lang="it-IT" sz="1800" dirty="0" smtClean="0"/>
              <a:t>(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)¯⊑  </a:t>
            </a:r>
            <a:r>
              <a:rPr lang="it-IT" sz="1800" dirty="0" smtClean="0"/>
              <a:t>inverse_of_revisore_primario</a:t>
            </a:r>
          </a:p>
          <a:p>
            <a:pPr>
              <a:spcBef>
                <a:spcPts val="0"/>
              </a:spcBef>
              <a:buFont typeface="Symbol" pitchFamily="18" charset="2"/>
              <a:buChar char=" "/>
            </a:pPr>
            <a:endParaRPr lang="it-IT" sz="1800" dirty="0" smtClean="0"/>
          </a:p>
          <a:p>
            <a:pPr indent="-180000">
              <a:spcBef>
                <a:spcPts val="0"/>
              </a:spcBef>
            </a:pPr>
            <a:r>
              <a:rPr lang="it-IT" sz="1800" u="sng" dirty="0" smtClean="0"/>
              <a:t>Asserzioni di inclusione di dominio di valori: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</a:t>
            </a:r>
            <a:r>
              <a:rPr lang="it-IT" sz="1800" dirty="0" smtClean="0"/>
              <a:t>   </a:t>
            </a:r>
            <a:r>
              <a:rPr lang="el-GR" sz="1800" dirty="0" smtClean="0"/>
              <a:t>ρ</a:t>
            </a:r>
            <a:r>
              <a:rPr lang="it-IT" sz="1800" dirty="0" smtClean="0"/>
              <a:t>(</a:t>
            </a:r>
            <a:r>
              <a:rPr lang="it-IT" sz="1800" dirty="0" err="1" smtClean="0"/>
              <a:t>giudizioPositivo</a:t>
            </a:r>
            <a:r>
              <a:rPr lang="it-IT" sz="1800" dirty="0" smtClean="0"/>
              <a:t>) ⊑ </a:t>
            </a:r>
            <a:r>
              <a:rPr lang="it-IT" sz="1800" dirty="0" err="1" smtClean="0"/>
              <a:t>xs</a:t>
            </a:r>
            <a:r>
              <a:rPr lang="it-IT" sz="1800" dirty="0" smtClean="0"/>
              <a:t>:</a:t>
            </a:r>
            <a:r>
              <a:rPr lang="it-IT" sz="1800" dirty="0" err="1" smtClean="0"/>
              <a:t>bool</a:t>
            </a:r>
            <a:endParaRPr lang="it-IT" sz="18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>
              <a:ea typeface="Times New Roman"/>
            </a:endParaRPr>
          </a:p>
          <a:p>
            <a:endParaRPr lang="it-IT" dirty="0"/>
          </a:p>
        </p:txBody>
      </p:sp>
      <p:grpSp>
        <p:nvGrpSpPr>
          <p:cNvPr id="11" name="Gruppo 27"/>
          <p:cNvGrpSpPr/>
          <p:nvPr/>
        </p:nvGrpSpPr>
        <p:grpSpPr>
          <a:xfrm>
            <a:off x="2285984" y="1428736"/>
            <a:ext cx="1451490" cy="1214446"/>
            <a:chOff x="2428860" y="1857364"/>
            <a:chExt cx="1357322" cy="1071570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455750" y="1857364"/>
              <a:ext cx="1330432" cy="107157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900" b="1" dirty="0" smtClean="0">
                  <a:solidFill>
                    <a:schemeClr val="tx1"/>
                  </a:solidFill>
                </a:rPr>
                <a:t>Articolo</a:t>
              </a:r>
              <a:endParaRPr lang="it-IT" sz="900" dirty="0" smtClean="0">
                <a:solidFill>
                  <a:schemeClr val="tx1"/>
                </a:solidFill>
              </a:endParaRPr>
            </a:p>
            <a:p>
              <a:endParaRPr lang="en-US" sz="800" dirty="0" smtClean="0">
                <a:solidFill>
                  <a:schemeClr val="tx1"/>
                </a:solidFill>
              </a:endParaRPr>
            </a:p>
            <a:p>
              <a:endParaRPr lang="it-IT" sz="800" dirty="0" smtClean="0">
                <a:solidFill>
                  <a:schemeClr val="tx1"/>
                </a:solidFill>
              </a:endParaRPr>
            </a:p>
            <a:p>
              <a:r>
                <a:rPr lang="it-IT" sz="800" dirty="0" smtClean="0">
                  <a:solidFill>
                    <a:schemeClr val="tx1"/>
                  </a:solidFill>
                </a:rPr>
                <a:t>Titolo </a:t>
              </a:r>
              <a:r>
                <a:rPr lang="it-IT" sz="800" dirty="0">
                  <a:solidFill>
                    <a:schemeClr val="tx1"/>
                  </a:solidFill>
                </a:rPr>
                <a:t>: </a:t>
              </a:r>
              <a:r>
                <a:rPr lang="it-IT" sz="800" dirty="0" err="1">
                  <a:solidFill>
                    <a:schemeClr val="tx1"/>
                  </a:solidFill>
                </a:rPr>
                <a:t>String</a:t>
              </a:r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>
                  <a:solidFill>
                    <a:schemeClr val="tx1"/>
                  </a:solidFill>
                </a:rPr>
                <a:t>Dimensione :</a:t>
              </a:r>
              <a:r>
                <a:rPr lang="it-IT" sz="800" dirty="0" err="1" smtClean="0">
                  <a:solidFill>
                    <a:schemeClr val="tx1"/>
                  </a:solidFill>
                </a:rPr>
                <a:t>String</a:t>
              </a:r>
              <a:endParaRPr lang="it-IT" sz="800" dirty="0">
                <a:solidFill>
                  <a:schemeClr val="tx1"/>
                </a:solidFill>
              </a:endParaRPr>
            </a:p>
            <a:p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 err="1" smtClean="0">
                  <a:solidFill>
                    <a:schemeClr val="tx1"/>
                  </a:solidFill>
                </a:rPr>
                <a:t>estSottoEsame</a:t>
              </a:r>
              <a:r>
                <a:rPr lang="it-IT" sz="800" dirty="0">
                  <a:solidFill>
                    <a:schemeClr val="tx1"/>
                  </a:solidFill>
                </a:rPr>
                <a:t>() :</a:t>
              </a:r>
              <a:r>
                <a:rPr lang="it-IT" sz="800" dirty="0" err="1">
                  <a:solidFill>
                    <a:schemeClr val="tx1"/>
                  </a:solidFill>
                </a:rPr>
                <a:t>Boolean</a:t>
              </a:r>
              <a:endParaRPr lang="it-IT" sz="800" dirty="0">
                <a:solidFill>
                  <a:schemeClr val="tx1"/>
                </a:solidFill>
              </a:endParaRPr>
            </a:p>
            <a:p>
              <a:r>
                <a:rPr lang="it-IT" sz="800" dirty="0" err="1">
                  <a:solidFill>
                    <a:schemeClr val="tx1"/>
                  </a:solidFill>
                </a:rPr>
                <a:t>estAccettato</a:t>
              </a:r>
              <a:r>
                <a:rPr lang="it-IT" sz="800" dirty="0">
                  <a:solidFill>
                    <a:schemeClr val="tx1"/>
                  </a:solidFill>
                </a:rPr>
                <a:t>() : </a:t>
              </a:r>
              <a:r>
                <a:rPr lang="it-IT" sz="800" dirty="0" err="1">
                  <a:solidFill>
                    <a:schemeClr val="tx1"/>
                  </a:solidFill>
                </a:rPr>
                <a:t>Boolean</a:t>
              </a:r>
              <a:r>
                <a:rPr lang="it-IT" sz="800" dirty="0">
                  <a:solidFill>
                    <a:schemeClr val="tx1"/>
                  </a:solidFill>
                </a:rPr>
                <a:t> </a:t>
              </a:r>
            </a:p>
            <a:p>
              <a:endParaRPr lang="it-IT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428860" y="2214554"/>
              <a:ext cx="1330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455227" y="2529445"/>
              <a:ext cx="1330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14282" y="1954080"/>
            <a:ext cx="789064" cy="437786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1382" tIns="40691" rIns="81382" bIns="40691"/>
          <a:lstStyle/>
          <a:p>
            <a:pPr algn="ctr"/>
            <a:r>
              <a:rPr lang="en-US" sz="900" b="1" dirty="0" smtClean="0"/>
              <a:t>Senior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19149" y="2195346"/>
            <a:ext cx="7952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915673" y="1866522"/>
            <a:ext cx="2044494" cy="43778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81382" tIns="40691" rIns="81382" bIns="40691"/>
          <a:lstStyle/>
          <a:p>
            <a:r>
              <a:rPr lang="it-IT" sz="1200" dirty="0">
                <a:solidFill>
                  <a:schemeClr val="tx1"/>
                </a:solidFill>
              </a:rPr>
              <a:t>     </a:t>
            </a:r>
            <a:r>
              <a:rPr lang="it-IT" sz="1200" dirty="0" smtClean="0">
                <a:solidFill>
                  <a:schemeClr val="tx1"/>
                </a:solidFill>
              </a:rPr>
              <a:t>1</a:t>
            </a:r>
            <a:r>
              <a:rPr lang="it-IT" sz="1050" dirty="0" smtClean="0">
                <a:solidFill>
                  <a:schemeClr val="tx1"/>
                </a:solidFill>
              </a:rPr>
              <a:t>..</a:t>
            </a:r>
            <a:r>
              <a:rPr lang="it-IT" sz="1050" dirty="0" err="1" smtClean="0">
                <a:solidFill>
                  <a:schemeClr val="tx1"/>
                </a:solidFill>
              </a:rPr>
              <a:t>1</a:t>
            </a:r>
            <a:r>
              <a:rPr lang="it-IT" sz="1050" dirty="0" smtClean="0">
                <a:solidFill>
                  <a:schemeClr val="tx1"/>
                </a:solidFill>
              </a:rPr>
              <a:t>               </a:t>
            </a:r>
            <a:r>
              <a:rPr lang="it-IT" sz="1200" dirty="0" smtClean="0">
                <a:solidFill>
                  <a:schemeClr val="tx1"/>
                </a:solidFill>
              </a:rPr>
              <a:t>0</a:t>
            </a:r>
            <a:r>
              <a:rPr lang="it-IT" sz="1200" dirty="0">
                <a:solidFill>
                  <a:schemeClr val="tx1"/>
                </a:solidFill>
              </a:rPr>
              <a:t>..*</a:t>
            </a:r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15" name="AutoShape 48"/>
          <p:cNvCxnSpPr>
            <a:cxnSpLocks noChangeShapeType="1"/>
          </p:cNvCxnSpPr>
          <p:nvPr/>
        </p:nvCxnSpPr>
        <p:spPr bwMode="auto">
          <a:xfrm>
            <a:off x="1039052" y="2189515"/>
            <a:ext cx="136963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428596" y="2500306"/>
            <a:ext cx="1928826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7" name="Gruppo 25"/>
          <p:cNvGrpSpPr/>
          <p:nvPr/>
        </p:nvGrpSpPr>
        <p:grpSpPr>
          <a:xfrm>
            <a:off x="564978" y="2654538"/>
            <a:ext cx="1665239" cy="531560"/>
            <a:chOff x="1753281" y="3714837"/>
            <a:chExt cx="1356861" cy="433700"/>
          </a:xfrm>
        </p:grpSpPr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1753281" y="3714837"/>
              <a:ext cx="1356861" cy="43370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pPr algn="ctr"/>
              <a:r>
                <a:rPr lang="it-IT" sz="1000" b="1" dirty="0" err="1">
                  <a:solidFill>
                    <a:schemeClr val="tx1"/>
                  </a:solidFill>
                </a:rPr>
                <a:t>revisore_primario</a:t>
              </a:r>
              <a:endParaRPr lang="it-IT" sz="1000" b="1" dirty="0">
                <a:solidFill>
                  <a:schemeClr val="tx1"/>
                </a:solidFill>
              </a:endParaRPr>
            </a:p>
            <a:p>
              <a:r>
                <a:rPr lang="it-IT" sz="1000" dirty="0" smtClean="0">
                  <a:solidFill>
                    <a:schemeClr val="tx1"/>
                  </a:solidFill>
                </a:rPr>
                <a:t>  </a:t>
              </a:r>
              <a:r>
                <a:rPr lang="it-IT" sz="1000" dirty="0" err="1" smtClean="0">
                  <a:solidFill>
                    <a:schemeClr val="tx1"/>
                  </a:solidFill>
                </a:rPr>
                <a:t>giudizioPositivo</a:t>
              </a:r>
              <a:r>
                <a:rPr lang="it-IT" sz="1000" dirty="0" smtClean="0">
                  <a:solidFill>
                    <a:schemeClr val="tx1"/>
                  </a:solidFill>
                </a:rPr>
                <a:t> </a:t>
              </a:r>
              <a:r>
                <a:rPr lang="it-IT" sz="1000" dirty="0">
                  <a:solidFill>
                    <a:schemeClr val="tx1"/>
                  </a:solidFill>
                </a:rPr>
                <a:t>: </a:t>
              </a:r>
              <a:r>
                <a:rPr lang="it-IT" sz="1000" dirty="0" err="1" smtClean="0"/>
                <a:t>bool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1753281" y="3857797"/>
              <a:ext cx="12858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000"/>
            </a:p>
          </p:txBody>
        </p:sp>
      </p:grpSp>
      <p:sp>
        <p:nvSpPr>
          <p:cNvPr id="18" name="Line 40"/>
          <p:cNvSpPr>
            <a:spLocks noChangeShapeType="1"/>
          </p:cNvSpPr>
          <p:nvPr/>
        </p:nvSpPr>
        <p:spPr bwMode="auto">
          <a:xfrm flipH="1">
            <a:off x="1617065" y="2216751"/>
            <a:ext cx="1125" cy="44123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357158" y="414338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DL-liteA</a:t>
            </a:r>
            <a:r>
              <a:rPr lang="it-IT" dirty="0" smtClean="0"/>
              <a:t> è possibile esprimere attributi </a:t>
            </a:r>
            <a:r>
              <a:rPr lang="it-IT" dirty="0" smtClean="0"/>
              <a:t>di </a:t>
            </a:r>
            <a:r>
              <a:rPr lang="it-IT" dirty="0" smtClean="0"/>
              <a:t>ruolo denotando la relazione binaria tra </a:t>
            </a:r>
            <a:r>
              <a:rPr lang="it-IT" dirty="0" smtClean="0"/>
              <a:t>coppie </a:t>
            </a:r>
            <a:r>
              <a:rPr lang="it-IT" dirty="0" smtClean="0"/>
              <a:t>di oggetti e </a:t>
            </a:r>
            <a:r>
              <a:rPr lang="it-IT" dirty="0" smtClean="0"/>
              <a:t>valori 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285720" y="4071942"/>
            <a:ext cx="3357586" cy="135732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4786314" y="1428736"/>
            <a:ext cx="235745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786314" y="1357298"/>
            <a:ext cx="2286016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FF5050"/>
                </a:solidFill>
              </a:rPr>
              <a:t> </a:t>
            </a:r>
            <a:r>
              <a:rPr lang="it-IT" dirty="0" smtClean="0">
                <a:solidFill>
                  <a:srgbClr val="FF5050"/>
                </a:solidFill>
              </a:rPr>
              <a:t>In </a:t>
            </a:r>
            <a:r>
              <a:rPr lang="it-IT" dirty="0" err="1" smtClean="0">
                <a:solidFill>
                  <a:srgbClr val="FF5050"/>
                </a:solidFill>
              </a:rPr>
              <a:t>Owl</a:t>
            </a:r>
            <a:r>
              <a:rPr lang="it-IT" dirty="0" smtClean="0">
                <a:solidFill>
                  <a:srgbClr val="FF5050"/>
                </a:solidFill>
              </a:rPr>
              <a:t> </a:t>
            </a:r>
            <a:r>
              <a:rPr lang="it-IT" dirty="0" smtClean="0">
                <a:solidFill>
                  <a:srgbClr val="FF5050"/>
                </a:solidFill>
              </a:rPr>
              <a:t>-</a:t>
            </a:r>
            <a:r>
              <a:rPr lang="it-IT" dirty="0" smtClean="0">
                <a:solidFill>
                  <a:srgbClr val="FF5050"/>
                </a:solidFill>
              </a:rPr>
              <a:t>DL non e’ possibile esprimere </a:t>
            </a:r>
            <a:r>
              <a:rPr lang="it-IT" dirty="0" err="1" smtClean="0">
                <a:solidFill>
                  <a:srgbClr val="FF5050"/>
                </a:solidFill>
              </a:rPr>
              <a:t>attriburi</a:t>
            </a:r>
            <a:r>
              <a:rPr lang="it-IT" dirty="0" smtClean="0">
                <a:solidFill>
                  <a:srgbClr val="FF5050"/>
                </a:solidFill>
              </a:rPr>
              <a:t> di ruolo</a:t>
            </a:r>
            <a:endParaRPr lang="it-IT" dirty="0">
              <a:solidFill>
                <a:srgbClr val="FF505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786182" y="2714620"/>
            <a:ext cx="5143536" cy="37862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2714612" y="2857496"/>
            <a:ext cx="862014" cy="432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Simmetria</a:t>
            </a:r>
            <a:r>
              <a:rPr lang="en-US" b="1" dirty="0" smtClean="0">
                <a:solidFill>
                  <a:srgbClr val="0000CC"/>
                </a:solidFill>
              </a:rPr>
              <a:t> – </a:t>
            </a:r>
            <a:r>
              <a:rPr lang="en-US" b="1" dirty="0" err="1" smtClean="0">
                <a:solidFill>
                  <a:srgbClr val="0000CC"/>
                </a:solidFill>
              </a:rPr>
              <a:t>Transitivita</a:t>
            </a:r>
            <a:r>
              <a:rPr lang="en-US" b="1" dirty="0" smtClean="0">
                <a:solidFill>
                  <a:srgbClr val="0000CC"/>
                </a:solidFill>
              </a:rPr>
              <a:t>’</a:t>
            </a:r>
            <a:endParaRPr lang="it-IT" b="1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2381267" cy="14287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214678" y="2285992"/>
            <a:ext cx="648000" cy="288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643306" y="5286388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ObjectProperty</a:t>
            </a:r>
            <a:r>
              <a:rPr lang="it-IT" dirty="0" smtClean="0"/>
              <a:t>(a:  </a:t>
            </a:r>
            <a:r>
              <a:rPr lang="it-IT" b="1" dirty="0" err="1" smtClean="0"/>
              <a:t>connesso_con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5050"/>
                </a:solidFill>
              </a:rPr>
              <a:t>Transitive </a:t>
            </a:r>
            <a:r>
              <a:rPr lang="it-IT" dirty="0" err="1" smtClean="0">
                <a:solidFill>
                  <a:srgbClr val="FF5050"/>
                </a:solidFill>
              </a:rPr>
              <a:t>Symmetric</a:t>
            </a:r>
            <a:endParaRPr lang="it-IT" dirty="0" smtClean="0">
              <a:solidFill>
                <a:srgbClr val="FF5050"/>
              </a:solidFill>
            </a:endParaRPr>
          </a:p>
          <a:p>
            <a:r>
              <a:rPr lang="it-IT" dirty="0" smtClean="0"/>
              <a:t>                               </a:t>
            </a:r>
            <a:r>
              <a:rPr lang="it-IT" dirty="0" err="1" smtClean="0"/>
              <a:t>inverseOf</a:t>
            </a:r>
            <a:r>
              <a:rPr lang="it-IT" dirty="0" smtClean="0"/>
              <a:t>(a:</a:t>
            </a:r>
            <a:r>
              <a:rPr lang="it-IT" dirty="0" err="1" smtClean="0"/>
              <a:t>connesso_con</a:t>
            </a:r>
            <a:r>
              <a:rPr lang="it-IT" dirty="0" smtClean="0"/>
              <a:t>)</a:t>
            </a:r>
          </a:p>
          <a:p>
            <a:r>
              <a:rPr lang="it-IT" dirty="0" smtClean="0"/>
              <a:t>                         </a:t>
            </a:r>
            <a:r>
              <a:rPr lang="it-IT" dirty="0" smtClean="0"/>
              <a:t>      </a:t>
            </a:r>
            <a:r>
              <a:rPr lang="it-IT" dirty="0" smtClean="0"/>
              <a:t>domain(a:</a:t>
            </a:r>
            <a:r>
              <a:rPr lang="it-IT" b="1" dirty="0" smtClean="0"/>
              <a:t>Locale</a:t>
            </a:r>
            <a:r>
              <a:rPr lang="it-IT" dirty="0" smtClean="0"/>
              <a:t>)</a:t>
            </a:r>
          </a:p>
          <a:p>
            <a:r>
              <a:rPr lang="it-IT" dirty="0" smtClean="0"/>
              <a:t>                       </a:t>
            </a:r>
            <a:r>
              <a:rPr lang="it-IT" dirty="0" smtClean="0"/>
              <a:t>        </a:t>
            </a:r>
            <a:r>
              <a:rPr lang="it-IT" dirty="0" err="1" smtClean="0"/>
              <a:t>range</a:t>
            </a:r>
            <a:r>
              <a:rPr lang="it-IT" dirty="0" smtClean="0"/>
              <a:t>(a:</a:t>
            </a:r>
            <a:r>
              <a:rPr lang="it-IT" b="1" dirty="0" smtClean="0"/>
              <a:t>Locale</a:t>
            </a:r>
            <a:r>
              <a:rPr lang="it-IT" dirty="0" smtClean="0"/>
              <a:t>))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643834" y="3500438"/>
            <a:ext cx="571504" cy="357190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14282" y="5500702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5050"/>
                </a:solidFill>
              </a:rPr>
              <a:t>La proprietà di transitività del ruolo non è esprimibile in </a:t>
            </a:r>
            <a:r>
              <a:rPr lang="it-IT" sz="2000" dirty="0" err="1" smtClean="0">
                <a:solidFill>
                  <a:srgbClr val="FF5050"/>
                </a:solidFill>
              </a:rPr>
              <a:t>DL-liteA</a:t>
            </a:r>
            <a:r>
              <a:rPr lang="it-IT" sz="2000" dirty="0" smtClean="0">
                <a:solidFill>
                  <a:srgbClr val="FF5050"/>
                </a:solidFill>
              </a:rPr>
              <a:t>.</a:t>
            </a:r>
            <a:endParaRPr lang="it-IT" sz="2000" dirty="0">
              <a:solidFill>
                <a:srgbClr val="FF50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4282" y="5429264"/>
            <a:ext cx="2857520" cy="1143008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505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7158" y="3071810"/>
            <a:ext cx="414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/>
              <a:t>Simmetria: </a:t>
            </a:r>
          </a:p>
          <a:p>
            <a:r>
              <a:rPr lang="it-IT" sz="1400" i="1" dirty="0" smtClean="0"/>
              <a:t>Se  il Locale </a:t>
            </a:r>
            <a:r>
              <a:rPr lang="it-IT" sz="1400" i="1" dirty="0" smtClean="0"/>
              <a:t>a </a:t>
            </a:r>
            <a:r>
              <a:rPr lang="it-IT" sz="1400" i="1" dirty="0" smtClean="0"/>
              <a:t>e’ </a:t>
            </a:r>
            <a:r>
              <a:rPr lang="it-IT" sz="1400" i="1" dirty="0" err="1" smtClean="0"/>
              <a:t>Connesso_con</a:t>
            </a:r>
            <a:r>
              <a:rPr lang="it-IT" sz="1400" i="1" dirty="0" smtClean="0"/>
              <a:t> il Locale b </a:t>
            </a:r>
            <a:r>
              <a:rPr lang="it-IT" sz="1400" i="1" dirty="0" smtClean="0">
                <a:sym typeface="Wingdings" pitchFamily="2" charset="2"/>
              </a:rPr>
              <a:t> </a:t>
            </a:r>
            <a:endParaRPr lang="it-IT" sz="1400" i="1" dirty="0" smtClean="0">
              <a:sym typeface="Wingdings" pitchFamily="2" charset="2"/>
            </a:endParaRPr>
          </a:p>
          <a:p>
            <a:r>
              <a:rPr lang="it-IT" sz="1400" i="1" dirty="0" smtClean="0">
                <a:sym typeface="Wingdings" pitchFamily="2" charset="2"/>
              </a:rPr>
              <a:t>il Locale b e’ </a:t>
            </a:r>
            <a:r>
              <a:rPr lang="it-IT" sz="1400" i="1" dirty="0" err="1" smtClean="0">
                <a:sym typeface="Wingdings" pitchFamily="2" charset="2"/>
              </a:rPr>
              <a:t>Connesso_con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smtClean="0"/>
              <a:t>il Locale </a:t>
            </a:r>
            <a:r>
              <a:rPr lang="it-IT" sz="1400" i="1" dirty="0" smtClean="0"/>
              <a:t>a</a:t>
            </a:r>
          </a:p>
          <a:p>
            <a:endParaRPr lang="it-IT" sz="1400" i="1" dirty="0" smtClean="0"/>
          </a:p>
          <a:p>
            <a:r>
              <a:rPr lang="en-US" sz="1400" i="1" dirty="0" err="1" smtClean="0"/>
              <a:t>Transitivita</a:t>
            </a:r>
            <a:r>
              <a:rPr lang="en-US" sz="1400" i="1" dirty="0" smtClean="0"/>
              <a:t>’: </a:t>
            </a:r>
            <a:endParaRPr lang="it-IT" sz="1400" i="1" dirty="0" smtClean="0"/>
          </a:p>
          <a:p>
            <a:r>
              <a:rPr lang="it-IT" sz="1400" i="1" dirty="0" smtClean="0"/>
              <a:t>Se  il Locale a e </a:t>
            </a:r>
            <a:r>
              <a:rPr lang="it-IT" sz="1400" i="1" dirty="0" err="1" smtClean="0"/>
              <a:t>Connesso_con</a:t>
            </a:r>
            <a:r>
              <a:rPr lang="it-IT" sz="1400" i="1" dirty="0" smtClean="0"/>
              <a:t> </a:t>
            </a:r>
            <a:r>
              <a:rPr lang="it-IT" sz="1400" i="1" dirty="0" smtClean="0"/>
              <a:t>il Locale b </a:t>
            </a:r>
            <a:r>
              <a:rPr lang="it-IT" sz="1400" i="1" dirty="0" smtClean="0"/>
              <a:t>e </a:t>
            </a:r>
            <a:r>
              <a:rPr lang="it-IT" sz="1400" i="1" dirty="0" smtClean="0">
                <a:sym typeface="Wingdings" pitchFamily="2" charset="2"/>
              </a:rPr>
              <a:t> </a:t>
            </a:r>
          </a:p>
          <a:p>
            <a:r>
              <a:rPr lang="it-IT" sz="1400" i="1" dirty="0" smtClean="0">
                <a:sym typeface="Wingdings" pitchFamily="2" charset="2"/>
              </a:rPr>
              <a:t>il </a:t>
            </a:r>
            <a:r>
              <a:rPr lang="it-IT" sz="1400" i="1" dirty="0" smtClean="0">
                <a:sym typeface="Wingdings" pitchFamily="2" charset="2"/>
              </a:rPr>
              <a:t>Locale b e’ </a:t>
            </a:r>
            <a:r>
              <a:rPr lang="it-IT" sz="1400" i="1" dirty="0" err="1" smtClean="0">
                <a:sym typeface="Wingdings" pitchFamily="2" charset="2"/>
              </a:rPr>
              <a:t>Connesso_con</a:t>
            </a:r>
            <a:r>
              <a:rPr lang="it-IT" sz="1400" i="1" dirty="0" smtClean="0">
                <a:sym typeface="Wingdings" pitchFamily="2" charset="2"/>
              </a:rPr>
              <a:t> </a:t>
            </a:r>
            <a:r>
              <a:rPr lang="it-IT" sz="1400" i="1" dirty="0" smtClean="0"/>
              <a:t>il Locale </a:t>
            </a:r>
            <a:r>
              <a:rPr lang="it-IT" sz="1400" i="1" dirty="0" smtClean="0"/>
              <a:t>c </a:t>
            </a:r>
            <a:r>
              <a:rPr lang="it-IT" sz="1400" i="1" dirty="0" smtClean="0">
                <a:sym typeface="Wingdings" pitchFamily="2" charset="2"/>
              </a:rPr>
              <a:t></a:t>
            </a:r>
            <a:r>
              <a:rPr lang="it-IT" sz="1400" i="1" dirty="0" smtClean="0"/>
              <a:t> </a:t>
            </a:r>
            <a:endParaRPr lang="it-IT" sz="1400" i="1" dirty="0" smtClean="0"/>
          </a:p>
          <a:p>
            <a:r>
              <a:rPr lang="it-IT" sz="1400" i="1" dirty="0" smtClean="0"/>
              <a:t>Se  </a:t>
            </a:r>
            <a:r>
              <a:rPr lang="it-IT" sz="1400" i="1" dirty="0" smtClean="0"/>
              <a:t>il Locale a e </a:t>
            </a:r>
            <a:r>
              <a:rPr lang="it-IT" sz="1400" i="1" dirty="0" err="1" smtClean="0"/>
              <a:t>connesso_con</a:t>
            </a:r>
            <a:r>
              <a:rPr lang="it-IT" sz="1400" i="1" dirty="0" smtClean="0"/>
              <a:t> il Locale </a:t>
            </a:r>
            <a:r>
              <a:rPr lang="it-IT" sz="1400" i="1" dirty="0" smtClean="0"/>
              <a:t>c</a:t>
            </a:r>
            <a:endParaRPr lang="it-IT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6119813" cy="647700"/>
          </a:xfrm>
        </p:spPr>
        <p:txBody>
          <a:bodyPr/>
          <a:lstStyle/>
          <a:p>
            <a:pPr eaLnBrk="1" hangingPunct="1"/>
            <a:r>
              <a:rPr lang="it-IT" sz="2400" b="1" smtClean="0">
                <a:solidFill>
                  <a:srgbClr val="0000CC"/>
                </a:solidFill>
              </a:rPr>
              <a:t>Logiche Descrittive - DL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6659563" cy="2520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1600" smtClean="0">
                <a:solidFill>
                  <a:schemeClr val="accent1"/>
                </a:solidFill>
              </a:rPr>
              <a:t>      </a:t>
            </a:r>
            <a:r>
              <a:rPr lang="it-IT" sz="1600" smtClean="0"/>
              <a:t>Famiglia di linguaggi per la rappresentazione della conoscenza usati per modellare un dominio applicativo in modo strutturato.</a:t>
            </a:r>
          </a:p>
          <a:p>
            <a:pPr eaLnBrk="1" hangingPunct="1">
              <a:buFontTx/>
              <a:buNone/>
            </a:pPr>
            <a:endParaRPr lang="it-IT" sz="800" smtClean="0"/>
          </a:p>
          <a:p>
            <a:pPr eaLnBrk="1" hangingPunct="1">
              <a:buFontTx/>
              <a:buNone/>
            </a:pPr>
            <a:r>
              <a:rPr lang="it-IT" sz="1600" smtClean="0"/>
              <a:t>      Una DL e’ caratterizzata da:</a:t>
            </a:r>
          </a:p>
          <a:p>
            <a:pPr eaLnBrk="1" hangingPunct="1">
              <a:buFontTx/>
              <a:buNone/>
            </a:pPr>
            <a:endParaRPr lang="it-IT" sz="800" smtClean="0"/>
          </a:p>
          <a:p>
            <a:pPr lvl="1" eaLnBrk="1" hangingPunct="1"/>
            <a:r>
              <a:rPr lang="it-IT" sz="1600" b="1" smtClean="0">
                <a:solidFill>
                  <a:srgbClr val="FF5050"/>
                </a:solidFill>
              </a:rPr>
              <a:t>Linguaggio descrittivo</a:t>
            </a:r>
            <a:r>
              <a:rPr lang="it-IT" sz="1600" smtClean="0"/>
              <a:t> - per esprimere concetti e ruoli</a:t>
            </a:r>
          </a:p>
          <a:p>
            <a:pPr lvl="1" eaLnBrk="1" hangingPunct="1"/>
            <a:r>
              <a:rPr lang="it-IT" sz="1600" b="1" smtClean="0">
                <a:solidFill>
                  <a:srgbClr val="FF5050"/>
                </a:solidFill>
              </a:rPr>
              <a:t>TBox</a:t>
            </a:r>
            <a:r>
              <a:rPr lang="it-IT" sz="1600" smtClean="0"/>
              <a:t> - per specificare la conoscenza circa concetti e ruoli </a:t>
            </a:r>
          </a:p>
          <a:p>
            <a:pPr lvl="1" eaLnBrk="1" hangingPunct="1"/>
            <a:r>
              <a:rPr lang="it-IT" sz="1600" b="1" smtClean="0">
                <a:solidFill>
                  <a:srgbClr val="FF5050"/>
                </a:solidFill>
              </a:rPr>
              <a:t>ABox </a:t>
            </a:r>
            <a:r>
              <a:rPr lang="it-IT" sz="1600" smtClean="0"/>
              <a:t>- per specificare le proprietà degli oggetti</a:t>
            </a:r>
          </a:p>
          <a:p>
            <a:pPr lvl="1" eaLnBrk="1" hangingPunct="1"/>
            <a:r>
              <a:rPr lang="it-IT" sz="1600" b="1" smtClean="0">
                <a:solidFill>
                  <a:srgbClr val="FF5050"/>
                </a:solidFill>
              </a:rPr>
              <a:t>Servizi di inferenza</a:t>
            </a:r>
            <a:r>
              <a:rPr lang="it-IT" sz="1600" smtClean="0"/>
              <a:t> - per ragionare sulla base di conoscenza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92275" y="3716338"/>
            <a:ext cx="7129463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tx1"/>
                </a:solidFill>
              </a:rPr>
              <a:t>Il linguaggio più diffuso per la descrizione delle ontologie definito nel 2004 dal World Wide Web Consortium</a:t>
            </a:r>
          </a:p>
          <a:p>
            <a:endParaRPr lang="it-IT" sz="800">
              <a:solidFill>
                <a:schemeClr val="tx1"/>
              </a:solidFill>
            </a:endParaRPr>
          </a:p>
          <a:p>
            <a:r>
              <a:rPr lang="it-IT" sz="1600">
                <a:solidFill>
                  <a:schemeClr val="tx1"/>
                </a:solidFill>
              </a:rPr>
              <a:t>Rilasciato in tre versioni:</a:t>
            </a:r>
          </a:p>
          <a:p>
            <a:pPr lvl="1"/>
            <a:r>
              <a:rPr lang="it-IT" sz="1600">
                <a:solidFill>
                  <a:schemeClr val="tx1"/>
                </a:solidFill>
              </a:rPr>
              <a:t>    </a:t>
            </a:r>
            <a:r>
              <a:rPr lang="it-IT" sz="1600" b="1">
                <a:solidFill>
                  <a:srgbClr val="6666FF"/>
                </a:solidFill>
              </a:rPr>
              <a:t>- Owl-Lite</a:t>
            </a:r>
            <a:r>
              <a:rPr lang="it-IT" sz="1600">
                <a:solidFill>
                  <a:schemeClr val="tx1"/>
                </a:solidFill>
              </a:rPr>
              <a:t> - sintatticamente più semplice, è possibile definire </a:t>
            </a:r>
          </a:p>
          <a:p>
            <a:pPr lvl="1"/>
            <a:r>
              <a:rPr lang="it-IT" sz="1600">
                <a:solidFill>
                  <a:schemeClr val="tx1"/>
                </a:solidFill>
              </a:rPr>
              <a:t>      gerarchie di classi e vincoli poco complessi.</a:t>
            </a:r>
          </a:p>
          <a:p>
            <a:pPr lvl="1"/>
            <a:r>
              <a:rPr lang="it-IT" sz="1600">
                <a:solidFill>
                  <a:srgbClr val="6666FF"/>
                </a:solidFill>
              </a:rPr>
              <a:t>    </a:t>
            </a:r>
            <a:r>
              <a:rPr lang="it-IT" sz="1600" b="1">
                <a:solidFill>
                  <a:srgbClr val="6666FF"/>
                </a:solidFill>
              </a:rPr>
              <a:t>- Owl-DL -</a:t>
            </a:r>
            <a:r>
              <a:rPr lang="it-IT" sz="1600">
                <a:solidFill>
                  <a:schemeClr val="tx1"/>
                </a:solidFill>
              </a:rPr>
              <a:t> versione intermedia, potere espressivo più elevato e </a:t>
            </a:r>
          </a:p>
          <a:p>
            <a:pPr lvl="1"/>
            <a:r>
              <a:rPr lang="it-IT" sz="1600">
                <a:solidFill>
                  <a:schemeClr val="tx1"/>
                </a:solidFill>
              </a:rPr>
              <a:t>      mantiene la completezza computazionale e la decidibilità</a:t>
            </a:r>
          </a:p>
          <a:p>
            <a:pPr lvl="1"/>
            <a:r>
              <a:rPr lang="it-IT" sz="1600" b="1">
                <a:solidFill>
                  <a:srgbClr val="6666FF"/>
                </a:solidFill>
              </a:rPr>
              <a:t>    - Owl-Full -</a:t>
            </a:r>
            <a:r>
              <a:rPr lang="it-IT" sz="1600">
                <a:solidFill>
                  <a:schemeClr val="tx1"/>
                </a:solidFill>
              </a:rPr>
              <a:t> massima espressività ma non offre nessuna garanzia </a:t>
            </a:r>
          </a:p>
          <a:p>
            <a:pPr lvl="1"/>
            <a:r>
              <a:rPr lang="it-IT" sz="1600">
                <a:solidFill>
                  <a:schemeClr val="tx1"/>
                </a:solidFill>
              </a:rPr>
              <a:t>      circa la completezza e la decidibilità .</a:t>
            </a:r>
          </a:p>
          <a:p>
            <a:pPr lvl="1"/>
            <a:endParaRPr lang="it-IT" sz="800">
              <a:solidFill>
                <a:schemeClr val="tx1"/>
              </a:solidFill>
            </a:endParaRPr>
          </a:p>
          <a:p>
            <a:r>
              <a:rPr lang="it-IT" sz="1600">
                <a:solidFill>
                  <a:schemeClr val="tx1"/>
                </a:solidFill>
              </a:rPr>
              <a:t>OWL-DL così chiamata per la sua corrispondenza con le Logiche Descrittive</a:t>
            </a:r>
            <a:r>
              <a:rPr lang="it-IT" sz="1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23850" y="620713"/>
            <a:ext cx="6119813" cy="2376487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79388" y="620713"/>
            <a:ext cx="6408737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763713" y="3284538"/>
            <a:ext cx="70564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CC"/>
                </a:solidFill>
              </a:rPr>
              <a:t>OWL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692275" y="3716338"/>
            <a:ext cx="7127875" cy="2881312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27763" y="2205038"/>
            <a:ext cx="5048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696075" y="2060575"/>
            <a:ext cx="2627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0000CC"/>
                </a:solidFill>
              </a:rPr>
              <a:t>Conoscenza intensionale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227763" y="2565400"/>
            <a:ext cx="504825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696075" y="2386013"/>
            <a:ext cx="2506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CC"/>
                </a:solidFill>
              </a:rPr>
              <a:t>Conoscenza estensionale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/>
      <p:bldP spid="15373" grpId="0" animBg="1"/>
      <p:bldP spid="153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Casi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studio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1472" y="4286256"/>
            <a:ext cx="3643338" cy="57150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IT" b="0" dirty="0" smtClean="0"/>
              <a:t>si potrebbe però creare una nuova relazione che leghi queste due classi e che abbia come attributo </a:t>
            </a:r>
            <a:r>
              <a:rPr lang="it-IT" b="0" dirty="0" smtClean="0"/>
              <a:t>della relazione </a:t>
            </a:r>
            <a:r>
              <a:rPr lang="it-IT" b="0" dirty="0" smtClean="0"/>
              <a:t>‘indice’.</a:t>
            </a:r>
          </a:p>
          <a:p>
            <a:endParaRPr lang="it-IT" b="0" dirty="0">
              <a:solidFill>
                <a:srgbClr val="FF505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0" dirty="0" err="1" smtClean="0">
                <a:solidFill>
                  <a:srgbClr val="FF5050"/>
                </a:solidFill>
              </a:rPr>
              <a:t>Relazione</a:t>
            </a:r>
            <a:r>
              <a:rPr lang="en-US" sz="1400" b="0" dirty="0" smtClean="0">
                <a:solidFill>
                  <a:srgbClr val="FF5050"/>
                </a:solidFill>
              </a:rPr>
              <a:t> </a:t>
            </a:r>
            <a:r>
              <a:rPr lang="en-US" sz="1400" b="0" dirty="0" err="1" smtClean="0">
                <a:solidFill>
                  <a:srgbClr val="FF5050"/>
                </a:solidFill>
              </a:rPr>
              <a:t>ternarie</a:t>
            </a:r>
            <a:r>
              <a:rPr lang="en-US" sz="1400" b="0" dirty="0" smtClean="0"/>
              <a:t> non e’ </a:t>
            </a:r>
            <a:r>
              <a:rPr lang="en-US" sz="1400" b="0" dirty="0" err="1" smtClean="0"/>
              <a:t>possibile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esprimere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questo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concetto</a:t>
            </a:r>
            <a:endParaRPr lang="it-IT" sz="1400" b="0" dirty="0">
              <a:solidFill>
                <a:srgbClr val="FF505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3071834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756000" y="2500306"/>
            <a:ext cx="642942" cy="14287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86388"/>
            <a:ext cx="35718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3929090" cy="22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ttore 4 18"/>
          <p:cNvCxnSpPr/>
          <p:nvPr/>
        </p:nvCxnSpPr>
        <p:spPr>
          <a:xfrm>
            <a:off x="5357818" y="5143512"/>
            <a:ext cx="1000132" cy="357190"/>
          </a:xfrm>
          <a:prstGeom prst="bentConnector3">
            <a:avLst>
              <a:gd name="adj1" fmla="val 98762"/>
            </a:avLst>
          </a:prstGeom>
          <a:ln w="2222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714884"/>
            <a:ext cx="3971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Connettore 4 24"/>
          <p:cNvCxnSpPr/>
          <p:nvPr/>
        </p:nvCxnSpPr>
        <p:spPr>
          <a:xfrm>
            <a:off x="5643570" y="5072074"/>
            <a:ext cx="928694" cy="357190"/>
          </a:xfrm>
          <a:prstGeom prst="bentConnector3">
            <a:avLst>
              <a:gd name="adj1" fmla="val 102512"/>
            </a:avLst>
          </a:prstGeom>
          <a:ln w="254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/>
          <p:nvPr/>
        </p:nvCxnSpPr>
        <p:spPr>
          <a:xfrm flipV="1">
            <a:off x="5643570" y="5929330"/>
            <a:ext cx="1000132" cy="285752"/>
          </a:xfrm>
          <a:prstGeom prst="bentConnector3">
            <a:avLst>
              <a:gd name="adj1" fmla="val 95714"/>
            </a:avLst>
          </a:prstGeom>
          <a:ln w="254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7072330" y="5715016"/>
            <a:ext cx="714380" cy="1588"/>
          </a:xfrm>
          <a:prstGeom prst="line">
            <a:avLst/>
          </a:prstGeom>
          <a:ln w="254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2"/>
          <p:cNvSpPr txBox="1">
            <a:spLocks/>
          </p:cNvSpPr>
          <p:nvPr/>
        </p:nvSpPr>
        <p:spPr>
          <a:xfrm>
            <a:off x="580996" y="143826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ordered: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e’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esprimere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concetto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57158" y="1500174"/>
            <a:ext cx="3929090" cy="5143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4643438" y="4143380"/>
            <a:ext cx="45005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 smtClean="0">
                <a:sym typeface="Wingdings"/>
              </a:rPr>
              <a:t>E’ stata decomposta utilizzando r</a:t>
            </a:r>
            <a:r>
              <a:rPr lang="it-IT" sz="1300" dirty="0" smtClean="0"/>
              <a:t>elazioni binarie ‘stipula’,’gestisce’,’ha’</a:t>
            </a:r>
            <a:endParaRPr lang="it-IT" sz="1300" dirty="0"/>
          </a:p>
        </p:txBody>
      </p:sp>
      <p:sp>
        <p:nvSpPr>
          <p:cNvPr id="43" name="Rettangolo 42"/>
          <p:cNvSpPr/>
          <p:nvPr/>
        </p:nvSpPr>
        <p:spPr>
          <a:xfrm>
            <a:off x="4500562" y="1500174"/>
            <a:ext cx="4286280" cy="5143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 rot="5400000">
            <a:off x="2088446" y="4769446"/>
            <a:ext cx="468000" cy="216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 rot="5400000">
            <a:off x="6803454" y="4769446"/>
            <a:ext cx="468000" cy="2160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Riassumendo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4040188" cy="478634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3200" u="sng" dirty="0" smtClean="0">
                <a:solidFill>
                  <a:srgbClr val="FF5050"/>
                </a:solidFill>
              </a:rPr>
              <a:t>In OWL-DL</a:t>
            </a:r>
            <a:r>
              <a:rPr lang="it-IT" sz="3200" u="sng" dirty="0" smtClean="0">
                <a:solidFill>
                  <a:srgbClr val="FF5050"/>
                </a:solidFill>
              </a:rPr>
              <a:t>:</a:t>
            </a:r>
          </a:p>
          <a:p>
            <a:pPr>
              <a:buNone/>
            </a:pPr>
            <a:endParaRPr lang="it-IT" sz="3200" u="sng" dirty="0" smtClean="0">
              <a:solidFill>
                <a:srgbClr val="FF5050"/>
              </a:solidFill>
            </a:endParaRPr>
          </a:p>
          <a:p>
            <a:r>
              <a:rPr lang="it-IT" sz="3400" dirty="0" smtClean="0"/>
              <a:t>Non si possono esplicitare gli attributi delle relazioni in quanto OWL non permette di inserire una </a:t>
            </a:r>
            <a:r>
              <a:rPr lang="it-IT" sz="3400" i="1" dirty="0" err="1" smtClean="0"/>
              <a:t>datatype</a:t>
            </a:r>
            <a:r>
              <a:rPr lang="it-IT" sz="3400" i="1" dirty="0" smtClean="0"/>
              <a:t> </a:t>
            </a:r>
            <a:r>
              <a:rPr lang="it-IT" sz="3400" i="1" dirty="0" err="1" smtClean="0"/>
              <a:t>property</a:t>
            </a:r>
            <a:r>
              <a:rPr lang="it-IT" sz="3400" i="1" dirty="0" smtClean="0"/>
              <a:t> </a:t>
            </a:r>
            <a:r>
              <a:rPr lang="it-IT" sz="3400" dirty="0" smtClean="0"/>
              <a:t>come </a:t>
            </a:r>
            <a:r>
              <a:rPr lang="it-IT" sz="3400" dirty="0" err="1" smtClean="0"/>
              <a:t>subproperty</a:t>
            </a:r>
            <a:r>
              <a:rPr lang="it-IT" sz="3400" dirty="0" smtClean="0"/>
              <a:t> di una </a:t>
            </a:r>
            <a:r>
              <a:rPr lang="it-IT" sz="3400" i="1" dirty="0" err="1" smtClean="0"/>
              <a:t>objectproperty</a:t>
            </a:r>
            <a:r>
              <a:rPr lang="it-IT" sz="3400" i="1" dirty="0" smtClean="0"/>
              <a:t>.</a:t>
            </a:r>
            <a:endParaRPr lang="it-IT" sz="3400" dirty="0" smtClean="0"/>
          </a:p>
          <a:p>
            <a:pPr lvl="0"/>
            <a:r>
              <a:rPr lang="it-IT" sz="3400" dirty="0" smtClean="0"/>
              <a:t>Non è possibile rappresentare le operazioni delle classi </a:t>
            </a:r>
          </a:p>
          <a:p>
            <a:r>
              <a:rPr lang="it-IT" sz="3400" dirty="0" smtClean="0"/>
              <a:t>Non è possibile rappresentare associazioni ternarie tra le classi a meno che non venga ristrutturato il diagramma UML sostituendole con due associazioni binarie  </a:t>
            </a:r>
          </a:p>
          <a:p>
            <a:pPr lvl="0"/>
            <a:r>
              <a:rPr lang="it-IT" sz="3400" dirty="0" smtClean="0"/>
              <a:t>Non è possibile rappresentare ‘</a:t>
            </a:r>
            <a:r>
              <a:rPr lang="it-IT" sz="3400" dirty="0" err="1" smtClean="0"/>
              <a:t>ordered</a:t>
            </a:r>
            <a:r>
              <a:rPr lang="it-IT" sz="3400" dirty="0" smtClean="0"/>
              <a:t>’ che definisce una classe come un insieme di elementi ordinati di un’altra classe. Per poter rappresentare questo concetto si potrebbe però creare una nuova relazione che leghi queste due classi e che abbia come attributo </a:t>
            </a:r>
            <a:r>
              <a:rPr lang="it-IT" sz="3400" dirty="0" err="1" smtClean="0"/>
              <a:t>didellarelazione</a:t>
            </a:r>
            <a:r>
              <a:rPr lang="it-IT" sz="3400" dirty="0" smtClean="0"/>
              <a:t> ‘indice’.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448311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it-IT" u="sng" dirty="0" smtClean="0">
                <a:solidFill>
                  <a:srgbClr val="FF5050"/>
                </a:solidFill>
              </a:rPr>
              <a:t>In </a:t>
            </a:r>
            <a:r>
              <a:rPr lang="it-IT" u="sng" dirty="0" err="1" smtClean="0">
                <a:solidFill>
                  <a:srgbClr val="FF5050"/>
                </a:solidFill>
              </a:rPr>
              <a:t>DL-LiteA</a:t>
            </a:r>
            <a:r>
              <a:rPr lang="it-IT" u="sng" dirty="0" smtClean="0">
                <a:solidFill>
                  <a:srgbClr val="FF5050"/>
                </a:solidFill>
              </a:rPr>
              <a:t>:</a:t>
            </a:r>
          </a:p>
          <a:p>
            <a:pPr lvl="0">
              <a:buNone/>
            </a:pPr>
            <a:endParaRPr lang="it-IT" dirty="0" smtClean="0">
              <a:solidFill>
                <a:srgbClr val="FF5050"/>
              </a:solidFill>
            </a:endParaRPr>
          </a:p>
          <a:p>
            <a:pPr lvl="0"/>
            <a:r>
              <a:rPr lang="it-IT" dirty="0" smtClean="0"/>
              <a:t>L’unione non è totalmente esprimibile: per poter esprimere una generalizzazione completa e disgiunta bisogna specificare che una classe è superclasse, e che le sottoclassi sono contenute </a:t>
            </a:r>
          </a:p>
          <a:p>
            <a:r>
              <a:rPr lang="it-IT" dirty="0" smtClean="0"/>
              <a:t>nella superclasse e che l’una non può essere contenuta nell’altra.</a:t>
            </a:r>
          </a:p>
          <a:p>
            <a:pPr lvl="0"/>
            <a:r>
              <a:rPr lang="it-IT" dirty="0" smtClean="0"/>
              <a:t>L’intersezione non è completamente esprimibile </a:t>
            </a:r>
          </a:p>
          <a:p>
            <a:pPr lvl="0"/>
            <a:r>
              <a:rPr lang="it-IT" dirty="0" smtClean="0"/>
              <a:t>La proprietà </a:t>
            </a:r>
            <a:r>
              <a:rPr lang="it-IT" dirty="0" err="1" smtClean="0"/>
              <a:t>transitva</a:t>
            </a:r>
            <a:r>
              <a:rPr lang="it-IT" dirty="0" smtClean="0"/>
              <a:t> tra le classi legate da una relazione non è esprimibile </a:t>
            </a:r>
          </a:p>
          <a:p>
            <a:pPr lvl="0"/>
            <a:r>
              <a:rPr lang="en-GB" dirty="0" smtClean="0"/>
              <a:t>Non è </a:t>
            </a:r>
            <a:r>
              <a:rPr lang="en-GB" dirty="0" err="1" smtClean="0"/>
              <a:t>possibile</a:t>
            </a:r>
            <a:r>
              <a:rPr lang="en-GB" dirty="0" smtClean="0"/>
              <a:t> </a:t>
            </a:r>
            <a:r>
              <a:rPr lang="en-GB" dirty="0" err="1" smtClean="0"/>
              <a:t>esprimere</a:t>
            </a:r>
            <a:r>
              <a:rPr lang="en-GB" dirty="0" smtClean="0"/>
              <a:t> la </a:t>
            </a:r>
            <a:r>
              <a:rPr lang="en-GB" dirty="0" err="1" smtClean="0"/>
              <a:t>cardinalità</a:t>
            </a:r>
            <a:r>
              <a:rPr lang="en-GB" dirty="0" smtClean="0"/>
              <a:t> </a:t>
            </a:r>
            <a:r>
              <a:rPr lang="en-GB" dirty="0" err="1" smtClean="0"/>
              <a:t>differente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1	</a:t>
            </a:r>
            <a:endParaRPr lang="it-IT" dirty="0" smtClean="0"/>
          </a:p>
          <a:p>
            <a:pPr lvl="0"/>
            <a:r>
              <a:rPr lang="it-IT" dirty="0" smtClean="0"/>
              <a:t>Se viene utilizzato un quantificatore esistenziale per esprimere la cardinalità di un’associazione allora questa non può essere definita </a:t>
            </a:r>
            <a:r>
              <a:rPr lang="it-IT" i="1" dirty="0" err="1" smtClean="0"/>
              <a:t>functional</a:t>
            </a:r>
            <a:endParaRPr lang="it-IT" dirty="0" smtClean="0"/>
          </a:p>
          <a:p>
            <a:pPr lvl="0"/>
            <a:r>
              <a:rPr lang="it-IT" dirty="0" smtClean="0"/>
              <a:t>Se da un’associazione se ne ha un’altra che deriva da questa,  allora questa non può essere definita  </a:t>
            </a:r>
            <a:r>
              <a:rPr lang="it-IT" i="1" dirty="0" err="1" smtClean="0"/>
              <a:t>functional</a:t>
            </a:r>
            <a:r>
              <a:rPr lang="it-IT" i="1" dirty="0" smtClean="0"/>
              <a:t> </a:t>
            </a:r>
            <a:r>
              <a:rPr lang="it-IT" dirty="0" smtClean="0"/>
              <a:t>    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142976" y="6215082"/>
            <a:ext cx="583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Conclusioni</a:t>
            </a:r>
            <a:r>
              <a:rPr lang="en-US" dirty="0" smtClean="0">
                <a:solidFill>
                  <a:srgbClr val="0000CC"/>
                </a:solidFill>
              </a:rPr>
              <a:t>: I due </a:t>
            </a:r>
            <a:r>
              <a:rPr lang="en-US" dirty="0" err="1" smtClean="0">
                <a:solidFill>
                  <a:srgbClr val="0000CC"/>
                </a:solidFill>
              </a:rPr>
              <a:t>linguaggi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hanno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potere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espressivo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diverso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00100" y="6143644"/>
            <a:ext cx="6215106" cy="50006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it-IT" b="1" u="sng" dirty="0" err="1" smtClean="0">
                <a:solidFill>
                  <a:srgbClr val="0000CC"/>
                </a:solidFill>
              </a:rPr>
              <a:t>Protégé</a:t>
            </a:r>
            <a:endParaRPr lang="it-IT" b="1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52513"/>
            <a:ext cx="8856662" cy="5399087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err="1" smtClean="0">
                <a:cs typeface="Times New Roman" pitchFamily="18" charset="0"/>
              </a:rPr>
              <a:t>Editor</a:t>
            </a:r>
            <a:r>
              <a:rPr lang="it-IT" sz="2000" dirty="0" smtClean="0">
                <a:cs typeface="Times New Roman" pitchFamily="18" charset="0"/>
              </a:rPr>
              <a:t> per ontologie e per strutturare basi di conoscenza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smtClean="0">
                <a:cs typeface="Times New Roman" pitchFamily="18" charset="0"/>
              </a:rPr>
              <a:t>Piattaforma gratuita ed open source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smtClean="0">
                <a:cs typeface="Times New Roman" pitchFamily="18" charset="0"/>
              </a:rPr>
              <a:t>Sviluppato dell'università di Stanford. 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smtClean="0">
                <a:cs typeface="Times New Roman" pitchFamily="18" charset="0"/>
              </a:rPr>
              <a:t>Basato su Java ed è estendibile grazie a numerose API e plug-in</a:t>
            </a:r>
            <a:endParaRPr lang="it-IT" sz="2000" dirty="0" smtClean="0"/>
          </a:p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smtClean="0"/>
              <a:t>Può esportare le ontologie in vari formati: RDF(S), XML Schema e OWL</a:t>
            </a:r>
            <a:endParaRPr lang="it-IT" sz="2000" dirty="0" smtClean="0">
              <a:cs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cs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</a:pPr>
            <a:r>
              <a:rPr lang="it-IT" sz="2000" dirty="0" smtClean="0">
                <a:cs typeface="Times New Roman" pitchFamily="18" charset="0"/>
              </a:rPr>
              <a:t>Supporta due metodi di modellazione</a:t>
            </a:r>
            <a:r>
              <a:rPr lang="it-IT" sz="2000" dirty="0" smtClean="0">
                <a:solidFill>
                  <a:srgbClr val="000066"/>
                </a:solidFill>
                <a:cs typeface="Times New Roman" pitchFamily="18" charset="0"/>
              </a:rPr>
              <a:t>: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800" b="1" dirty="0" smtClean="0">
                <a:solidFill>
                  <a:srgbClr val="000066"/>
                </a:solidFill>
                <a:cs typeface="Times New Roman" pitchFamily="18" charset="0"/>
              </a:rPr>
              <a:t>     </a:t>
            </a:r>
            <a:r>
              <a:rPr lang="it-IT" sz="2800" b="1" dirty="0" smtClean="0">
                <a:solidFill>
                  <a:srgbClr val="FF5050"/>
                </a:solidFill>
                <a:cs typeface="Times New Roman" pitchFamily="18" charset="0"/>
              </a:rPr>
              <a:t>- </a:t>
            </a:r>
            <a:r>
              <a:rPr lang="it-IT" sz="2800" b="1" dirty="0" err="1" smtClean="0">
                <a:solidFill>
                  <a:srgbClr val="FF5050"/>
                </a:solidFill>
                <a:cs typeface="Times New Roman" pitchFamily="18" charset="0"/>
              </a:rPr>
              <a:t>Protégé-Frames</a:t>
            </a:r>
            <a:r>
              <a:rPr lang="it-IT" sz="2800" b="1" dirty="0" smtClean="0">
                <a:solidFill>
                  <a:srgbClr val="FF5050"/>
                </a:solidFill>
                <a:cs typeface="Times New Roman" pitchFamily="18" charset="0"/>
              </a:rPr>
              <a:t>:</a:t>
            </a:r>
            <a:r>
              <a:rPr lang="it-IT" sz="2800" dirty="0" smtClean="0">
                <a:solidFill>
                  <a:srgbClr val="FF5050"/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cs typeface="Times New Roman" pitchFamily="18" charset="0"/>
              </a:rPr>
              <a:t>per</a:t>
            </a:r>
            <a:r>
              <a:rPr lang="it-IT" sz="2000" dirty="0" smtClean="0">
                <a:solidFill>
                  <a:srgbClr val="FF5050"/>
                </a:solidFill>
                <a:cs typeface="Times New Roman" pitchFamily="18" charset="0"/>
              </a:rPr>
              <a:t> </a:t>
            </a:r>
            <a:r>
              <a:rPr lang="it-IT" sz="2000" dirty="0" smtClean="0"/>
              <a:t>costruire e popolare le ontologie che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000" dirty="0" smtClean="0"/>
              <a:t>          sono basate su “frame”, secondo il protocollo OKBC concetti. 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000" dirty="0" smtClean="0"/>
              <a:t>          </a:t>
            </a:r>
            <a:r>
              <a:rPr lang="it-IT" sz="2000" dirty="0" smtClean="0">
                <a:solidFill>
                  <a:srgbClr val="0000CC"/>
                </a:solidFill>
              </a:rPr>
              <a:t>Le classi sono caratterizzate da slot e relazioni.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solidFill>
                  <a:srgbClr val="000066"/>
                </a:solidFill>
                <a:cs typeface="Times New Roman" pitchFamily="18" charset="0"/>
              </a:rPr>
              <a:t>     </a:t>
            </a:r>
            <a:r>
              <a:rPr lang="it-IT" sz="2800" b="1" dirty="0" smtClean="0">
                <a:solidFill>
                  <a:srgbClr val="FF5050"/>
                </a:solidFill>
                <a:cs typeface="Times New Roman" pitchFamily="18" charset="0"/>
              </a:rPr>
              <a:t>- </a:t>
            </a:r>
            <a:r>
              <a:rPr lang="it-IT" sz="2800" b="1" dirty="0" err="1" smtClean="0">
                <a:solidFill>
                  <a:srgbClr val="FF5050"/>
                </a:solidFill>
                <a:cs typeface="Times New Roman" pitchFamily="18" charset="0"/>
              </a:rPr>
              <a:t>Protégé-OWL</a:t>
            </a:r>
            <a:r>
              <a:rPr lang="it-IT" sz="2800" b="1" dirty="0" smtClean="0">
                <a:solidFill>
                  <a:srgbClr val="FF5050"/>
                </a:solidFill>
                <a:cs typeface="Times New Roman" pitchFamily="18" charset="0"/>
              </a:rPr>
              <a:t>:</a:t>
            </a:r>
            <a:r>
              <a:rPr lang="it-IT" sz="2800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it-IT" sz="2000" dirty="0" smtClean="0">
                <a:cs typeface="Times New Roman" pitchFamily="18" charset="0"/>
              </a:rPr>
              <a:t>per </a:t>
            </a:r>
            <a:r>
              <a:rPr lang="it-IT" sz="2000" dirty="0" smtClean="0"/>
              <a:t>costruire ontologie per il </a:t>
            </a:r>
            <a:r>
              <a:rPr lang="it-IT" sz="2000" i="1" dirty="0" err="1" smtClean="0"/>
              <a:t>Semantic</a:t>
            </a:r>
            <a:r>
              <a:rPr lang="it-IT" sz="2000" i="1" dirty="0" smtClean="0"/>
              <a:t> Web</a:t>
            </a:r>
            <a:r>
              <a:rPr lang="it-IT" sz="2000" dirty="0" smtClean="0"/>
              <a:t>,  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000" dirty="0" smtClean="0"/>
              <a:t>          secondo il linguaggio OWL 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it-IT" sz="2000" dirty="0" smtClean="0"/>
              <a:t>          </a:t>
            </a:r>
            <a:r>
              <a:rPr lang="it-IT" sz="2000" dirty="0" smtClean="0">
                <a:solidFill>
                  <a:srgbClr val="0000CC"/>
                </a:solidFill>
              </a:rPr>
              <a:t>L’ontologia OWL è descritta con classi, di proprietà e le loro istanze</a:t>
            </a:r>
            <a:r>
              <a:rPr lang="it-IT" sz="2000" dirty="0" smtClean="0"/>
              <a:t>.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it-IT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4213" y="3573463"/>
            <a:ext cx="8135937" cy="2879725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900" b="1" u="sng" dirty="0" smtClean="0">
                <a:solidFill>
                  <a:srgbClr val="0000CC"/>
                </a:solidFill>
              </a:rPr>
              <a:t>Diagrammi UML in </a:t>
            </a:r>
            <a:r>
              <a:rPr lang="it-IT" sz="4900" b="1" u="sng" dirty="0" err="1" smtClean="0">
                <a:solidFill>
                  <a:srgbClr val="0000CC"/>
                </a:solidFill>
              </a:rPr>
              <a:t>Protégé</a:t>
            </a:r>
            <a:r>
              <a:rPr lang="it-IT" sz="4900" dirty="0" smtClean="0">
                <a:solidFill>
                  <a:srgbClr val="0000CC"/>
                </a:solidFill>
              </a:rPr>
              <a:t> </a:t>
            </a:r>
            <a:r>
              <a:rPr lang="it-IT" sz="4000" dirty="0" smtClean="0">
                <a:solidFill>
                  <a:srgbClr val="0000CC"/>
                </a:solidFill>
              </a:rPr>
              <a:t/>
            </a:r>
            <a:br>
              <a:rPr lang="it-IT" sz="4000" dirty="0" smtClean="0">
                <a:solidFill>
                  <a:srgbClr val="0000CC"/>
                </a:solidFill>
              </a:rPr>
            </a:br>
            <a:endParaRPr lang="it-IT" sz="4000" dirty="0" smtClean="0">
              <a:solidFill>
                <a:srgbClr val="0000CC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05003" y="2058988"/>
            <a:ext cx="60690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3200">
                <a:solidFill>
                  <a:schemeClr val="tx1"/>
                </a:solidFill>
              </a:rPr>
              <a:t> </a:t>
            </a:r>
            <a:r>
              <a:rPr lang="it-IT" sz="3200">
                <a:solidFill>
                  <a:srgbClr val="0066FF"/>
                </a:solidFill>
              </a:rPr>
              <a:t>Classi</a:t>
            </a:r>
            <a:r>
              <a:rPr lang="it-IT" sz="3200">
                <a:solidFill>
                  <a:srgbClr val="6699FF"/>
                </a:solidFill>
              </a:rPr>
              <a:t> </a:t>
            </a: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sz="3200">
                <a:solidFill>
                  <a:srgbClr val="0000CC"/>
                </a:solidFill>
                <a:sym typeface="Wingdings" pitchFamily="2" charset="2"/>
              </a:rPr>
              <a:t>Classes </a:t>
            </a:r>
          </a:p>
          <a:p>
            <a:endParaRPr lang="it-IT" sz="3200">
              <a:solidFill>
                <a:srgbClr val="0000CC"/>
              </a:solidFill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>
                <a:solidFill>
                  <a:srgbClr val="0066FF"/>
                </a:solidFill>
                <a:sym typeface="Wingdings" pitchFamily="2" charset="2"/>
              </a:rPr>
              <a:t>Attributi</a:t>
            </a: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it-IT" sz="3200">
                <a:solidFill>
                  <a:srgbClr val="0000CC"/>
                </a:solidFill>
                <a:sym typeface="Wingdings" pitchFamily="2" charset="2"/>
              </a:rPr>
              <a:t>Datatype Properties</a:t>
            </a:r>
          </a:p>
          <a:p>
            <a:endParaRPr lang="it-IT" sz="3200">
              <a:solidFill>
                <a:srgbClr val="0000CC"/>
              </a:solidFill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>
                <a:solidFill>
                  <a:srgbClr val="0066FF"/>
                </a:solidFill>
                <a:sym typeface="Wingdings" pitchFamily="2" charset="2"/>
              </a:rPr>
              <a:t>Associazioni </a:t>
            </a: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sz="3200">
                <a:solidFill>
                  <a:srgbClr val="0000CC"/>
                </a:solidFill>
                <a:sym typeface="Wingdings" pitchFamily="2" charset="2"/>
              </a:rPr>
              <a:t>Object  Properties</a:t>
            </a:r>
          </a:p>
          <a:p>
            <a:endParaRPr lang="it-IT" sz="3200">
              <a:solidFill>
                <a:srgbClr val="0000CC"/>
              </a:solidFill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3200">
                <a:solidFill>
                  <a:srgbClr val="0066FF"/>
                </a:solidFill>
                <a:sym typeface="Wingdings" pitchFamily="2" charset="2"/>
              </a:rPr>
              <a:t>Cardinalità</a:t>
            </a:r>
            <a:r>
              <a:rPr lang="it-IT" sz="320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it-IT" sz="3200">
                <a:solidFill>
                  <a:srgbClr val="0000CC"/>
                </a:solidFill>
                <a:sym typeface="Wingdings" pitchFamily="2" charset="2"/>
              </a:rPr>
              <a:t>Restrictions</a:t>
            </a:r>
          </a:p>
          <a:p>
            <a:endParaRPr lang="it-IT" sz="3200">
              <a:solidFill>
                <a:srgbClr val="0000CC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142976" y="1785926"/>
            <a:ext cx="7072362" cy="4071966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smtClean="0">
                <a:solidFill>
                  <a:srgbClr val="6699FF"/>
                </a:solidFill>
              </a:rPr>
              <a:t>Classi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rgbClr val="0000CC"/>
                </a:solidFill>
              </a:rPr>
              <a:t>– </a:t>
            </a:r>
            <a:r>
              <a:rPr lang="it-IT" b="1" dirty="0" err="1" smtClean="0">
                <a:solidFill>
                  <a:srgbClr val="0000CC"/>
                </a:solidFill>
              </a:rPr>
              <a:t>Classes</a:t>
            </a:r>
            <a:r>
              <a:rPr lang="it-IT" b="1" dirty="0" smtClean="0">
                <a:solidFill>
                  <a:srgbClr val="0000CC"/>
                </a:solidFill>
              </a:rPr>
              <a:t> in </a:t>
            </a:r>
            <a:r>
              <a:rPr lang="it-IT" b="1" dirty="0" err="1" smtClean="0">
                <a:solidFill>
                  <a:srgbClr val="0000CC"/>
                </a:solidFill>
              </a:rPr>
              <a:t>Protégé</a:t>
            </a:r>
            <a:endParaRPr lang="it-IT" b="1" dirty="0" smtClean="0">
              <a:solidFill>
                <a:srgbClr val="0000C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358313" cy="5286411"/>
          </a:xfrm>
        </p:spPr>
        <p:txBody>
          <a:bodyPr>
            <a:normAutofit fontScale="85000" lnSpcReduction="20000"/>
          </a:bodyPr>
          <a:lstStyle/>
          <a:p>
            <a:pPr marL="108000" indent="0" eaLnBrk="1" hangingPunct="1">
              <a:lnSpc>
                <a:spcPct val="80000"/>
              </a:lnSpc>
              <a:spcBef>
                <a:spcPts val="24"/>
              </a:spcBef>
              <a:spcAft>
                <a:spcPts val="600"/>
              </a:spcAft>
              <a:buFontTx/>
              <a:buNone/>
              <a:defRPr/>
            </a:pPr>
            <a:r>
              <a:rPr lang="it-IT" sz="2600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600" dirty="0" smtClean="0">
                <a:solidFill>
                  <a:srgbClr val="FF5050"/>
                </a:solidFill>
                <a:cs typeface="Arial" pitchFamily="34" charset="0"/>
              </a:rPr>
              <a:t>Classi </a:t>
            </a:r>
            <a:r>
              <a:rPr lang="it-IT" sz="2600" dirty="0" smtClean="0">
                <a:solidFill>
                  <a:srgbClr val="FF5050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it-IT" sz="2600" dirty="0" smtClean="0">
                <a:cs typeface="Arial" pitchFamily="34" charset="0"/>
              </a:rPr>
              <a:t>un insieme di individui che hanno le stesse caratteristiche</a:t>
            </a:r>
          </a:p>
          <a:p>
            <a:pPr marL="355600" indent="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 smtClean="0">
              <a:cs typeface="Arial" pitchFamily="34" charset="0"/>
            </a:endParaRPr>
          </a:p>
          <a:p>
            <a:pPr marL="355600" indent="0" eaLnBrk="1" hangingPunct="1">
              <a:lnSpc>
                <a:spcPct val="80000"/>
              </a:lnSpc>
              <a:buFontTx/>
              <a:buNone/>
              <a:defRPr/>
            </a:pPr>
            <a:endParaRPr lang="it-IT" sz="2600" dirty="0" smtClean="0">
              <a:cs typeface="Arial" pitchFamily="34" charset="0"/>
            </a:endParaRPr>
          </a:p>
          <a:p>
            <a:pPr marL="355600" indent="0" eaLnBrk="1" hangingPunct="1">
              <a:defRPr/>
            </a:pPr>
            <a:r>
              <a:rPr lang="it-IT" sz="2600" dirty="0" smtClean="0">
                <a:cs typeface="Arial" pitchFamily="34" charset="0"/>
              </a:rPr>
              <a:t>    Organizzate in una gerarchia di superclassi e sottoclassi (</a:t>
            </a:r>
            <a:r>
              <a:rPr lang="it-IT" sz="2600" b="1" dirty="0" smtClean="0">
                <a:cs typeface="Arial" pitchFamily="34" charset="0"/>
              </a:rPr>
              <a:t>tassonomia</a:t>
            </a:r>
            <a:r>
              <a:rPr lang="it-IT" sz="2600" dirty="0" smtClean="0">
                <a:cs typeface="Arial" pitchFamily="34" charset="0"/>
              </a:rPr>
              <a:t>)</a:t>
            </a:r>
          </a:p>
          <a:p>
            <a:pPr marL="355600" indent="0" eaLnBrk="1" hangingPunct="1">
              <a:defRPr/>
            </a:pPr>
            <a:r>
              <a:rPr lang="it-IT" sz="2600" dirty="0" smtClean="0">
                <a:cs typeface="Arial" pitchFamily="34" charset="0"/>
              </a:rPr>
              <a:t>    Le sottoclassi ereditano le caratteristiche della superclasse e la </a:t>
            </a:r>
          </a:p>
          <a:p>
            <a:pPr marL="355600" indent="0" eaLnBrk="1" hangingPunct="1">
              <a:buFontTx/>
              <a:buNone/>
              <a:defRPr/>
            </a:pPr>
            <a:r>
              <a:rPr lang="it-IT" sz="2600" dirty="0" smtClean="0">
                <a:cs typeface="Arial" pitchFamily="34" charset="0"/>
              </a:rPr>
              <a:t>      specializzano</a:t>
            </a:r>
          </a:p>
          <a:p>
            <a:pPr marL="355600" indent="0" eaLnBrk="1" hangingPunct="1">
              <a:defRPr/>
            </a:pPr>
            <a:r>
              <a:rPr lang="en-US" sz="2600" dirty="0" smtClean="0">
                <a:cs typeface="Arial" pitchFamily="34" charset="0"/>
              </a:rPr>
              <a:t>    </a:t>
            </a:r>
            <a:r>
              <a:rPr lang="it-IT" sz="2600" dirty="0" smtClean="0">
                <a:cs typeface="Arial" pitchFamily="34" charset="0"/>
              </a:rPr>
              <a:t>Tutti i membri di una sottoclasse sono anche membri della superclasse</a:t>
            </a:r>
          </a:p>
          <a:p>
            <a:pPr marL="355600" indent="0" eaLnBrk="1" hangingPunct="1">
              <a:buFontTx/>
              <a:buNone/>
              <a:defRPr/>
            </a:pPr>
            <a:r>
              <a:rPr lang="en-US" sz="2600" dirty="0" smtClean="0">
                <a:cs typeface="Arial" pitchFamily="34" charset="0"/>
              </a:rPr>
              <a:t>  </a:t>
            </a:r>
            <a:r>
              <a:rPr lang="it-IT" sz="2600" dirty="0" smtClean="0">
                <a:cs typeface="Arial" pitchFamily="34" charset="0"/>
              </a:rPr>
              <a:t>    ma non vale il viceversa</a:t>
            </a:r>
          </a:p>
          <a:p>
            <a:pPr marL="355600" indent="0" eaLnBrk="1" hangingPunct="1">
              <a:defRPr/>
            </a:pPr>
            <a:r>
              <a:rPr lang="en-US" sz="2600" dirty="0" smtClean="0">
                <a:cs typeface="Arial" pitchFamily="34" charset="0"/>
              </a:rPr>
              <a:t> </a:t>
            </a:r>
            <a:r>
              <a:rPr lang="it-IT" sz="2600" dirty="0" smtClean="0">
                <a:cs typeface="Arial" pitchFamily="34" charset="0"/>
              </a:rPr>
              <a:t>   L’ontologia vuota contiene la sola classe </a:t>
            </a:r>
            <a:r>
              <a:rPr lang="it-IT" sz="2600" i="1" dirty="0" err="1" smtClean="0">
                <a:cs typeface="Arial" pitchFamily="34" charset="0"/>
              </a:rPr>
              <a:t>owl</a:t>
            </a:r>
            <a:r>
              <a:rPr lang="it-IT" sz="2600" i="1" dirty="0" smtClean="0">
                <a:cs typeface="Arial" pitchFamily="34" charset="0"/>
              </a:rPr>
              <a:t>:</a:t>
            </a:r>
            <a:r>
              <a:rPr lang="it-IT" sz="2600" i="1" dirty="0" err="1" smtClean="0">
                <a:cs typeface="Arial" pitchFamily="34" charset="0"/>
              </a:rPr>
              <a:t>Thing</a:t>
            </a:r>
            <a:r>
              <a:rPr lang="it-IT" sz="2600" dirty="0" smtClean="0">
                <a:cs typeface="Arial" pitchFamily="34" charset="0"/>
              </a:rPr>
              <a:t> da cui </a:t>
            </a:r>
          </a:p>
          <a:p>
            <a:pPr marL="355600" indent="0" eaLnBrk="1" hangingPunct="1">
              <a:buFontTx/>
              <a:buNone/>
              <a:defRPr/>
            </a:pPr>
            <a:r>
              <a:rPr lang="it-IT" sz="2600" dirty="0" smtClean="0">
                <a:cs typeface="Arial" pitchFamily="34" charset="0"/>
              </a:rPr>
              <a:t>      vengono derivate tutte le altre classi.</a:t>
            </a:r>
          </a:p>
          <a:p>
            <a:pPr marL="355600" indent="0" eaLnBrk="1" hangingPunct="1">
              <a:lnSpc>
                <a:spcPct val="80000"/>
              </a:lnSpc>
              <a:buFontTx/>
              <a:buNone/>
              <a:defRPr/>
            </a:pPr>
            <a:endParaRPr lang="it-IT" sz="2600" dirty="0" smtClean="0">
              <a:cs typeface="Arial" pitchFamily="34" charset="0"/>
            </a:endParaRPr>
          </a:p>
          <a:p>
            <a:pPr marL="355600" indent="0" eaLnBrk="1" hangingPunct="1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600" dirty="0" smtClean="0">
                <a:cs typeface="Arial" pitchFamily="34" charset="0"/>
              </a:rPr>
              <a:t>    Possono essere definite attraverso </a:t>
            </a:r>
            <a:r>
              <a:rPr lang="it-IT" sz="2600" i="1" dirty="0" err="1" smtClean="0">
                <a:cs typeface="Arial" pitchFamily="34" charset="0"/>
              </a:rPr>
              <a:t>restrictions</a:t>
            </a:r>
            <a:endParaRPr lang="it-IT" sz="2600" i="1" dirty="0" smtClean="0">
              <a:cs typeface="Arial" pitchFamily="34" charset="0"/>
            </a:endParaRPr>
          </a:p>
          <a:p>
            <a:pPr marL="35560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it-IT" sz="2600" dirty="0" smtClean="0">
              <a:cs typeface="Arial" pitchFamily="34" charset="0"/>
            </a:endParaRPr>
          </a:p>
          <a:p>
            <a:pPr marL="355600" indent="0"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it-IT" sz="2600" dirty="0" smtClean="0">
                <a:cs typeface="Arial" pitchFamily="34" charset="0"/>
              </a:rPr>
              <a:t>       - </a:t>
            </a:r>
            <a:r>
              <a:rPr lang="it-IT" sz="2600" dirty="0" smtClean="0">
                <a:solidFill>
                  <a:srgbClr val="FF0000"/>
                </a:solidFill>
                <a:cs typeface="Arial" pitchFamily="34" charset="0"/>
              </a:rPr>
              <a:t>Classi primitive</a:t>
            </a:r>
            <a:r>
              <a:rPr lang="it-IT" sz="2600" dirty="0" smtClean="0">
                <a:cs typeface="Arial" pitchFamily="34" charset="0"/>
              </a:rPr>
              <a:t>: se descritte da condizioni necessarie</a:t>
            </a:r>
          </a:p>
          <a:p>
            <a:pPr marL="35560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it-IT" sz="2600" dirty="0" smtClean="0">
                <a:cs typeface="Arial" pitchFamily="34" charset="0"/>
              </a:rPr>
              <a:t>       - </a:t>
            </a:r>
            <a:r>
              <a:rPr lang="it-IT" sz="2600" dirty="0" smtClean="0">
                <a:solidFill>
                  <a:srgbClr val="FF0000"/>
                </a:solidFill>
                <a:cs typeface="Arial" pitchFamily="34" charset="0"/>
              </a:rPr>
              <a:t>Classi definite</a:t>
            </a:r>
            <a:r>
              <a:rPr lang="it-IT" sz="2600" dirty="0" smtClean="0">
                <a:cs typeface="Arial" pitchFamily="34" charset="0"/>
              </a:rPr>
              <a:t>: se descritte da condizioni necessarie e sufficienti</a:t>
            </a:r>
          </a:p>
          <a:p>
            <a:pPr marL="355600" indent="0" eaLnBrk="1" hangingPunct="1">
              <a:lnSpc>
                <a:spcPct val="80000"/>
              </a:lnSpc>
              <a:spcBef>
                <a:spcPts val="670"/>
              </a:spcBef>
              <a:buFontTx/>
              <a:buNone/>
              <a:defRPr/>
            </a:pPr>
            <a:endParaRPr lang="it-IT" sz="2000" dirty="0" smtClean="0">
              <a:solidFill>
                <a:schemeClr val="accent1"/>
              </a:solidFill>
            </a:endParaRPr>
          </a:p>
          <a:p>
            <a:pPr marL="355600" indent="0" eaLnBrk="1" hangingPunct="1">
              <a:lnSpc>
                <a:spcPct val="80000"/>
              </a:lnSpc>
              <a:spcBef>
                <a:spcPts val="670"/>
              </a:spcBef>
              <a:buFontTx/>
              <a:buNone/>
              <a:defRPr/>
            </a:pPr>
            <a:r>
              <a:rPr lang="it-IT" sz="2000" dirty="0" smtClean="0"/>
              <a:t>   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472" y="1142984"/>
            <a:ext cx="8286750" cy="461962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err="1" smtClean="0">
                <a:solidFill>
                  <a:srgbClr val="0000CC"/>
                </a:solidFill>
              </a:rPr>
              <a:t>Protégé</a:t>
            </a:r>
            <a:r>
              <a:rPr lang="it-IT" b="1" dirty="0" smtClean="0">
                <a:solidFill>
                  <a:srgbClr val="0000CC"/>
                </a:solidFill>
              </a:rPr>
              <a:t> – </a:t>
            </a:r>
            <a:r>
              <a:rPr lang="it-IT" b="1" dirty="0" err="1" smtClean="0">
                <a:solidFill>
                  <a:srgbClr val="0000CC"/>
                </a:solidFill>
              </a:rPr>
              <a:t>Classes</a:t>
            </a:r>
            <a:endParaRPr lang="it-IT" b="1" dirty="0" smtClean="0">
              <a:solidFill>
                <a:srgbClr val="0000CC"/>
              </a:solidFill>
            </a:endParaRPr>
          </a:p>
        </p:txBody>
      </p:sp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3708400" y="501332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86544" cy="44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22"/>
          <p:cNvSpPr txBox="1">
            <a:spLocks noChangeArrowheads="1"/>
          </p:cNvSpPr>
          <p:nvPr/>
        </p:nvSpPr>
        <p:spPr bwMode="auto">
          <a:xfrm>
            <a:off x="3286116" y="5143512"/>
            <a:ext cx="2016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>
                <a:solidFill>
                  <a:srgbClr val="FF0000"/>
                </a:solidFill>
              </a:rPr>
              <a:t>CLASSI DISGIUNTE</a:t>
            </a:r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3286116" y="5072074"/>
            <a:ext cx="1871663" cy="473075"/>
          </a:xfrm>
          <a:prstGeom prst="rect">
            <a:avLst/>
          </a:prstGeom>
          <a:noFill/>
          <a:ln w="15875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1357290" y="3500438"/>
            <a:ext cx="1368425" cy="758825"/>
            <a:chOff x="500034" y="500042"/>
            <a:chExt cx="1368425" cy="758825"/>
          </a:xfrm>
        </p:grpSpPr>
        <p:sp>
          <p:nvSpPr>
            <p:cNvPr id="9225" name="Text Box 24"/>
            <p:cNvSpPr txBox="1">
              <a:spLocks noChangeArrowheads="1"/>
            </p:cNvSpPr>
            <p:nvPr/>
          </p:nvSpPr>
          <p:spPr bwMode="auto">
            <a:xfrm>
              <a:off x="642910" y="642918"/>
              <a:ext cx="1146468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GERARCHIA </a:t>
              </a:r>
            </a:p>
            <a:p>
              <a:r>
                <a:rPr lang="it-IT" sz="1400" dirty="0">
                  <a:solidFill>
                    <a:srgbClr val="FF0000"/>
                  </a:solidFill>
                </a:rPr>
                <a:t>DELLE CLASSI</a:t>
              </a:r>
            </a:p>
          </p:txBody>
        </p:sp>
        <p:sp>
          <p:nvSpPr>
            <p:cNvPr id="9226" name="Rectangle 25"/>
            <p:cNvSpPr>
              <a:spLocks noChangeArrowheads="1"/>
            </p:cNvSpPr>
            <p:nvPr/>
          </p:nvSpPr>
          <p:spPr bwMode="auto">
            <a:xfrm>
              <a:off x="500034" y="500042"/>
              <a:ext cx="1368425" cy="758825"/>
            </a:xfrm>
            <a:prstGeom prst="rect">
              <a:avLst/>
            </a:prstGeom>
            <a:noFill/>
            <a:ln w="15875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929058" y="2000240"/>
            <a:ext cx="1944688" cy="276999"/>
            <a:chOff x="714348" y="785794"/>
            <a:chExt cx="1944688" cy="276999"/>
          </a:xfrm>
        </p:grpSpPr>
        <p:sp>
          <p:nvSpPr>
            <p:cNvPr id="9227" name="Rectangle 26"/>
            <p:cNvSpPr>
              <a:spLocks noChangeArrowheads="1"/>
            </p:cNvSpPr>
            <p:nvPr/>
          </p:nvSpPr>
          <p:spPr bwMode="auto">
            <a:xfrm>
              <a:off x="714348" y="785794"/>
              <a:ext cx="1944688" cy="227013"/>
            </a:xfrm>
            <a:prstGeom prst="rect">
              <a:avLst/>
            </a:prstGeom>
            <a:noFill/>
            <a:ln w="15875" algn="ctr">
              <a:solidFill>
                <a:srgbClr val="FF505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228" name="Text Box 27"/>
            <p:cNvSpPr txBox="1">
              <a:spLocks noChangeArrowheads="1"/>
            </p:cNvSpPr>
            <p:nvPr/>
          </p:nvSpPr>
          <p:spPr bwMode="auto">
            <a:xfrm>
              <a:off x="785786" y="785794"/>
              <a:ext cx="150393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rgbClr val="FF0000"/>
                  </a:solidFill>
                </a:rPr>
                <a:t>NOME DELLA CLASSE</a:t>
              </a:r>
            </a:p>
          </p:txBody>
        </p:sp>
      </p:grpSp>
      <p:sp>
        <p:nvSpPr>
          <p:cNvPr id="9229" name="Rectangle 28"/>
          <p:cNvSpPr>
            <a:spLocks noChangeArrowheads="1"/>
          </p:cNvSpPr>
          <p:nvPr/>
        </p:nvSpPr>
        <p:spPr bwMode="auto">
          <a:xfrm>
            <a:off x="3276600" y="3671888"/>
            <a:ext cx="2519363" cy="608012"/>
          </a:xfrm>
          <a:prstGeom prst="rect">
            <a:avLst/>
          </a:prstGeom>
          <a:noFill/>
          <a:ln w="15875" algn="ctr">
            <a:solidFill>
              <a:srgbClr val="FF5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3348038" y="3725863"/>
            <a:ext cx="198002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RESTRIZIONI SUGLI</a:t>
            </a:r>
          </a:p>
          <a:p>
            <a:r>
              <a:rPr lang="it-IT" sz="1400" dirty="0">
                <a:solidFill>
                  <a:srgbClr val="FF0000"/>
                </a:solidFill>
              </a:rPr>
              <a:t>INDIVIDUI DELLA CLASSE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500958" y="3500438"/>
            <a:ext cx="221457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rgbClr val="0000CC"/>
                </a:solidFill>
                <a:cs typeface="Times New Roman" pitchFamily="18" charset="0"/>
              </a:rPr>
              <a:t>   “se un individuo </a:t>
            </a:r>
          </a:p>
          <a:p>
            <a:r>
              <a:rPr lang="it-IT" sz="1200" i="1" dirty="0">
                <a:solidFill>
                  <a:srgbClr val="0000CC"/>
                </a:solidFill>
                <a:cs typeface="Times New Roman" pitchFamily="18" charset="0"/>
              </a:rPr>
              <a:t>    appartiene </a:t>
            </a:r>
            <a:r>
              <a:rPr lang="it-IT" sz="1200" i="1" dirty="0" smtClean="0">
                <a:solidFill>
                  <a:srgbClr val="0000CC"/>
                </a:solidFill>
                <a:cs typeface="Times New Roman" pitchFamily="18" charset="0"/>
              </a:rPr>
              <a:t>alla </a:t>
            </a:r>
          </a:p>
          <a:p>
            <a:r>
              <a:rPr lang="it-IT" sz="1200" i="1" dirty="0" smtClean="0">
                <a:solidFill>
                  <a:srgbClr val="0000CC"/>
                </a:solidFill>
                <a:cs typeface="Times New Roman" pitchFamily="18" charset="0"/>
              </a:rPr>
              <a:t>    </a:t>
            </a:r>
            <a:r>
              <a:rPr lang="it-IT" sz="1200" i="1" dirty="0">
                <a:solidFill>
                  <a:srgbClr val="0000CC"/>
                </a:solidFill>
                <a:cs typeface="Times New Roman" pitchFamily="18" charset="0"/>
              </a:rPr>
              <a:t>classe </a:t>
            </a:r>
            <a:r>
              <a:rPr lang="it-IT" sz="1200" i="1" dirty="0" smtClean="0">
                <a:solidFill>
                  <a:srgbClr val="0000CC"/>
                </a:solidFill>
                <a:cs typeface="Times New Roman" pitchFamily="18" charset="0"/>
              </a:rPr>
              <a:t> deve </a:t>
            </a:r>
            <a:r>
              <a:rPr lang="it-IT" sz="1200" i="1" dirty="0">
                <a:solidFill>
                  <a:srgbClr val="0000CC"/>
                </a:solidFill>
                <a:cs typeface="Times New Roman" pitchFamily="18" charset="0"/>
              </a:rPr>
              <a:t>avere </a:t>
            </a:r>
            <a:endParaRPr lang="it-IT" sz="1200" i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it-IT" sz="1200" i="1" dirty="0" smtClean="0">
                <a:solidFill>
                  <a:srgbClr val="0000CC"/>
                </a:solidFill>
                <a:cs typeface="Times New Roman" pitchFamily="18" charset="0"/>
              </a:rPr>
              <a:t>   le seguenti </a:t>
            </a:r>
          </a:p>
          <a:p>
            <a:r>
              <a:rPr lang="it-IT" sz="1200" i="1" dirty="0" smtClean="0">
                <a:solidFill>
                  <a:srgbClr val="0000CC"/>
                </a:solidFill>
                <a:cs typeface="Times New Roman" pitchFamily="18" charset="0"/>
              </a:rPr>
              <a:t>   caratteristiche</a:t>
            </a:r>
            <a:r>
              <a:rPr lang="it-IT" sz="1200" i="1" dirty="0">
                <a:solidFill>
                  <a:srgbClr val="0000CC"/>
                </a:solidFill>
                <a:cs typeface="Times New Roman" pitchFamily="18" charset="0"/>
              </a:rPr>
              <a:t>”</a:t>
            </a:r>
            <a:r>
              <a:rPr lang="it-IT" sz="12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9234" name="Rectangle 35"/>
          <p:cNvSpPr>
            <a:spLocks noChangeArrowheads="1"/>
          </p:cNvSpPr>
          <p:nvPr/>
        </p:nvSpPr>
        <p:spPr bwMode="auto">
          <a:xfrm>
            <a:off x="6516688" y="38608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7572396" y="2285992"/>
            <a:ext cx="250033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rgbClr val="0000CC"/>
                </a:solidFill>
              </a:rPr>
              <a:t> “se un individuo ha </a:t>
            </a:r>
            <a:endParaRPr lang="it-IT" sz="1200" i="1" dirty="0" smtClean="0">
              <a:solidFill>
                <a:srgbClr val="0000CC"/>
              </a:solidFill>
            </a:endParaRPr>
          </a:p>
          <a:p>
            <a:r>
              <a:rPr lang="it-IT" sz="1200" i="1" dirty="0" smtClean="0">
                <a:solidFill>
                  <a:srgbClr val="0000CC"/>
                </a:solidFill>
              </a:rPr>
              <a:t>   le seguenti  </a:t>
            </a:r>
          </a:p>
          <a:p>
            <a:r>
              <a:rPr lang="it-IT" sz="1200" i="1" dirty="0" smtClean="0">
                <a:solidFill>
                  <a:srgbClr val="0000CC"/>
                </a:solidFill>
              </a:rPr>
              <a:t>   caratteristiche </a:t>
            </a:r>
            <a:endParaRPr lang="it-IT" sz="1200" i="1" dirty="0">
              <a:solidFill>
                <a:srgbClr val="0000CC"/>
              </a:solidFill>
            </a:endParaRPr>
          </a:p>
          <a:p>
            <a:r>
              <a:rPr lang="it-IT" sz="1200" i="1" dirty="0">
                <a:solidFill>
                  <a:srgbClr val="0000CC"/>
                </a:solidFill>
              </a:rPr>
              <a:t>  </a:t>
            </a:r>
            <a:r>
              <a:rPr lang="it-IT" sz="1200" i="1" dirty="0" smtClean="0">
                <a:solidFill>
                  <a:srgbClr val="0000CC"/>
                </a:solidFill>
              </a:rPr>
              <a:t> allora  </a:t>
            </a:r>
            <a:r>
              <a:rPr lang="it-IT" sz="1200" i="1" dirty="0">
                <a:solidFill>
                  <a:srgbClr val="0000CC"/>
                </a:solidFill>
              </a:rPr>
              <a:t>appartiene </a:t>
            </a:r>
            <a:endParaRPr lang="it-IT" sz="1200" i="1" dirty="0" smtClean="0">
              <a:solidFill>
                <a:srgbClr val="0000CC"/>
              </a:solidFill>
            </a:endParaRPr>
          </a:p>
          <a:p>
            <a:r>
              <a:rPr lang="it-IT" sz="1200" i="1" dirty="0" smtClean="0">
                <a:solidFill>
                  <a:srgbClr val="0000CC"/>
                </a:solidFill>
              </a:rPr>
              <a:t>  alla  classe</a:t>
            </a:r>
            <a:r>
              <a:rPr lang="it-IT" sz="1200" i="1" dirty="0">
                <a:solidFill>
                  <a:srgbClr val="0000CC"/>
                </a:solidFill>
              </a:rPr>
              <a:t>”</a:t>
            </a:r>
            <a:r>
              <a:rPr lang="it-IT" sz="1200" dirty="0">
                <a:solidFill>
                  <a:srgbClr val="0000CC"/>
                </a:solidFill>
              </a:rPr>
              <a:t> </a:t>
            </a:r>
          </a:p>
          <a:p>
            <a:endParaRPr lang="it-IT" sz="1200" dirty="0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643834" y="3429000"/>
            <a:ext cx="1285883" cy="1143008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6372000" y="3221900"/>
            <a:ext cx="1008062" cy="150812"/>
          </a:xfrm>
          <a:prstGeom prst="rect">
            <a:avLst/>
          </a:prstGeom>
          <a:noFill/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cxnSp>
        <p:nvCxnSpPr>
          <p:cNvPr id="28712" name="AutoShape 40"/>
          <p:cNvCxnSpPr>
            <a:cxnSpLocks noChangeShapeType="1"/>
          </p:cNvCxnSpPr>
          <p:nvPr/>
        </p:nvCxnSpPr>
        <p:spPr bwMode="auto">
          <a:xfrm flipV="1">
            <a:off x="7380062" y="3006000"/>
            <a:ext cx="288925" cy="287337"/>
          </a:xfrm>
          <a:prstGeom prst="bentConnector3">
            <a:avLst>
              <a:gd name="adj1" fmla="val 26921"/>
            </a:avLst>
          </a:prstGeom>
          <a:noFill/>
          <a:ln w="19050">
            <a:solidFill>
              <a:srgbClr val="0000CC"/>
            </a:solidFill>
            <a:miter lim="800000"/>
            <a:headEnd/>
            <a:tailEnd type="triangle" w="med" len="med"/>
          </a:ln>
        </p:spPr>
      </p:cxn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6873650" y="3391762"/>
            <a:ext cx="503237" cy="144463"/>
          </a:xfrm>
          <a:prstGeom prst="rect">
            <a:avLst/>
          </a:prstGeom>
          <a:noFill/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cxnSp>
        <p:nvCxnSpPr>
          <p:cNvPr id="28715" name="AutoShape 43"/>
          <p:cNvCxnSpPr>
            <a:cxnSpLocks noChangeShapeType="1"/>
          </p:cNvCxnSpPr>
          <p:nvPr/>
        </p:nvCxnSpPr>
        <p:spPr bwMode="auto">
          <a:xfrm>
            <a:off x="7380062" y="3437800"/>
            <a:ext cx="252413" cy="217487"/>
          </a:xfrm>
          <a:prstGeom prst="bentConnector3">
            <a:avLst>
              <a:gd name="adj1" fmla="val 31444"/>
            </a:avLst>
          </a:prstGeom>
          <a:noFill/>
          <a:ln w="19050">
            <a:solidFill>
              <a:srgbClr val="0000CC"/>
            </a:solidFill>
            <a:miter lim="800000"/>
            <a:headEnd/>
            <a:tailEnd type="triangle" w="med" len="med"/>
          </a:ln>
        </p:spPr>
      </p:cxnSp>
      <p:grpSp>
        <p:nvGrpSpPr>
          <p:cNvPr id="30" name="Gruppo 29"/>
          <p:cNvGrpSpPr/>
          <p:nvPr/>
        </p:nvGrpSpPr>
        <p:grpSpPr>
          <a:xfrm>
            <a:off x="214282" y="2428868"/>
            <a:ext cx="1074742" cy="554038"/>
            <a:chOff x="428596" y="714356"/>
            <a:chExt cx="1074742" cy="554038"/>
          </a:xfrm>
        </p:grpSpPr>
        <p:sp>
          <p:nvSpPr>
            <p:cNvPr id="9220" name="Line 11"/>
            <p:cNvSpPr>
              <a:spLocks noChangeShapeType="1"/>
            </p:cNvSpPr>
            <p:nvPr/>
          </p:nvSpPr>
          <p:spPr bwMode="auto">
            <a:xfrm>
              <a:off x="1142976" y="928670"/>
              <a:ext cx="36036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232" name="Text Box 33"/>
            <p:cNvSpPr txBox="1">
              <a:spLocks noChangeArrowheads="1"/>
            </p:cNvSpPr>
            <p:nvPr/>
          </p:nvSpPr>
          <p:spPr bwMode="auto">
            <a:xfrm>
              <a:off x="428596" y="714356"/>
              <a:ext cx="785813" cy="554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000" dirty="0">
                  <a:solidFill>
                    <a:srgbClr val="0000CC"/>
                  </a:solidFill>
                </a:rPr>
                <a:t>Ontologia </a:t>
              </a:r>
            </a:p>
            <a:p>
              <a:r>
                <a:rPr lang="it-IT" sz="1000" dirty="0">
                  <a:solidFill>
                    <a:srgbClr val="0000CC"/>
                  </a:solidFill>
                </a:rPr>
                <a:t>vuota</a:t>
              </a:r>
            </a:p>
            <a:p>
              <a:endParaRPr lang="it-IT" sz="1000" dirty="0">
                <a:solidFill>
                  <a:srgbClr val="0000CC"/>
                </a:solidFill>
              </a:endParaRPr>
            </a:p>
          </p:txBody>
        </p:sp>
        <p:sp>
          <p:nvSpPr>
            <p:cNvPr id="9241" name="Rectangle 44"/>
            <p:cNvSpPr>
              <a:spLocks noChangeArrowheads="1"/>
            </p:cNvSpPr>
            <p:nvPr/>
          </p:nvSpPr>
          <p:spPr bwMode="auto">
            <a:xfrm>
              <a:off x="428596" y="714356"/>
              <a:ext cx="720725" cy="4318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7643834" y="2214554"/>
            <a:ext cx="1285883" cy="1143008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285852" y="1643050"/>
            <a:ext cx="6286544" cy="4392000"/>
          </a:xfrm>
          <a:prstGeom prst="rect">
            <a:avLst/>
          </a:prstGeom>
          <a:solidFill>
            <a:srgbClr val="FFFFFF">
              <a:alpha val="0"/>
            </a:srgbClr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6" grpId="0"/>
      <p:bldP spid="28710" grpId="0"/>
      <p:bldP spid="28714" grpId="0" animBg="1"/>
      <p:bldP spid="28702" grpId="0" animBg="1"/>
      <p:bldP spid="2871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err="1" smtClean="0">
                <a:solidFill>
                  <a:srgbClr val="0000CC"/>
                </a:solidFill>
              </a:rPr>
              <a:t>Protégé</a:t>
            </a:r>
            <a:r>
              <a:rPr lang="it-IT" b="1" dirty="0" smtClean="0">
                <a:solidFill>
                  <a:srgbClr val="0000CC"/>
                </a:solidFill>
              </a:rPr>
              <a:t> - </a:t>
            </a:r>
            <a:r>
              <a:rPr lang="it-IT" b="1" dirty="0" err="1" smtClean="0">
                <a:solidFill>
                  <a:srgbClr val="0000CC"/>
                </a:solidFill>
              </a:rPr>
              <a:t>Propetries</a:t>
            </a:r>
            <a:r>
              <a:rPr lang="it-IT" b="1" u="sng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29" y="1357298"/>
            <a:ext cx="8459851" cy="5000660"/>
          </a:xfrm>
        </p:spPr>
        <p:txBody>
          <a:bodyPr>
            <a:normAutofit/>
          </a:bodyPr>
          <a:lstStyle/>
          <a:p>
            <a:pPr marL="444500" indent="-444500" eaLnBrk="1" hangingPunct="1">
              <a:spcBef>
                <a:spcPts val="600"/>
              </a:spcBef>
              <a:buFontTx/>
              <a:buNone/>
            </a:pPr>
            <a:r>
              <a:rPr lang="it-IT" sz="2000" dirty="0" smtClean="0">
                <a:solidFill>
                  <a:srgbClr val="FF5050"/>
                </a:solidFill>
              </a:rPr>
              <a:t>        Proprietà </a:t>
            </a:r>
            <a:r>
              <a:rPr lang="it-IT" sz="2000" dirty="0" smtClean="0">
                <a:solidFill>
                  <a:srgbClr val="FF5050"/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ym typeface="Wingdings" pitchFamily="2" charset="2"/>
              </a:rPr>
              <a:t>relazione binaria che </a:t>
            </a:r>
            <a:r>
              <a:rPr lang="it-IT" sz="2000" dirty="0" smtClean="0"/>
              <a:t>collega individui appartenenti ad </a:t>
            </a:r>
          </a:p>
          <a:p>
            <a:pPr marL="444500" indent="-44450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it-IT" sz="2000" dirty="0" smtClean="0"/>
              <a:t>                                un dominio ad individui appartenenti ad un </a:t>
            </a:r>
            <a:r>
              <a:rPr lang="it-IT" sz="2000" dirty="0" err="1" smtClean="0"/>
              <a:t>range</a:t>
            </a:r>
            <a:r>
              <a:rPr lang="it-IT" sz="2000" dirty="0" smtClean="0"/>
              <a:t>.</a:t>
            </a:r>
            <a:r>
              <a:rPr lang="it-IT" sz="1800" dirty="0" smtClean="0"/>
              <a:t> </a:t>
            </a: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endParaRPr lang="it-IT" sz="1800" dirty="0" smtClean="0"/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endParaRPr lang="it-IT" sz="1800" dirty="0" smtClean="0"/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r>
              <a:rPr lang="it-IT" sz="2000" dirty="0" smtClean="0"/>
              <a:t>   -    Il </a:t>
            </a:r>
            <a:r>
              <a:rPr lang="it-IT" sz="2000" b="1" dirty="0" smtClean="0"/>
              <a:t>dominio </a:t>
            </a:r>
            <a:r>
              <a:rPr lang="it-IT" sz="2000" dirty="0" smtClean="0"/>
              <a:t>di una proprietà è la classe (o l’insieme di classi) ai cui individui </a:t>
            </a: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r>
              <a:rPr lang="it-IT" sz="2000" dirty="0" smtClean="0"/>
              <a:t>        si può applicare la proprietà. </a:t>
            </a: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endParaRPr lang="it-IT" sz="800" dirty="0" smtClean="0"/>
          </a:p>
          <a:p>
            <a:pPr marL="396000" indent="-444500" eaLnBrk="1" hangingPunct="1">
              <a:lnSpc>
                <a:spcPct val="80000"/>
              </a:lnSpc>
              <a:buFontTx/>
              <a:buNone/>
            </a:pPr>
            <a:r>
              <a:rPr lang="it-IT" sz="2000" dirty="0" smtClean="0"/>
              <a:t>   -    Il </a:t>
            </a:r>
            <a:r>
              <a:rPr lang="it-IT" sz="2000" b="1" dirty="0" err="1" smtClean="0"/>
              <a:t>range</a:t>
            </a:r>
            <a:r>
              <a:rPr lang="it-IT" sz="2000" dirty="0" smtClean="0"/>
              <a:t>(o codominio) di una proprietà è la classe (o l’insieme di classi) i cui </a:t>
            </a:r>
          </a:p>
          <a:p>
            <a:pPr marL="396000" indent="-444500" eaLnBrk="1" hangingPunct="1">
              <a:lnSpc>
                <a:spcPct val="80000"/>
              </a:lnSpc>
              <a:buFontTx/>
              <a:buNone/>
            </a:pPr>
            <a:r>
              <a:rPr lang="it-IT" sz="2000" dirty="0" smtClean="0"/>
              <a:t>        individui possono essere valori della proprietà.</a:t>
            </a:r>
            <a:r>
              <a:rPr lang="it-IT" sz="2400" dirty="0" smtClean="0"/>
              <a:t> </a:t>
            </a:r>
          </a:p>
          <a:p>
            <a:pPr marL="444500" indent="-444500"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it-IT" sz="2400" dirty="0" smtClean="0"/>
          </a:p>
          <a:p>
            <a:pPr lvl="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Le </a:t>
            </a:r>
            <a:r>
              <a:rPr lang="en-US" sz="2000" dirty="0" err="1" smtClean="0"/>
              <a:t>propriet</a:t>
            </a:r>
            <a:r>
              <a:rPr lang="it-IT" sz="2000" dirty="0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possono</a:t>
            </a:r>
            <a:r>
              <a:rPr lang="en-US" sz="2000" dirty="0" smtClean="0"/>
              <a:t>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organizzate</a:t>
            </a:r>
            <a:r>
              <a:rPr lang="en-US" sz="2000" dirty="0" smtClean="0"/>
              <a:t> in </a:t>
            </a:r>
            <a:r>
              <a:rPr lang="en-US" sz="2000" dirty="0" err="1" smtClean="0"/>
              <a:t>gerarchie</a:t>
            </a:r>
            <a:r>
              <a:rPr lang="en-US" sz="20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 err="1" smtClean="0"/>
              <a:t>Ogni</a:t>
            </a:r>
            <a:r>
              <a:rPr lang="en-US" sz="2000" dirty="0" smtClean="0"/>
              <a:t> sotto-</a:t>
            </a:r>
            <a:r>
              <a:rPr lang="en-US" sz="2000" dirty="0" err="1" smtClean="0"/>
              <a:t>propriet</a:t>
            </a:r>
            <a:r>
              <a:rPr lang="it-IT" sz="2000" dirty="0" smtClean="0"/>
              <a:t>à specializza la proprietà da cui derivata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it-IT" sz="2000" dirty="0" smtClean="0"/>
              <a:t>Due tipi di </a:t>
            </a:r>
            <a:r>
              <a:rPr lang="it-IT" sz="2000" dirty="0" err="1" smtClean="0"/>
              <a:t>properties</a:t>
            </a:r>
            <a:r>
              <a:rPr lang="it-IT" sz="2000" dirty="0" smtClean="0"/>
              <a:t>:</a:t>
            </a:r>
          </a:p>
          <a:p>
            <a:pPr marL="444500" indent="-444500">
              <a:lnSpc>
                <a:spcPct val="80000"/>
              </a:lnSpc>
              <a:buNone/>
            </a:pPr>
            <a:r>
              <a:rPr lang="it-IT" sz="2000" dirty="0" smtClean="0">
                <a:solidFill>
                  <a:srgbClr val="0000CC"/>
                </a:solidFill>
              </a:rPr>
              <a:t>	    </a:t>
            </a:r>
            <a:r>
              <a:rPr lang="it-IT" sz="2000" dirty="0" smtClean="0">
                <a:solidFill>
                  <a:srgbClr val="FF5050"/>
                </a:solidFill>
              </a:rPr>
              <a:t>- </a:t>
            </a:r>
            <a:r>
              <a:rPr lang="it-IT" sz="2000" dirty="0" err="1" smtClean="0">
                <a:solidFill>
                  <a:srgbClr val="FF5050"/>
                </a:solidFill>
              </a:rPr>
              <a:t>Object</a:t>
            </a:r>
            <a:r>
              <a:rPr lang="it-IT" sz="2000" dirty="0" smtClean="0">
                <a:solidFill>
                  <a:srgbClr val="FF5050"/>
                </a:solidFill>
              </a:rPr>
              <a:t> </a:t>
            </a:r>
            <a:r>
              <a:rPr lang="it-IT" sz="2000" dirty="0" err="1" smtClean="0">
                <a:solidFill>
                  <a:srgbClr val="FF5050"/>
                </a:solidFill>
              </a:rPr>
              <a:t>Properties</a:t>
            </a:r>
            <a:r>
              <a:rPr lang="it-IT" sz="2000" dirty="0" smtClean="0">
                <a:solidFill>
                  <a:srgbClr val="FF5050"/>
                </a:solidFill>
              </a:rPr>
              <a:t>:</a:t>
            </a:r>
            <a:r>
              <a:rPr lang="it-IT" sz="2400" dirty="0" smtClean="0">
                <a:solidFill>
                  <a:srgbClr val="FF5050"/>
                </a:solidFill>
              </a:rPr>
              <a:t> </a:t>
            </a:r>
            <a:r>
              <a:rPr lang="it-IT" sz="2000" dirty="0" smtClean="0"/>
              <a:t>legano un individuo ad un altro individuo </a:t>
            </a:r>
            <a:endParaRPr lang="it-IT" sz="2400" dirty="0" smtClean="0">
              <a:solidFill>
                <a:srgbClr val="FF5050"/>
              </a:solidFill>
            </a:endParaRP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</a:rPr>
              <a:t>    </a:t>
            </a:r>
            <a:r>
              <a:rPr lang="it-IT" sz="2000" dirty="0" smtClean="0">
                <a:solidFill>
                  <a:srgbClr val="0000CC"/>
                </a:solidFill>
              </a:rPr>
              <a:t>	    </a:t>
            </a:r>
            <a:r>
              <a:rPr lang="it-IT" sz="2000" dirty="0" smtClean="0">
                <a:solidFill>
                  <a:srgbClr val="FF5050"/>
                </a:solidFill>
              </a:rPr>
              <a:t>- </a:t>
            </a:r>
            <a:r>
              <a:rPr lang="it-IT" sz="2000" dirty="0" err="1" smtClean="0">
                <a:solidFill>
                  <a:srgbClr val="FF5050"/>
                </a:solidFill>
              </a:rPr>
              <a:t>Datatype</a:t>
            </a:r>
            <a:r>
              <a:rPr lang="it-IT" sz="2000" dirty="0" smtClean="0">
                <a:solidFill>
                  <a:srgbClr val="FF5050"/>
                </a:solidFill>
              </a:rPr>
              <a:t> </a:t>
            </a:r>
            <a:r>
              <a:rPr lang="it-IT" sz="2000" dirty="0" err="1" smtClean="0">
                <a:solidFill>
                  <a:srgbClr val="FF5050"/>
                </a:solidFill>
              </a:rPr>
              <a:t>Properties</a:t>
            </a:r>
            <a:r>
              <a:rPr lang="it-IT" sz="2000" dirty="0" smtClean="0">
                <a:solidFill>
                  <a:srgbClr val="FF5050"/>
                </a:solidFill>
              </a:rPr>
              <a:t>: </a:t>
            </a:r>
            <a:r>
              <a:rPr lang="it-IT" sz="2000" dirty="0" smtClean="0"/>
              <a:t>legano un individuo a valori </a:t>
            </a:r>
            <a:r>
              <a:rPr lang="it-IT" sz="2000" dirty="0" err="1" smtClean="0"/>
              <a:t>datatype</a:t>
            </a:r>
            <a:r>
              <a:rPr lang="it-IT" sz="2000" dirty="0" smtClean="0"/>
              <a:t> </a:t>
            </a:r>
            <a:endParaRPr lang="it-IT" sz="2000" dirty="0" smtClean="0">
              <a:solidFill>
                <a:srgbClr val="FF5050"/>
              </a:solidFill>
            </a:endParaRPr>
          </a:p>
          <a:p>
            <a:pPr marL="444500" indent="-444500" eaLnBrk="1" hangingPunct="1">
              <a:lnSpc>
                <a:spcPct val="80000"/>
              </a:lnSpc>
            </a:pPr>
            <a:endParaRPr lang="it-IT" sz="2000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2938" y="1285875"/>
            <a:ext cx="7704137" cy="790575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2979</Words>
  <PresentationFormat>Presentazione su schermo (4:3)</PresentationFormat>
  <Paragraphs>638</Paragraphs>
  <Slides>41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“Seminari di Ingegneria del software”</vt:lpstr>
      <vt:lpstr>Obiettivi</vt:lpstr>
      <vt:lpstr>Ontologia</vt:lpstr>
      <vt:lpstr>Logiche Descrittive - DL</vt:lpstr>
      <vt:lpstr>Protégé</vt:lpstr>
      <vt:lpstr>Diagrammi UML in Protégé  </vt:lpstr>
      <vt:lpstr>Classi – Classes in Protégé</vt:lpstr>
      <vt:lpstr>Protégé – Classes</vt:lpstr>
      <vt:lpstr>Protégé - Propetries </vt:lpstr>
      <vt:lpstr>Associazioni – Object Properties</vt:lpstr>
      <vt:lpstr>Associazioni – Object Properties</vt:lpstr>
      <vt:lpstr>Attributi – Datatype Properties</vt:lpstr>
      <vt:lpstr>Attributi – Datatype Properties</vt:lpstr>
      <vt:lpstr>Cardinalità - Restrictions</vt:lpstr>
      <vt:lpstr>RACER</vt:lpstr>
      <vt:lpstr>RACER – classificazione delle tassonomie</vt:lpstr>
      <vt:lpstr>RACER– controllo di consistenza </vt:lpstr>
      <vt:lpstr>SWOOP</vt:lpstr>
      <vt:lpstr>DL-liteFR DL-LiteA</vt:lpstr>
      <vt:lpstr>DL-liteFR DL-LiteA</vt:lpstr>
      <vt:lpstr>DL-liteFR DL-LiteA</vt:lpstr>
      <vt:lpstr>DL-liteFR DL-LiteA</vt:lpstr>
      <vt:lpstr>DL-LiteA</vt:lpstr>
      <vt:lpstr>Caso di studio – Compito del 15 –aprile 2005 </vt:lpstr>
      <vt:lpstr>Caso di studio – Compito del 15 –aprile 2005 Classi  Classes</vt:lpstr>
      <vt:lpstr>Caso di studio – Compito del 15 –aprile 2005 Classi Derivate  Classes </vt:lpstr>
      <vt:lpstr>Caso di studio – Compito del 15 –aprile 2005 Classi Derivate  Classes (2)</vt:lpstr>
      <vt:lpstr>Confronto OWL-DL – DL-liteA</vt:lpstr>
      <vt:lpstr>Caso di studio – Compito del 15 –aprile 2005 Associazioni Object Properties</vt:lpstr>
      <vt:lpstr>Confronto OWL-DL – DL-liteA</vt:lpstr>
      <vt:lpstr>Caso di studio – Compito del 13 – settembre 2006 Attributi Datatype Properties</vt:lpstr>
      <vt:lpstr>Confronto OWL-DL – DL-liteA</vt:lpstr>
      <vt:lpstr>Caso di studio – Compito del 15 –aprile 2005 Attributi Datatype Properties</vt:lpstr>
      <vt:lpstr>Confronto OWL-DL – DL-liteA</vt:lpstr>
      <vt:lpstr>Caso di studio – Compito del 15 –aprile 2005 Cardinalità  Restrictions (1)</vt:lpstr>
      <vt:lpstr>Caso di studio – Compito del 15 –aprile 2005 Cardinalità  Restrictions (2)</vt:lpstr>
      <vt:lpstr>Confronto OWL-DL – DL-liteA</vt:lpstr>
      <vt:lpstr>Attributi di ruolo</vt:lpstr>
      <vt:lpstr>Simmetria – Transitivita’</vt:lpstr>
      <vt:lpstr>Casi di studio</vt:lpstr>
      <vt:lpstr>Riassumendo: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“Seminari di Ingegneria del software”</dc:title>
  <cp:lastModifiedBy>ingv</cp:lastModifiedBy>
  <cp:revision>158</cp:revision>
  <dcterms:modified xsi:type="dcterms:W3CDTF">2007-09-21T13:18:24Z</dcterms:modified>
</cp:coreProperties>
</file>