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1" r:id="rId2"/>
  </p:sldMasterIdLst>
  <p:notesMasterIdLst>
    <p:notesMasterId r:id="rId68"/>
  </p:notesMasterIdLst>
  <p:handoutMasterIdLst>
    <p:handoutMasterId r:id="rId69"/>
  </p:handoutMasterIdLst>
  <p:sldIdLst>
    <p:sldId id="451" r:id="rId3"/>
    <p:sldId id="701" r:id="rId4"/>
    <p:sldId id="525" r:id="rId5"/>
    <p:sldId id="587" r:id="rId6"/>
    <p:sldId id="657" r:id="rId7"/>
    <p:sldId id="591" r:id="rId8"/>
    <p:sldId id="607" r:id="rId9"/>
    <p:sldId id="654" r:id="rId10"/>
    <p:sldId id="673" r:id="rId11"/>
    <p:sldId id="691" r:id="rId12"/>
    <p:sldId id="663" r:id="rId13"/>
    <p:sldId id="608" r:id="rId14"/>
    <p:sldId id="652" r:id="rId15"/>
    <p:sldId id="670" r:id="rId16"/>
    <p:sldId id="671" r:id="rId17"/>
    <p:sldId id="490" r:id="rId18"/>
    <p:sldId id="702" r:id="rId19"/>
    <p:sldId id="696" r:id="rId20"/>
    <p:sldId id="666" r:id="rId21"/>
    <p:sldId id="674" r:id="rId22"/>
    <p:sldId id="633" r:id="rId23"/>
    <p:sldId id="698" r:id="rId24"/>
    <p:sldId id="636" r:id="rId25"/>
    <p:sldId id="703" r:id="rId26"/>
    <p:sldId id="637" r:id="rId27"/>
    <p:sldId id="638" r:id="rId28"/>
    <p:sldId id="699" r:id="rId29"/>
    <p:sldId id="640" r:id="rId30"/>
    <p:sldId id="641" r:id="rId31"/>
    <p:sldId id="679" r:id="rId32"/>
    <p:sldId id="694" r:id="rId33"/>
    <p:sldId id="684" r:id="rId34"/>
    <p:sldId id="643" r:id="rId35"/>
    <p:sldId id="644" r:id="rId36"/>
    <p:sldId id="690" r:id="rId37"/>
    <p:sldId id="688" r:id="rId38"/>
    <p:sldId id="689" r:id="rId39"/>
    <p:sldId id="665" r:id="rId40"/>
    <p:sldId id="611" r:id="rId41"/>
    <p:sldId id="680" r:id="rId42"/>
    <p:sldId id="685" r:id="rId43"/>
    <p:sldId id="681" r:id="rId44"/>
    <p:sldId id="686" r:id="rId45"/>
    <p:sldId id="615" r:id="rId46"/>
    <p:sldId id="616" r:id="rId47"/>
    <p:sldId id="618" r:id="rId48"/>
    <p:sldId id="620" r:id="rId49"/>
    <p:sldId id="622" r:id="rId50"/>
    <p:sldId id="624" r:id="rId51"/>
    <p:sldId id="626" r:id="rId52"/>
    <p:sldId id="628" r:id="rId53"/>
    <p:sldId id="630" r:id="rId54"/>
    <p:sldId id="682" r:id="rId55"/>
    <p:sldId id="683" r:id="rId56"/>
    <p:sldId id="693" r:id="rId57"/>
    <p:sldId id="668" r:id="rId58"/>
    <p:sldId id="678" r:id="rId59"/>
    <p:sldId id="632" r:id="rId60"/>
    <p:sldId id="695" r:id="rId61"/>
    <p:sldId id="692" r:id="rId62"/>
    <p:sldId id="515" r:id="rId63"/>
    <p:sldId id="660" r:id="rId64"/>
    <p:sldId id="661" r:id="rId65"/>
    <p:sldId id="677" r:id="rId66"/>
    <p:sldId id="700" r:id="rId67"/>
  </p:sldIdLst>
  <p:sldSz cx="9144000" cy="6858000" type="screen4x3"/>
  <p:notesSz cx="6797675" cy="9926638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663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CCCC"/>
    <a:srgbClr val="0000FF"/>
    <a:srgbClr val="800000"/>
    <a:srgbClr val="FFFF8F"/>
    <a:srgbClr val="FFFF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8603FDC-E32A-4AB5-989C-0864C3EAD2B8}" styleName="Stile con tema 2 - Colore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61" autoAdjust="0"/>
    <p:restoredTop sz="81994" autoAdjust="0"/>
  </p:normalViewPr>
  <p:slideViewPr>
    <p:cSldViewPr snapToObjects="1">
      <p:cViewPr>
        <p:scale>
          <a:sx n="81" d="100"/>
          <a:sy n="81" d="100"/>
        </p:scale>
        <p:origin x="-1280" y="-216"/>
      </p:cViewPr>
      <p:guideLst>
        <p:guide orient="horz" pos="663"/>
        <p:guide pos="2880"/>
      </p:guideLst>
    </p:cSldViewPr>
  </p:slideViewPr>
  <p:outlineViewPr>
    <p:cViewPr>
      <p:scale>
        <a:sx n="33" d="100"/>
        <a:sy n="33" d="100"/>
      </p:scale>
      <p:origin x="0" y="60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9" d="100"/>
        <a:sy n="39" d="100"/>
      </p:scale>
      <p:origin x="0" y="2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notesMaster" Target="notesMasters/notesMaster1.xml"/><Relationship Id="rId69" Type="http://schemas.openxmlformats.org/officeDocument/2006/relationships/handoutMaster" Target="handoutMasters/handoutMaster1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597984CC-2567-924E-8AD9-DE84A137A08D}" type="datetimeFigureOut">
              <a:rPr lang="it-IT" smtClean="0"/>
              <a:pPr/>
              <a:t>21/03/16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50A2DC09-E68D-534A-B560-23C677D16CCD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75745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8F516DF5-C594-014D-8D17-7BBB9A0734A1}" type="datetimeFigureOut">
              <a:rPr lang="it-IT" smtClean="0"/>
              <a:pPr/>
              <a:t>21/03/16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2" tIns="47781" rIns="95562" bIns="47781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5562" tIns="47781" rIns="95562" bIns="47781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468064DC-611D-9347-8B23-A4856A7C2496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52307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279BE5-B186-4026-8A70-3DF653D3F717}" type="slidenum">
              <a:rPr lang="it-IT">
                <a:solidFill>
                  <a:prstClr val="white"/>
                </a:solidFill>
              </a:rPr>
              <a:pPr/>
              <a:t>1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127214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45F6F6-99B2-914B-A326-6371744A9868}" type="slidenum">
              <a:rPr lang="en-US"/>
              <a:pPr/>
              <a:t>11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0938" cy="3721100"/>
          </a:xfrm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36322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064DC-611D-9347-8B23-A4856A7C2496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4593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064DC-611D-9347-8B23-A4856A7C2496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1574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064DC-611D-9347-8B23-A4856A7C2496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48968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3850294" y="9430846"/>
            <a:ext cx="2947381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804" tIns="46402" rIns="92804" bIns="46402" anchor="b">
            <a:prstTxWarp prst="textNoShape">
              <a:avLst/>
            </a:prstTxWarp>
          </a:bodyPr>
          <a:lstStyle/>
          <a:p>
            <a:pPr algn="r" defTabSz="926539"/>
            <a:fld id="{98897E80-CD29-D340-9D8F-C074473587A6}" type="slidenum">
              <a:rPr lang="en-US" sz="1100" u="sng">
                <a:latin typeface="Times New Roman" charset="0"/>
              </a:rPr>
              <a:pPr algn="r" defTabSz="926539"/>
              <a:t>16</a:t>
            </a:fld>
            <a:endParaRPr lang="en-US" sz="1100" u="sng" dirty="0">
              <a:latin typeface="Times New Roman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0938" cy="3721100"/>
          </a:xfrm>
          <a:solidFill>
            <a:srgbClr val="FFFFFF"/>
          </a:solidFill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4994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3850294" y="9430846"/>
            <a:ext cx="2947381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804" tIns="46402" rIns="92804" bIns="46402" anchor="b">
            <a:prstTxWarp prst="textNoShape">
              <a:avLst/>
            </a:prstTxWarp>
          </a:bodyPr>
          <a:lstStyle/>
          <a:p>
            <a:pPr algn="r" defTabSz="926539"/>
            <a:fld id="{98897E80-CD29-D340-9D8F-C074473587A6}" type="slidenum">
              <a:rPr lang="en-US" sz="1100" u="sng">
                <a:latin typeface="Times New Roman" charset="0"/>
              </a:rPr>
              <a:pPr algn="r" defTabSz="926539"/>
              <a:t>17</a:t>
            </a:fld>
            <a:endParaRPr lang="en-US" sz="1100" u="sng" dirty="0">
              <a:latin typeface="Times New Roman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0938" cy="3721100"/>
          </a:xfrm>
          <a:solidFill>
            <a:srgbClr val="FFFFFF"/>
          </a:solidFill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4994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3850294" y="9430846"/>
            <a:ext cx="2947381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804" tIns="46402" rIns="92804" bIns="46402" anchor="b">
            <a:prstTxWarp prst="textNoShape">
              <a:avLst/>
            </a:prstTxWarp>
          </a:bodyPr>
          <a:lstStyle/>
          <a:p>
            <a:pPr algn="r" defTabSz="926539"/>
            <a:fld id="{98897E80-CD29-D340-9D8F-C074473587A6}" type="slidenum">
              <a:rPr lang="en-US" sz="1100" u="sng">
                <a:latin typeface="Times New Roman" charset="0"/>
              </a:rPr>
              <a:pPr algn="r" defTabSz="926539"/>
              <a:t>18</a:t>
            </a:fld>
            <a:endParaRPr lang="en-US" sz="1100" u="sng" dirty="0">
              <a:latin typeface="Times New Roman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0938" cy="3721100"/>
          </a:xfrm>
          <a:solidFill>
            <a:srgbClr val="FFFFFF"/>
          </a:solidFill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67783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BB07D4-1F95-3444-A906-26F1C5D1B449}" type="slidenum">
              <a:rPr lang="en-US"/>
              <a:pPr/>
              <a:t>20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0938" cy="3721100"/>
          </a:xfrm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76483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A426AA-5F6E-124E-B195-D4A0B4E3B703}" type="slidenum">
              <a:rPr lang="en-US"/>
              <a:pPr/>
              <a:t>21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0938" cy="3721100"/>
          </a:xfrm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938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A426AA-5F6E-124E-B195-D4A0B4E3B703}" type="slidenum">
              <a:rPr lang="en-US"/>
              <a:pPr/>
              <a:t>22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0938" cy="3721100"/>
          </a:xfrm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493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45F6F6-99B2-914B-A326-6371744A9868}" type="slidenum">
              <a:rPr lang="en-US"/>
              <a:pPr/>
              <a:t>2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0938" cy="3721100"/>
          </a:xfrm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04478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064DC-611D-9347-8B23-A4856A7C2496}" type="slidenum">
              <a:rPr lang="it-IT" smtClean="0"/>
              <a:pPr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18531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064DC-611D-9347-8B23-A4856A7C2496}" type="slidenum">
              <a:rPr lang="it-IT" smtClean="0"/>
              <a:pPr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18531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064DC-611D-9347-8B23-A4856A7C2496}" type="slidenum">
              <a:rPr lang="it-IT" smtClean="0"/>
              <a:pPr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3373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064DC-611D-9347-8B23-A4856A7C2496}" type="slidenum">
              <a:rPr lang="it-IT" smtClean="0"/>
              <a:pPr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05446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A426AA-5F6E-124E-B195-D4A0B4E3B703}" type="slidenum">
              <a:rPr lang="en-US"/>
              <a:pPr/>
              <a:t>27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0938" cy="3721100"/>
          </a:xfrm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4938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61E2AC-2A31-4FED-943F-032287BFCC95}" type="slidenum">
              <a:rPr lang="it-IT">
                <a:solidFill>
                  <a:prstClr val="white"/>
                </a:solidFill>
              </a:rPr>
              <a:pPr/>
              <a:t>30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3445740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064DC-611D-9347-8B23-A4856A7C2496}" type="slidenum">
              <a:rPr lang="it-IT" smtClean="0"/>
              <a:pPr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6891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61E2AC-2A31-4FED-943F-032287BFCC95}" type="slidenum">
              <a:rPr lang="it-IT"/>
              <a:pPr/>
              <a:t>35</a:t>
            </a:fld>
            <a:endParaRPr lang="it-IT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5749886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61E2AC-2A31-4FED-943F-032287BFCC95}" type="slidenum">
              <a:rPr lang="it-IT"/>
              <a:pPr/>
              <a:t>36</a:t>
            </a:fld>
            <a:endParaRPr lang="it-IT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5749886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61E2AC-2A31-4FED-943F-032287BFCC95}" type="slidenum">
              <a:rPr lang="it-IT"/>
              <a:pPr/>
              <a:t>37</a:t>
            </a:fld>
            <a:endParaRPr lang="it-IT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574988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45F6F6-99B2-914B-A326-6371744A9868}" type="slidenum">
              <a:rPr lang="en-US"/>
              <a:pPr/>
              <a:t>3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0938" cy="3721100"/>
          </a:xfrm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04478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186280-41B2-4156-B6A6-0F7212275075}" type="slidenum">
              <a:rPr lang="it-IT">
                <a:solidFill>
                  <a:prstClr val="white"/>
                </a:solidFill>
              </a:rPr>
              <a:pPr/>
              <a:t>39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>
            <a:normAutofit fontScale="77500" lnSpcReduction="20000"/>
          </a:bodyPr>
          <a:lstStyle/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39191042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186280-41B2-4156-B6A6-0F7212275075}" type="slidenum">
              <a:rPr lang="it-IT">
                <a:solidFill>
                  <a:prstClr val="white"/>
                </a:solidFill>
              </a:rPr>
              <a:pPr/>
              <a:t>41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3457629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186280-41B2-4156-B6A6-0F7212275075}" type="slidenum">
              <a:rPr lang="it-IT">
                <a:solidFill>
                  <a:prstClr val="white"/>
                </a:solidFill>
              </a:rPr>
              <a:pPr/>
              <a:t>42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3457629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064DC-611D-9347-8B23-A4856A7C2496}" type="slidenum">
              <a:rPr lang="it-IT" smtClean="0"/>
              <a:pPr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9601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45F6F6-99B2-914B-A326-6371744A9868}" type="slidenum">
              <a:rPr lang="en-US"/>
              <a:pPr/>
              <a:t>44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0938" cy="3721100"/>
          </a:xfrm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09068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61E2AC-2A31-4FED-943F-032287BFCC95}" type="slidenum">
              <a:rPr lang="it-IT"/>
              <a:pPr/>
              <a:t>45</a:t>
            </a:fld>
            <a:endParaRPr lang="it-IT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5749886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61E2AC-2A31-4FED-943F-032287BFCC95}" type="slidenum">
              <a:rPr lang="it-IT"/>
              <a:pPr/>
              <a:t>46</a:t>
            </a:fld>
            <a:endParaRPr lang="it-IT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5749886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61E2AC-2A31-4FED-943F-032287BFCC95}" type="slidenum">
              <a:rPr lang="it-IT"/>
              <a:pPr/>
              <a:t>47</a:t>
            </a:fld>
            <a:endParaRPr lang="it-IT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551567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61E2AC-2A31-4FED-943F-032287BFCC95}" type="slidenum">
              <a:rPr lang="it-IT"/>
              <a:pPr/>
              <a:t>48</a:t>
            </a:fld>
            <a:endParaRPr lang="it-IT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551567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61E2AC-2A31-4FED-943F-032287BFCC95}" type="slidenum">
              <a:rPr lang="it-IT"/>
              <a:pPr/>
              <a:t>49</a:t>
            </a:fld>
            <a:endParaRPr lang="it-IT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55156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45F6F6-99B2-914B-A326-6371744A9868}" type="slidenum">
              <a:rPr lang="en-US"/>
              <a:pPr/>
              <a:t>4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0938" cy="3721100"/>
          </a:xfrm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04011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064DC-611D-9347-8B23-A4856A7C2496}" type="slidenum">
              <a:rPr lang="it-IT" smtClean="0"/>
              <a:pPr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78694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064DC-611D-9347-8B23-A4856A7C2496}" type="slidenum">
              <a:rPr lang="it-IT" smtClean="0"/>
              <a:pPr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40738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064DC-611D-9347-8B23-A4856A7C2496}" type="slidenum">
              <a:rPr lang="it-IT" smtClean="0"/>
              <a:pPr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08465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A426AA-5F6E-124E-B195-D4A0B4E3B703}" type="slidenum">
              <a:rPr lang="en-US"/>
              <a:pPr/>
              <a:t>53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0938" cy="3721100"/>
          </a:xfrm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4938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61E2AC-2A31-4FED-943F-032287BFCC95}" type="slidenum">
              <a:rPr lang="it-IT">
                <a:solidFill>
                  <a:prstClr val="white"/>
                </a:solidFill>
              </a:rPr>
              <a:pPr/>
              <a:t>54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3445740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064DC-611D-9347-8B23-A4856A7C2496}" type="slidenum">
              <a:rPr lang="it-IT" smtClean="0"/>
              <a:pPr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21559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61E2AC-2A31-4FED-943F-032287BFCC95}" type="slidenum">
              <a:rPr lang="it-IT">
                <a:solidFill>
                  <a:prstClr val="white"/>
                </a:solidFill>
              </a:rPr>
              <a:pPr/>
              <a:t>57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3445740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45F6F6-99B2-914B-A326-6371744A9868}" type="slidenum">
              <a:rPr lang="en-US"/>
              <a:pPr/>
              <a:t>58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0938" cy="3721100"/>
          </a:xfrm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090680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45F6F6-99B2-914B-A326-6371744A9868}" type="slidenum">
              <a:rPr lang="en-US"/>
              <a:pPr/>
              <a:t>60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0938" cy="3721100"/>
          </a:xfrm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01810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11C799-5315-D341-9725-F499CBFB1599}" type="slidenum">
              <a:rPr lang="en-US"/>
              <a:pPr/>
              <a:t>61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0938" cy="3721100"/>
          </a:xfrm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101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45F6F6-99B2-914B-A326-6371744A9868}" type="slidenum">
              <a:rPr lang="en-US"/>
              <a:pPr/>
              <a:t>5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0938" cy="3721100"/>
          </a:xfrm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296270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3850294" y="9430846"/>
            <a:ext cx="2947381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804" tIns="46402" rIns="92804" bIns="46402" anchor="b">
            <a:prstTxWarp prst="textNoShape">
              <a:avLst/>
            </a:prstTxWarp>
          </a:bodyPr>
          <a:lstStyle/>
          <a:p>
            <a:pPr algn="r" defTabSz="926539"/>
            <a:fld id="{98897E80-CD29-D340-9D8F-C074473587A6}" type="slidenum">
              <a:rPr lang="en-US" sz="1100" u="sng">
                <a:latin typeface="Times New Roman" charset="0"/>
              </a:rPr>
              <a:pPr algn="r" defTabSz="926539"/>
              <a:t>62</a:t>
            </a:fld>
            <a:endParaRPr lang="en-US" sz="1100" u="sng" dirty="0">
              <a:latin typeface="Times New Roman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0938" cy="3721100"/>
          </a:xfrm>
          <a:solidFill>
            <a:srgbClr val="FFFFFF"/>
          </a:solidFill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499482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850294" y="9430846"/>
            <a:ext cx="2947381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804" tIns="46402" rIns="92804" bIns="46402" anchor="b">
            <a:prstTxWarp prst="textNoShape">
              <a:avLst/>
            </a:prstTxWarp>
          </a:bodyPr>
          <a:lstStyle/>
          <a:p>
            <a:pPr algn="r" defTabSz="926539"/>
            <a:fld id="{12B093E1-DFB5-F149-ABED-AB7D92672716}" type="slidenum">
              <a:rPr lang="en-US" sz="1100" u="sng">
                <a:latin typeface="Times New Roman" charset="0"/>
              </a:rPr>
              <a:pPr algn="r" defTabSz="926539"/>
              <a:t>63</a:t>
            </a:fld>
            <a:endParaRPr lang="en-US" sz="1100" u="sng" dirty="0">
              <a:latin typeface="Times New Roman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0938" cy="3721100"/>
          </a:xfrm>
          <a:solidFill>
            <a:srgbClr val="FFFFFF"/>
          </a:solidFill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382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064DC-611D-9347-8B23-A4856A7C2496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0145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45F6F6-99B2-914B-A326-6371744A9868}" type="slidenum">
              <a:rPr lang="en-US"/>
              <a:pPr/>
              <a:t>7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0938" cy="3721100"/>
          </a:xfrm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018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064DC-611D-9347-8B23-A4856A7C2496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3743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064DC-611D-9347-8B23-A4856A7C2496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2604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Ingegneria Informatica e Automatica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FEC0-A921-5F4A-BAD4-002FC1D44C3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Ingegneria Informatica e Automatica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FEC0-A921-5F4A-BAD4-002FC1D44C3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Ingegneria Informatica e Automatica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FEC0-A921-5F4A-BAD4-002FC1D44C3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4934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677FA-01F4-42DD-8F6A-A04BA56DA6FA}" type="datetime1">
              <a:rPr lang="it-IT">
                <a:solidFill>
                  <a:srgbClr val="FFFFFF"/>
                </a:solidFill>
              </a:rPr>
              <a:pPr>
                <a:defRPr/>
              </a:pPr>
              <a:t>21/03/16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Porte Aperte Sapienza 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5723F-4EC1-4C2A-BDE1-4D91A25D5BE6}" type="slidenum">
              <a:rPr lang="it-IT">
                <a:solidFill>
                  <a:srgbClr val="FFFFFF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150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14E65-495F-466B-B129-384221A6C310}" type="datetime1">
              <a:rPr lang="it-IT">
                <a:solidFill>
                  <a:srgbClr val="FFFFFF"/>
                </a:solidFill>
              </a:rPr>
              <a:pPr>
                <a:defRPr/>
              </a:pPr>
              <a:t>21/03/16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Porte Aperte Sapienza 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E425E-58F7-4199-B8AA-2F1662CD3825}" type="slidenum">
              <a:rPr lang="it-IT">
                <a:solidFill>
                  <a:srgbClr val="FFFFFF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31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116013" y="1752600"/>
            <a:ext cx="370363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72050" y="1752600"/>
            <a:ext cx="370363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F508F-97EE-4316-85FF-655686B20FCB}" type="datetime1">
              <a:rPr lang="it-IT">
                <a:solidFill>
                  <a:srgbClr val="FFFFFF"/>
                </a:solidFill>
              </a:rPr>
              <a:pPr>
                <a:defRPr/>
              </a:pPr>
              <a:t>21/03/16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Porte Aperte Sapienza 2009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D45DD-4650-4868-B2CB-288FCFBF3484}" type="slidenum">
              <a:rPr lang="it-IT">
                <a:solidFill>
                  <a:srgbClr val="FFFFFF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743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AA279-AA88-454F-9763-61D1DB76AB07}" type="datetime1">
              <a:rPr lang="it-IT">
                <a:solidFill>
                  <a:srgbClr val="FFFFFF"/>
                </a:solidFill>
              </a:rPr>
              <a:pPr>
                <a:defRPr/>
              </a:pPr>
              <a:t>21/03/16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Porte Aperte Sapienza 2009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C2A3B-EFA6-4390-AE0E-58501C0C9532}" type="slidenum">
              <a:rPr lang="it-IT">
                <a:solidFill>
                  <a:srgbClr val="FFFFFF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270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542A6-111E-4576-9005-06D79199A7F6}" type="datetime1">
              <a:rPr lang="it-IT">
                <a:solidFill>
                  <a:srgbClr val="FFFFFF"/>
                </a:solidFill>
              </a:rPr>
              <a:pPr>
                <a:defRPr/>
              </a:pPr>
              <a:t>21/03/16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Porte Aperte Sapienza 2009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473BE-5D89-4FB2-8DF0-CC7A03587026}" type="slidenum">
              <a:rPr lang="it-IT">
                <a:solidFill>
                  <a:srgbClr val="FFFFFF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16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2A7C0-33FB-4B35-8DB8-1E42EDE69590}" type="datetime1">
              <a:rPr lang="it-IT">
                <a:solidFill>
                  <a:srgbClr val="FFFFFF"/>
                </a:solidFill>
              </a:rPr>
              <a:pPr>
                <a:defRPr/>
              </a:pPr>
              <a:t>21/03/16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Porte Aperte Sapienza 2009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D143C-DA7A-40EC-B3E3-00A422B25A6E}" type="slidenum">
              <a:rPr lang="it-IT">
                <a:solidFill>
                  <a:srgbClr val="FFFFFF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5695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F39BC-DCB8-46F2-84C1-A988B0D0952D}" type="datetime1">
              <a:rPr lang="it-IT">
                <a:solidFill>
                  <a:srgbClr val="FFFFFF"/>
                </a:solidFill>
              </a:rPr>
              <a:pPr>
                <a:defRPr/>
              </a:pPr>
              <a:t>21/03/16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Porte Aperte Sapienza 2009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4572B-4B07-48EE-BB8D-1EF3AC6796C9}" type="slidenum">
              <a:rPr lang="it-IT">
                <a:solidFill>
                  <a:srgbClr val="FFFFFF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632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Fare clic per modificare stile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7544" y="6416675"/>
            <a:ext cx="5005536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it-IT" smtClean="0"/>
              <a:t>Ingegneria Informatica e Automatica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FEC0-A921-5F4A-BAD4-002FC1D44C3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360CB-FF6B-4C70-B5E8-65B0D47A24D5}" type="datetime1">
              <a:rPr lang="it-IT">
                <a:solidFill>
                  <a:srgbClr val="FFFFFF"/>
                </a:solidFill>
              </a:rPr>
              <a:pPr>
                <a:defRPr/>
              </a:pPr>
              <a:t>21/03/16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Porte Aperte Sapienza 2009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9ADB4-7F95-4039-A5B0-1F035DEF6E4F}" type="slidenum">
              <a:rPr lang="it-IT">
                <a:solidFill>
                  <a:srgbClr val="FFFFFF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903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B9369-DBBD-49AF-A0ED-66D8B5810397}" type="datetime1">
              <a:rPr lang="it-IT">
                <a:solidFill>
                  <a:srgbClr val="FFFFFF"/>
                </a:solidFill>
              </a:rPr>
              <a:pPr>
                <a:defRPr/>
              </a:pPr>
              <a:t>21/03/16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Porte Aperte Sapienza 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2696F-1E1D-45B5-B132-7AEDEE380FCF}" type="slidenum">
              <a:rPr lang="it-IT">
                <a:solidFill>
                  <a:srgbClr val="FFFFFF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3076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6563" y="409575"/>
            <a:ext cx="1889125" cy="54578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116013" y="409575"/>
            <a:ext cx="5518150" cy="54578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7D6E7-EDCE-40B0-B5EB-AC35B0D641B0}" type="datetime1">
              <a:rPr lang="it-IT">
                <a:solidFill>
                  <a:srgbClr val="FFFFFF"/>
                </a:solidFill>
              </a:rPr>
              <a:pPr>
                <a:defRPr/>
              </a:pPr>
              <a:t>21/03/16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Porte Aperte Sapienza 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9D5CA-3734-40ED-BA0A-1AF738FCE6D5}" type="slidenum">
              <a:rPr lang="it-IT">
                <a:solidFill>
                  <a:srgbClr val="FFFFFF"/>
                </a:solidFill>
              </a:rPr>
              <a:pPr>
                <a:defRPr/>
              </a:pPr>
              <a:t>‹n.›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068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Ingegneria Informatica e Automatica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FEC0-A921-5F4A-BAD4-002FC1D44C3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Ingegneria Informatica e Automatica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FEC0-A921-5F4A-BAD4-002FC1D44C3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Ingegneria Informatica e Automatica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FEC0-A921-5F4A-BAD4-002FC1D44C3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Ingegneria Informatica e Automatica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FEC0-A921-5F4A-BAD4-002FC1D44C3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Ingegneria Informatica e Automatica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FEC0-A921-5F4A-BAD4-002FC1D44C3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Ingegneria Informatica e Automatica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FEC0-A921-5F4A-BAD4-002FC1D44C3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Ingegneria Informatica e Automatica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CFEC0-A921-5F4A-BAD4-002FC1D44C3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Fare </a:t>
            </a:r>
            <a:r>
              <a:rPr lang="en-US" dirty="0" err="1" smtClean="0"/>
              <a:t>clic</a:t>
            </a:r>
            <a:r>
              <a:rPr lang="en-US" dirty="0" smtClean="0"/>
              <a:t> per </a:t>
            </a:r>
            <a:r>
              <a:rPr lang="en-US" dirty="0" err="1" smtClean="0"/>
              <a:t>modificare</a:t>
            </a:r>
            <a:r>
              <a:rPr lang="en-US" dirty="0" smtClean="0"/>
              <a:t> stile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Fare </a:t>
            </a:r>
            <a:r>
              <a:rPr lang="en-US" dirty="0" err="1" smtClean="0"/>
              <a:t>clic</a:t>
            </a:r>
            <a:r>
              <a:rPr lang="en-US" dirty="0" smtClean="0"/>
              <a:t> per </a:t>
            </a:r>
            <a:r>
              <a:rPr lang="en-US" dirty="0" err="1" smtClean="0"/>
              <a:t>modificare</a:t>
            </a:r>
            <a:r>
              <a:rPr lang="en-US" dirty="0" smtClean="0"/>
              <a:t> </a:t>
            </a:r>
            <a:r>
              <a:rPr lang="en-US" dirty="0" err="1" smtClean="0"/>
              <a:t>gli</a:t>
            </a:r>
            <a:r>
              <a:rPr lang="en-US" dirty="0" smtClean="0"/>
              <a:t> </a:t>
            </a:r>
            <a:r>
              <a:rPr lang="en-US" dirty="0" err="1" smtClean="0"/>
              <a:t>stili</a:t>
            </a:r>
            <a:r>
              <a:rPr lang="en-US" dirty="0" smtClean="0"/>
              <a:t> del </a:t>
            </a:r>
            <a:r>
              <a:rPr lang="en-US" dirty="0" err="1" smtClean="0"/>
              <a:t>testo</a:t>
            </a:r>
            <a:r>
              <a:rPr lang="en-US" dirty="0" smtClean="0"/>
              <a:t> </a:t>
            </a:r>
            <a:r>
              <a:rPr lang="en-US" dirty="0" err="1" smtClean="0"/>
              <a:t>dello</a:t>
            </a:r>
            <a:r>
              <a:rPr lang="en-US" dirty="0" smtClean="0"/>
              <a:t> schema</a:t>
            </a:r>
          </a:p>
          <a:p>
            <a:pPr lvl="1"/>
            <a:r>
              <a:rPr lang="en-US" dirty="0" smtClean="0"/>
              <a:t>Secondo </a:t>
            </a:r>
            <a:r>
              <a:rPr lang="en-US" dirty="0" err="1" smtClean="0"/>
              <a:t>livello</a:t>
            </a:r>
            <a:endParaRPr lang="en-US" dirty="0" smtClean="0"/>
          </a:p>
          <a:p>
            <a:pPr lvl="2"/>
            <a:r>
              <a:rPr lang="en-US" dirty="0" err="1" smtClean="0"/>
              <a:t>Terzo</a:t>
            </a:r>
            <a:r>
              <a:rPr lang="en-US" dirty="0" smtClean="0"/>
              <a:t> </a:t>
            </a:r>
            <a:r>
              <a:rPr lang="en-US" dirty="0" err="1" smtClean="0"/>
              <a:t>livello</a:t>
            </a:r>
            <a:endParaRPr lang="en-US" dirty="0" smtClean="0"/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livello</a:t>
            </a:r>
            <a:endParaRPr lang="en-US" dirty="0" smtClean="0"/>
          </a:p>
          <a:p>
            <a:pPr lvl="4"/>
            <a:r>
              <a:rPr lang="en-US" dirty="0" err="1" smtClean="0"/>
              <a:t>Quinto</a:t>
            </a:r>
            <a:r>
              <a:rPr lang="en-US" dirty="0" smtClean="0"/>
              <a:t> </a:t>
            </a:r>
            <a:r>
              <a:rPr lang="en-US" dirty="0" err="1" smtClean="0"/>
              <a:t>livello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199" y="6416675"/>
            <a:ext cx="2462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2590800" y="6416675"/>
            <a:ext cx="5005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Ingegneria Informatica e Automatica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596336" y="6416675"/>
            <a:ext cx="1090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CFEC0-A921-5F4A-BAD4-002FC1D44C3C}" type="slidenum">
              <a:rPr lang="it-IT" smtClean="0"/>
              <a:pPr/>
              <a:t>‹n.›</a:t>
            </a:fld>
            <a:endParaRPr lang="it-IT" dirty="0"/>
          </a:p>
        </p:txBody>
      </p:sp>
      <p:pic>
        <p:nvPicPr>
          <p:cNvPr id="7" name="Picture 8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7801968" y="72009"/>
            <a:ext cx="1306536" cy="40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5"/>
          <p:cNvGrpSpPr>
            <a:grpSpLocks/>
          </p:cNvGrpSpPr>
          <p:nvPr/>
        </p:nvGrpSpPr>
        <p:grpSpPr bwMode="auto">
          <a:xfrm>
            <a:off x="0" y="6096000"/>
            <a:ext cx="9144000" cy="762000"/>
            <a:chOff x="0" y="3840"/>
            <a:chExt cx="5760" cy="480"/>
          </a:xfrm>
        </p:grpSpPr>
        <p:sp>
          <p:nvSpPr>
            <p:cNvPr id="1037" name="Rectangle 13"/>
            <p:cNvSpPr>
              <a:spLocks noChangeArrowheads="1"/>
            </p:cNvSpPr>
            <p:nvPr userDrawn="1"/>
          </p:nvSpPr>
          <p:spPr bwMode="auto">
            <a:xfrm>
              <a:off x="0" y="3984"/>
              <a:ext cx="5760" cy="336"/>
            </a:xfrm>
            <a:prstGeom prst="rect">
              <a:avLst/>
            </a:prstGeom>
            <a:solidFill>
              <a:srgbClr val="8224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900">
                <a:solidFill>
                  <a:srgbClr val="FFFFFF"/>
                </a:solidFill>
              </a:endParaRPr>
            </a:p>
          </p:txBody>
        </p:sp>
        <p:sp>
          <p:nvSpPr>
            <p:cNvPr id="1038" name="Rectangle 14"/>
            <p:cNvSpPr>
              <a:spLocks noChangeArrowheads="1"/>
            </p:cNvSpPr>
            <p:nvPr userDrawn="1"/>
          </p:nvSpPr>
          <p:spPr bwMode="auto">
            <a:xfrm>
              <a:off x="768" y="3840"/>
              <a:ext cx="4992" cy="480"/>
            </a:xfrm>
            <a:prstGeom prst="rect">
              <a:avLst/>
            </a:prstGeom>
            <a:solidFill>
              <a:srgbClr val="8224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900">
                <a:solidFill>
                  <a:srgbClr val="FFFFFF"/>
                </a:solidFill>
              </a:endParaRPr>
            </a:p>
          </p:txBody>
        </p:sp>
      </p:grp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409575"/>
            <a:ext cx="75596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752600"/>
            <a:ext cx="75596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146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 smtClean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D10DB1C-70E2-4111-972C-DCB87F282D9B}" type="datetime1">
              <a:rPr lang="it-IT">
                <a:solidFill>
                  <a:srgbClr val="FFFFF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21/03/16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19200" y="6146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 smtClean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solidFill>
                  <a:srgbClr val="FFFFFF"/>
                </a:solidFill>
              </a:rPr>
              <a:t>Porte Aperte Sapienza 2009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46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 smtClean="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D014395-2D67-49AE-8307-E10D1A728122}" type="slidenum">
              <a:rPr lang="it-IT">
                <a:solidFill>
                  <a:srgbClr val="FFFFF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‹n.›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21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2243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22433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22433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22433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22433"/>
          </a:solidFill>
          <a:latin typeface="Arial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822433"/>
          </a:solidFill>
          <a:latin typeface="Arial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822433"/>
          </a:solidFill>
          <a:latin typeface="Arial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822433"/>
          </a:solidFill>
          <a:latin typeface="Arial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822433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22433"/>
        </a:buClr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000000"/>
          </a:solidFill>
          <a:latin typeface="+mn-lt"/>
          <a:ea typeface="+mn-ea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000000"/>
          </a:solidFill>
          <a:latin typeface="+mn-lt"/>
          <a:ea typeface="+mn-ea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siaonline.it/" TargetMode="External"/><Relationship Id="rId4" Type="http://schemas.openxmlformats.org/officeDocument/2006/relationships/hyperlink" Target="C:%5CUsers%5Cpenelope%5CGoogle%20Drive%5COPENDIAG2015%5CPresentazione-Didattica-OpenDIAG-2015-gestionale.pptx%23-1,8,Ingegneria%20Gestionale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gif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5" Type="http://schemas.openxmlformats.org/officeDocument/2006/relationships/image" Target="../media/image37.jpe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jpeg"/><Relationship Id="rId12" Type="http://schemas.openxmlformats.org/officeDocument/2006/relationships/image" Target="../media/image49.png"/><Relationship Id="rId13" Type="http://schemas.openxmlformats.org/officeDocument/2006/relationships/image" Target="../media/image50.jpeg"/><Relationship Id="rId1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pn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7" Type="http://schemas.openxmlformats.org/officeDocument/2006/relationships/image" Target="../media/image44.jpeg"/><Relationship Id="rId8" Type="http://schemas.openxmlformats.org/officeDocument/2006/relationships/image" Target="../media/image45.jpeg"/><Relationship Id="rId9" Type="http://schemas.openxmlformats.org/officeDocument/2006/relationships/image" Target="../media/image46.png"/><Relationship Id="rId10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jpeg"/><Relationship Id="rId7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jpeg"/><Relationship Id="rId7" Type="http://schemas.openxmlformats.org/officeDocument/2006/relationships/image" Target="../media/image77.emf"/><Relationship Id="rId8" Type="http://schemas.openxmlformats.org/officeDocument/2006/relationships/image" Target="../media/image78.png"/><Relationship Id="rId9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8.png"/><Relationship Id="rId12" Type="http://schemas.openxmlformats.org/officeDocument/2006/relationships/image" Target="../media/image89.png"/><Relationship Id="rId13" Type="http://schemas.openxmlformats.org/officeDocument/2006/relationships/image" Target="../media/image90.png"/><Relationship Id="rId14" Type="http://schemas.openxmlformats.org/officeDocument/2006/relationships/image" Target="../media/image91.png"/><Relationship Id="rId15" Type="http://schemas.openxmlformats.org/officeDocument/2006/relationships/image" Target="../media/image92.png"/><Relationship Id="rId16" Type="http://schemas.openxmlformats.org/officeDocument/2006/relationships/image" Target="../media/image93.png"/><Relationship Id="rId17" Type="http://schemas.openxmlformats.org/officeDocument/2006/relationships/image" Target="../media/image94.png"/><Relationship Id="rId18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8" Type="http://schemas.openxmlformats.org/officeDocument/2006/relationships/image" Target="../media/image85.png"/><Relationship Id="rId9" Type="http://schemas.openxmlformats.org/officeDocument/2006/relationships/image" Target="../media/image86.png"/><Relationship Id="rId10" Type="http://schemas.openxmlformats.org/officeDocument/2006/relationships/image" Target="../media/image8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75.pn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hyperlink" Target="C:%5CUsers%5Cpenelope%5CGoogle%20Drive%5COPENDIAG2015%5CPresentazione-Didattica-OpenDIAG-2015-gestionale.pptx%23-1,8,Ingegneria%20Gestionale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97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01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1"/>
          <p:cNvSpPr>
            <a:spLocks noChangeArrowheads="1"/>
          </p:cNvSpPr>
          <p:nvPr/>
        </p:nvSpPr>
        <p:spPr bwMode="auto">
          <a:xfrm>
            <a:off x="0" y="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900">
              <a:solidFill>
                <a:srgbClr val="FFFFFF"/>
              </a:solidFill>
            </a:endParaRPr>
          </a:p>
        </p:txBody>
      </p:sp>
      <p:pic>
        <p:nvPicPr>
          <p:cNvPr id="2056" name="Picture 15" descr="Fondi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87" y="4077072"/>
            <a:ext cx="9144000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3" descr="logo +marchi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950024"/>
            <a:ext cx="9144000" cy="1145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6" descr="fasci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12200" y="3321498"/>
            <a:ext cx="705485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CasellaDiTesto 8"/>
          <p:cNvSpPr txBox="1">
            <a:spLocks noChangeArrowheads="1"/>
          </p:cNvSpPr>
          <p:nvPr/>
        </p:nvSpPr>
        <p:spPr bwMode="auto">
          <a:xfrm>
            <a:off x="3143250" y="3143250"/>
            <a:ext cx="18415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900">
              <a:solidFill>
                <a:srgbClr val="FFFFFF"/>
              </a:solidFill>
            </a:endParaRPr>
          </a:p>
        </p:txBody>
      </p:sp>
      <p:sp>
        <p:nvSpPr>
          <p:cNvPr id="11" name="Rettangolo 9"/>
          <p:cNvSpPr>
            <a:spLocks noChangeArrowheads="1"/>
          </p:cNvSpPr>
          <p:nvPr/>
        </p:nvSpPr>
        <p:spPr bwMode="auto">
          <a:xfrm>
            <a:off x="4427984" y="5160674"/>
            <a:ext cx="4498205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600" b="1" dirty="0">
                <a:solidFill>
                  <a:srgbClr val="FFFFFF"/>
                </a:solidFill>
                <a:latin typeface="Calibri"/>
                <a:cs typeface="Calibri"/>
              </a:rPr>
              <a:t>Facoltà di Ingegneria </a:t>
            </a:r>
            <a:r>
              <a:rPr lang="it-IT" sz="2600" b="1" dirty="0" smtClean="0">
                <a:solidFill>
                  <a:srgbClr val="FFFFFF"/>
                </a:solidFill>
                <a:latin typeface="Calibri"/>
                <a:cs typeface="Calibri"/>
              </a:rPr>
              <a:t>dell’Informazione, Informatica e Statistica</a:t>
            </a:r>
            <a:endParaRPr lang="it-IT" sz="26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2" name="Titolo 9"/>
          <p:cNvSpPr>
            <a:spLocks noGrp="1"/>
          </p:cNvSpPr>
          <p:nvPr>
            <p:ph type="ctrTitle"/>
          </p:nvPr>
        </p:nvSpPr>
        <p:spPr>
          <a:xfrm>
            <a:off x="2112200" y="216024"/>
            <a:ext cx="7031800" cy="1556792"/>
          </a:xfrm>
        </p:spPr>
        <p:txBody>
          <a:bodyPr/>
          <a:lstStyle/>
          <a:p>
            <a:pPr algn="l" eaLnBrk="1" hangingPunct="1">
              <a:lnSpc>
                <a:spcPts val="3440"/>
              </a:lnSpc>
              <a:spcBef>
                <a:spcPts val="0"/>
              </a:spcBef>
            </a:pPr>
            <a:r>
              <a:rPr lang="it-IT" b="1" dirty="0" smtClean="0">
                <a:solidFill>
                  <a:srgbClr val="822433"/>
                </a:solidFill>
                <a:latin typeface="Calibri"/>
                <a:cs typeface="Calibri"/>
              </a:rPr>
              <a:t>Dipartimento di Ingegneria </a:t>
            </a:r>
            <a:br>
              <a:rPr lang="it-IT" b="1" dirty="0" smtClean="0">
                <a:solidFill>
                  <a:srgbClr val="822433"/>
                </a:solidFill>
                <a:latin typeface="Calibri"/>
                <a:cs typeface="Calibri"/>
              </a:rPr>
            </a:br>
            <a:r>
              <a:rPr lang="it-IT" b="1" dirty="0" smtClean="0">
                <a:solidFill>
                  <a:srgbClr val="822433"/>
                </a:solidFill>
                <a:latin typeface="Calibri"/>
                <a:cs typeface="Calibri"/>
              </a:rPr>
              <a:t>Informatica Automatica e Gestionale Antonio </a:t>
            </a:r>
            <a:r>
              <a:rPr lang="it-IT" b="1" dirty="0" err="1" smtClean="0">
                <a:solidFill>
                  <a:srgbClr val="822433"/>
                </a:solidFill>
                <a:latin typeface="Calibri"/>
                <a:cs typeface="Calibri"/>
              </a:rPr>
              <a:t>Ruberti</a:t>
            </a:r>
            <a:endParaRPr lang="it-IT" sz="4000" b="1" i="1" dirty="0">
              <a:solidFill>
                <a:srgbClr val="822433"/>
              </a:solidFill>
              <a:latin typeface="Calibri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28224" y="3396773"/>
            <a:ext cx="4187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  <a:latin typeface="Calibri"/>
                <a:cs typeface="Calibri"/>
              </a:rPr>
              <a:t>www.diag.uniroma1.it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Titolo 9"/>
          <p:cNvSpPr txBox="1">
            <a:spLocks/>
          </p:cNvSpPr>
          <p:nvPr/>
        </p:nvSpPr>
        <p:spPr bwMode="auto">
          <a:xfrm>
            <a:off x="2123728" y="2060848"/>
            <a:ext cx="6408712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lnSpc>
                <a:spcPts val="3440"/>
              </a:lnSpc>
              <a:spcBef>
                <a:spcPts val="0"/>
              </a:spcBef>
            </a:pPr>
            <a:r>
              <a:rPr lang="it-IT" sz="4000" dirty="0" smtClean="0">
                <a:latin typeface="Calibri"/>
                <a:cs typeface="Calibri"/>
              </a:rPr>
              <a:t>Offerta didattica</a:t>
            </a:r>
            <a:endParaRPr lang="it-IT" sz="4000" dirty="0">
              <a:latin typeface="Calibri"/>
              <a:cs typeface="Calibri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097" y="362138"/>
            <a:ext cx="1512168" cy="21343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237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90872" y="202630"/>
            <a:ext cx="8229600" cy="778098"/>
          </a:xfrm>
        </p:spPr>
        <p:txBody>
          <a:bodyPr>
            <a:normAutofit/>
          </a:bodyPr>
          <a:lstStyle/>
          <a:p>
            <a:pPr algn="l"/>
            <a:r>
              <a:rPr lang="it-IT" b="1" dirty="0" smtClean="0">
                <a:solidFill>
                  <a:srgbClr val="800000"/>
                </a:solidFill>
              </a:rPr>
              <a:t>Corsi ed esami</a:t>
            </a:r>
            <a:endParaRPr lang="it-IT" b="1" dirty="0">
              <a:solidFill>
                <a:srgbClr val="800000"/>
              </a:solidFill>
            </a:endParaRPr>
          </a:p>
        </p:txBody>
      </p:sp>
      <p:sp>
        <p:nvSpPr>
          <p:cNvPr id="5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516132" y="6507079"/>
            <a:ext cx="5005536" cy="365125"/>
          </a:xfrm>
        </p:spPr>
        <p:txBody>
          <a:bodyPr/>
          <a:lstStyle/>
          <a:p>
            <a:r>
              <a:rPr lang="it-IT" dirty="0" smtClean="0"/>
              <a:t>Ingegneria Informatica e Automatica e Ingegneria Gestionale</a:t>
            </a:r>
            <a:endParaRPr lang="it-IT" dirty="0"/>
          </a:p>
        </p:txBody>
      </p:sp>
      <p:sp>
        <p:nvSpPr>
          <p:cNvPr id="9" name="Rettangolo arrotondato 8"/>
          <p:cNvSpPr/>
          <p:nvPr/>
        </p:nvSpPr>
        <p:spPr>
          <a:xfrm>
            <a:off x="783798" y="4437112"/>
            <a:ext cx="7603323" cy="93610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smtClean="0"/>
              <a:t>Voti esami in 30-esimi (alcune idoneità)</a:t>
            </a:r>
            <a:endParaRPr lang="it-IT" sz="2800" dirty="0"/>
          </a:p>
        </p:txBody>
      </p:sp>
      <p:sp>
        <p:nvSpPr>
          <p:cNvPr id="10" name="Rettangolo arrotondato 9"/>
          <p:cNvSpPr/>
          <p:nvPr/>
        </p:nvSpPr>
        <p:spPr>
          <a:xfrm>
            <a:off x="2739700" y="2924944"/>
            <a:ext cx="1674873" cy="86409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smtClean="0"/>
              <a:t>6 CFU</a:t>
            </a:r>
            <a:endParaRPr lang="it-IT" sz="2800" dirty="0"/>
          </a:p>
        </p:txBody>
      </p:sp>
      <p:sp>
        <p:nvSpPr>
          <p:cNvPr id="11" name="Rettangolo arrotondato 10"/>
          <p:cNvSpPr/>
          <p:nvPr/>
        </p:nvSpPr>
        <p:spPr>
          <a:xfrm>
            <a:off x="4723421" y="2924944"/>
            <a:ext cx="1679979" cy="864096"/>
          </a:xfrm>
          <a:prstGeom prst="round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smtClean="0"/>
              <a:t>9 CFU</a:t>
            </a:r>
            <a:endParaRPr lang="it-IT" sz="2800" dirty="0"/>
          </a:p>
        </p:txBody>
      </p:sp>
      <p:sp>
        <p:nvSpPr>
          <p:cNvPr id="12" name="Rettangolo arrotondato 11"/>
          <p:cNvSpPr/>
          <p:nvPr/>
        </p:nvSpPr>
        <p:spPr>
          <a:xfrm>
            <a:off x="6707142" y="2924944"/>
            <a:ext cx="1679979" cy="8640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smtClean="0"/>
              <a:t>12 CFU</a:t>
            </a:r>
            <a:endParaRPr lang="it-IT" sz="2800" dirty="0"/>
          </a:p>
        </p:txBody>
      </p:sp>
      <p:sp>
        <p:nvSpPr>
          <p:cNvPr id="14" name="Rettangolo arrotondato 13"/>
          <p:cNvSpPr/>
          <p:nvPr/>
        </p:nvSpPr>
        <p:spPr>
          <a:xfrm>
            <a:off x="783798" y="2924944"/>
            <a:ext cx="1674873" cy="86409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smtClean="0"/>
              <a:t>3 CFU</a:t>
            </a:r>
            <a:endParaRPr lang="it-IT" sz="2800" dirty="0"/>
          </a:p>
        </p:txBody>
      </p:sp>
      <p:sp>
        <p:nvSpPr>
          <p:cNvPr id="15" name="Parentesi graffa aperta 14"/>
          <p:cNvSpPr/>
          <p:nvPr/>
        </p:nvSpPr>
        <p:spPr>
          <a:xfrm rot="5400000">
            <a:off x="4423603" y="-1298234"/>
            <a:ext cx="288764" cy="7725544"/>
          </a:xfrm>
          <a:prstGeom prst="leftBrace">
            <a:avLst>
              <a:gd name="adj1" fmla="val 34462"/>
              <a:gd name="adj2" fmla="val 50000"/>
            </a:avLst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2696131" y="1700808"/>
            <a:ext cx="3848307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3600" b="1" dirty="0" smtClean="0">
                <a:solidFill>
                  <a:srgbClr val="404040"/>
                </a:solidFill>
                <a:latin typeface="Calibri"/>
                <a:cs typeface="Calibri"/>
              </a:rPr>
              <a:t>Vari tipi di corsi</a:t>
            </a:r>
            <a:endParaRPr lang="it-IT" sz="3600" b="1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5385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uppo 51"/>
          <p:cNvGrpSpPr/>
          <p:nvPr/>
        </p:nvGrpSpPr>
        <p:grpSpPr>
          <a:xfrm>
            <a:off x="134557" y="2276872"/>
            <a:ext cx="8892480" cy="3371630"/>
            <a:chOff x="134557" y="2276872"/>
            <a:chExt cx="8892480" cy="3371630"/>
          </a:xfrm>
        </p:grpSpPr>
        <p:sp>
          <p:nvSpPr>
            <p:cNvPr id="51" name="Figura a mano libera 50"/>
            <p:cNvSpPr/>
            <p:nvPr/>
          </p:nvSpPr>
          <p:spPr>
            <a:xfrm>
              <a:off x="200509" y="2276872"/>
              <a:ext cx="8738806" cy="931746"/>
            </a:xfrm>
            <a:custGeom>
              <a:avLst/>
              <a:gdLst>
                <a:gd name="connsiteX0" fmla="*/ 1921535 w 8521590"/>
                <a:gd name="connsiteY0" fmla="*/ 0 h 785443"/>
                <a:gd name="connsiteX1" fmla="*/ 0 w 8521590"/>
                <a:gd name="connsiteY1" fmla="*/ 785443 h 785443"/>
                <a:gd name="connsiteX2" fmla="*/ 8521590 w 8521590"/>
                <a:gd name="connsiteY2" fmla="*/ 768731 h 785443"/>
                <a:gd name="connsiteX3" fmla="*/ 3642562 w 8521590"/>
                <a:gd name="connsiteY3" fmla="*/ 33423 h 785443"/>
                <a:gd name="connsiteX4" fmla="*/ 1921535 w 8521590"/>
                <a:gd name="connsiteY4" fmla="*/ 0 h 785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21590" h="785443">
                  <a:moveTo>
                    <a:pt x="1921535" y="0"/>
                  </a:moveTo>
                  <a:lnTo>
                    <a:pt x="0" y="785443"/>
                  </a:lnTo>
                  <a:lnTo>
                    <a:pt x="8521590" y="768731"/>
                  </a:lnTo>
                  <a:lnTo>
                    <a:pt x="3642562" y="33423"/>
                  </a:lnTo>
                  <a:lnTo>
                    <a:pt x="1921535" y="0"/>
                  </a:lnTo>
                  <a:close/>
                </a:path>
              </a:pathLst>
            </a:custGeom>
            <a:solidFill>
              <a:srgbClr val="D9CCC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9" name="Rettangolo arrotondato 48"/>
            <p:cNvSpPr/>
            <p:nvPr/>
          </p:nvSpPr>
          <p:spPr>
            <a:xfrm>
              <a:off x="134557" y="3107544"/>
              <a:ext cx="8892480" cy="2540958"/>
            </a:xfrm>
            <a:prstGeom prst="roundRect">
              <a:avLst>
                <a:gd name="adj" fmla="val 8347"/>
              </a:avLst>
            </a:prstGeom>
            <a:solidFill>
              <a:srgbClr val="D9CCCC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Rettangolo arrotondato 36"/>
            <p:cNvSpPr/>
            <p:nvPr/>
          </p:nvSpPr>
          <p:spPr>
            <a:xfrm>
              <a:off x="347074" y="3284984"/>
              <a:ext cx="3952841" cy="2160240"/>
            </a:xfrm>
            <a:prstGeom prst="roundRect">
              <a:avLst>
                <a:gd name="adj" fmla="val 128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b="1" dirty="0" smtClean="0"/>
                <a:t>Ingegneria Gestionale</a:t>
              </a:r>
              <a:br>
                <a:rPr lang="it-IT" sz="2800" b="1" dirty="0" smtClean="0"/>
              </a:br>
              <a:r>
                <a:rPr lang="it-IT" sz="2800" b="1" dirty="0" smtClean="0"/>
                <a:t>- </a:t>
              </a:r>
              <a:r>
                <a:rPr lang="it-IT" sz="2400" dirty="0" smtClean="0"/>
                <a:t>indirizzo unico</a:t>
              </a:r>
              <a:endParaRPr lang="it-IT" sz="2400" dirty="0"/>
            </a:p>
          </p:txBody>
        </p:sp>
        <p:sp>
          <p:nvSpPr>
            <p:cNvPr id="38" name="Rettangolo arrotondato 37"/>
            <p:cNvSpPr/>
            <p:nvPr/>
          </p:nvSpPr>
          <p:spPr>
            <a:xfrm>
              <a:off x="4582692" y="3284984"/>
              <a:ext cx="4264833" cy="2160240"/>
            </a:xfrm>
            <a:prstGeom prst="roundRect">
              <a:avLst>
                <a:gd name="adj" fmla="val 12026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b="1" dirty="0" smtClean="0"/>
                <a:t>Ingegneria </a:t>
              </a:r>
              <a:br>
                <a:rPr lang="it-IT" sz="2800" b="1" dirty="0" smtClean="0"/>
              </a:br>
              <a:r>
                <a:rPr lang="it-IT" sz="2800" b="1" dirty="0" smtClean="0"/>
                <a:t>Informatica e Automatica</a:t>
              </a:r>
            </a:p>
            <a:p>
              <a:r>
                <a:rPr lang="it-IT" sz="2400" b="1" dirty="0" smtClean="0"/>
                <a:t>	</a:t>
              </a:r>
              <a:r>
                <a:rPr lang="it-IT" sz="2400" b="1" dirty="0"/>
                <a:t>- </a:t>
              </a:r>
              <a:r>
                <a:rPr lang="it-IT" sz="2400" dirty="0" smtClean="0"/>
                <a:t>Indirizzo Informatica</a:t>
              </a:r>
            </a:p>
            <a:p>
              <a:r>
                <a:rPr lang="it-IT" sz="2400" b="1" dirty="0" smtClean="0"/>
                <a:t>	- </a:t>
              </a:r>
              <a:r>
                <a:rPr lang="it-IT" sz="2400" dirty="0" smtClean="0"/>
                <a:t>Indirizzo Automatica</a:t>
              </a:r>
              <a:endParaRPr lang="it-IT" sz="2000" dirty="0"/>
            </a:p>
          </p:txBody>
        </p:sp>
      </p:grpSp>
      <p:sp>
        <p:nvSpPr>
          <p:cNvPr id="50" name="Rettangolo arrotondato 49"/>
          <p:cNvSpPr/>
          <p:nvPr/>
        </p:nvSpPr>
        <p:spPr>
          <a:xfrm>
            <a:off x="2144376" y="1483842"/>
            <a:ext cx="1873441" cy="1009054"/>
          </a:xfrm>
          <a:prstGeom prst="roundRect">
            <a:avLst>
              <a:gd name="adj" fmla="val 10043"/>
            </a:avLst>
          </a:prstGeom>
          <a:solidFill>
            <a:srgbClr val="D9CCCC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64037" y="31561"/>
            <a:ext cx="6844267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Offerta didattica del DIAG</a:t>
            </a:r>
            <a:endParaRPr kumimoji="0" lang="it-IT" sz="4400" b="1" i="0" u="none" strike="noStrike" kern="1200" cap="none" spc="0" normalizeH="0" baseline="0" noProof="1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850540" y="1644180"/>
            <a:ext cx="533400" cy="685800"/>
          </a:xfrm>
          <a:prstGeom prst="rect">
            <a:avLst/>
          </a:prstGeom>
          <a:solidFill>
            <a:srgbClr val="D9CCCC"/>
          </a:solidFill>
          <a:ln w="9525">
            <a:solidFill>
              <a:srgbClr val="40404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383940" y="1974380"/>
            <a:ext cx="914400" cy="0"/>
          </a:xfrm>
          <a:prstGeom prst="line">
            <a:avLst/>
          </a:prstGeom>
          <a:noFill/>
          <a:ln w="57150" cmpd="sng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uppo 1"/>
          <p:cNvGrpSpPr/>
          <p:nvPr/>
        </p:nvGrpSpPr>
        <p:grpSpPr>
          <a:xfrm>
            <a:off x="4812940" y="1644180"/>
            <a:ext cx="1066800" cy="685800"/>
            <a:chOff x="4863067" y="1572172"/>
            <a:chExt cx="1066800" cy="685800"/>
          </a:xfrm>
          <a:solidFill>
            <a:srgbClr val="D9CC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 9"/>
            <p:cNvSpPr>
              <a:spLocks noChangeArrowheads="1"/>
            </p:cNvSpPr>
            <p:nvPr/>
          </p:nvSpPr>
          <p:spPr bwMode="auto">
            <a:xfrm>
              <a:off x="4863067" y="1572172"/>
              <a:ext cx="533400" cy="685800"/>
            </a:xfrm>
            <a:prstGeom prst="rect">
              <a:avLst/>
            </a:prstGeom>
            <a:grpFill/>
            <a:ln w="9525">
              <a:solidFill>
                <a:srgbClr val="40404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10"/>
            <p:cNvSpPr>
              <a:spLocks noChangeArrowheads="1"/>
            </p:cNvSpPr>
            <p:nvPr/>
          </p:nvSpPr>
          <p:spPr bwMode="auto">
            <a:xfrm>
              <a:off x="5396467" y="1572172"/>
              <a:ext cx="533400" cy="685800"/>
            </a:xfrm>
            <a:prstGeom prst="rect">
              <a:avLst/>
            </a:prstGeom>
            <a:grpFill/>
            <a:ln w="9525">
              <a:solidFill>
                <a:srgbClr val="40404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" name="Line 13"/>
          <p:cNvSpPr>
            <a:spLocks noChangeShapeType="1"/>
          </p:cNvSpPr>
          <p:nvPr/>
        </p:nvSpPr>
        <p:spPr bwMode="auto">
          <a:xfrm>
            <a:off x="3898540" y="1974380"/>
            <a:ext cx="914400" cy="0"/>
          </a:xfrm>
          <a:prstGeom prst="line">
            <a:avLst/>
          </a:prstGeom>
          <a:noFill/>
          <a:ln w="57150" cmpd="sng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14"/>
          <p:cNvSpPr>
            <a:spLocks noChangeShapeType="1"/>
          </p:cNvSpPr>
          <p:nvPr/>
        </p:nvSpPr>
        <p:spPr bwMode="auto">
          <a:xfrm>
            <a:off x="5879740" y="1974380"/>
            <a:ext cx="914400" cy="0"/>
          </a:xfrm>
          <a:prstGeom prst="line">
            <a:avLst/>
          </a:prstGeom>
          <a:noFill/>
          <a:ln w="57150" cmpd="sng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uppo 2"/>
          <p:cNvGrpSpPr/>
          <p:nvPr/>
        </p:nvGrpSpPr>
        <p:grpSpPr>
          <a:xfrm>
            <a:off x="6794140" y="1644180"/>
            <a:ext cx="1600200" cy="685800"/>
            <a:chOff x="6844267" y="1572172"/>
            <a:chExt cx="1600200" cy="685800"/>
          </a:xfrm>
          <a:solidFill>
            <a:srgbClr val="D9CC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Rectangle 11"/>
            <p:cNvSpPr>
              <a:spLocks noChangeArrowheads="1"/>
            </p:cNvSpPr>
            <p:nvPr/>
          </p:nvSpPr>
          <p:spPr bwMode="auto">
            <a:xfrm>
              <a:off x="6844267" y="1572172"/>
              <a:ext cx="533400" cy="685800"/>
            </a:xfrm>
            <a:prstGeom prst="rect">
              <a:avLst/>
            </a:prstGeom>
            <a:grpFill/>
            <a:ln w="9525">
              <a:solidFill>
                <a:srgbClr val="40404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12"/>
            <p:cNvSpPr>
              <a:spLocks noChangeArrowheads="1"/>
            </p:cNvSpPr>
            <p:nvPr/>
          </p:nvSpPr>
          <p:spPr bwMode="auto">
            <a:xfrm>
              <a:off x="7911067" y="1572172"/>
              <a:ext cx="533400" cy="685800"/>
            </a:xfrm>
            <a:prstGeom prst="rect">
              <a:avLst/>
            </a:prstGeom>
            <a:grpFill/>
            <a:ln w="9525">
              <a:solidFill>
                <a:srgbClr val="40404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15"/>
            <p:cNvSpPr>
              <a:spLocks noChangeArrowheads="1"/>
            </p:cNvSpPr>
            <p:nvPr/>
          </p:nvSpPr>
          <p:spPr bwMode="auto">
            <a:xfrm>
              <a:off x="7377667" y="1572172"/>
              <a:ext cx="533400" cy="685800"/>
            </a:xfrm>
            <a:prstGeom prst="rect">
              <a:avLst/>
            </a:prstGeom>
            <a:grpFill/>
            <a:ln w="9525">
              <a:solidFill>
                <a:srgbClr val="40404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461602" y="1021879"/>
            <a:ext cx="13589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2400" b="1" dirty="0" smtClean="0">
                <a:solidFill>
                  <a:srgbClr val="404040"/>
                </a:solidFill>
                <a:latin typeface="Calibri"/>
                <a:cs typeface="Calibri"/>
              </a:rPr>
              <a:t>Scuola</a:t>
            </a:r>
            <a:endParaRPr lang="it-IT" sz="2400" b="1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2478642" y="764704"/>
            <a:ext cx="1358900" cy="76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2400" b="1" dirty="0" smtClean="0">
                <a:solidFill>
                  <a:srgbClr val="404040"/>
                </a:solidFill>
                <a:latin typeface="Calibri"/>
                <a:cs typeface="Calibri"/>
              </a:rPr>
              <a:t>Laurea triennale</a:t>
            </a:r>
            <a:endParaRPr lang="it-IT" sz="2400" b="1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4520167" y="764704"/>
            <a:ext cx="1739900" cy="76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2400" b="1" dirty="0">
                <a:solidFill>
                  <a:srgbClr val="404040"/>
                </a:solidFill>
                <a:latin typeface="Calibri"/>
                <a:cs typeface="Calibri"/>
              </a:rPr>
              <a:t>Laurea </a:t>
            </a:r>
            <a:r>
              <a:rPr lang="it-IT" sz="2400" b="1" dirty="0" smtClean="0">
                <a:solidFill>
                  <a:srgbClr val="404040"/>
                </a:solidFill>
                <a:latin typeface="Calibri"/>
                <a:cs typeface="Calibri"/>
              </a:rPr>
              <a:t>magistrale</a:t>
            </a:r>
            <a:endParaRPr lang="it-IT" sz="2400" b="1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6768067" y="764704"/>
            <a:ext cx="1739900" cy="76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2400" b="1" dirty="0" smtClean="0">
                <a:solidFill>
                  <a:srgbClr val="404040"/>
                </a:solidFill>
                <a:latin typeface="Calibri"/>
                <a:cs typeface="Calibri"/>
              </a:rPr>
              <a:t>Dottorato </a:t>
            </a:r>
          </a:p>
          <a:p>
            <a:pPr algn="ctr">
              <a:lnSpc>
                <a:spcPct val="90000"/>
              </a:lnSpc>
            </a:pPr>
            <a:r>
              <a:rPr lang="it-IT" sz="2400" b="1" dirty="0" smtClean="0">
                <a:solidFill>
                  <a:srgbClr val="404040"/>
                </a:solidFill>
                <a:latin typeface="Calibri"/>
                <a:cs typeface="Calibri"/>
              </a:rPr>
              <a:t>di ricerca</a:t>
            </a:r>
            <a:endParaRPr lang="it-IT" sz="2400" b="1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2289625" y="1628801"/>
            <a:ext cx="1600200" cy="345580"/>
            <a:chOff x="2339752" y="1556792"/>
            <a:chExt cx="1600200" cy="6858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" name="Rectangle 6"/>
            <p:cNvSpPr>
              <a:spLocks noChangeArrowheads="1"/>
            </p:cNvSpPr>
            <p:nvPr/>
          </p:nvSpPr>
          <p:spPr bwMode="auto">
            <a:xfrm>
              <a:off x="2339752" y="1556792"/>
              <a:ext cx="533400" cy="68580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Rectangle 7"/>
            <p:cNvSpPr>
              <a:spLocks noChangeArrowheads="1"/>
            </p:cNvSpPr>
            <p:nvPr/>
          </p:nvSpPr>
          <p:spPr bwMode="auto">
            <a:xfrm>
              <a:off x="2873152" y="1556792"/>
              <a:ext cx="533400" cy="68580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Rectangle 8"/>
            <p:cNvSpPr>
              <a:spLocks noChangeArrowheads="1"/>
            </p:cNvSpPr>
            <p:nvPr/>
          </p:nvSpPr>
          <p:spPr bwMode="auto">
            <a:xfrm>
              <a:off x="3406552" y="1556792"/>
              <a:ext cx="533400" cy="68580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" name="Gruppo 38"/>
          <p:cNvGrpSpPr/>
          <p:nvPr/>
        </p:nvGrpSpPr>
        <p:grpSpPr>
          <a:xfrm>
            <a:off x="2289010" y="1971327"/>
            <a:ext cx="1600200" cy="357777"/>
            <a:chOff x="6844267" y="1572172"/>
            <a:chExt cx="1600200" cy="685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0" name="Rectangle 11"/>
            <p:cNvSpPr>
              <a:spLocks noChangeArrowheads="1"/>
            </p:cNvSpPr>
            <p:nvPr/>
          </p:nvSpPr>
          <p:spPr bwMode="auto">
            <a:xfrm>
              <a:off x="6844267" y="1572172"/>
              <a:ext cx="533400" cy="6858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rgbClr val="40404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Rectangle 12"/>
            <p:cNvSpPr>
              <a:spLocks noChangeArrowheads="1"/>
            </p:cNvSpPr>
            <p:nvPr/>
          </p:nvSpPr>
          <p:spPr bwMode="auto">
            <a:xfrm>
              <a:off x="7911067" y="1572172"/>
              <a:ext cx="533400" cy="6858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rgbClr val="40404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Rectangle 15"/>
            <p:cNvSpPr>
              <a:spLocks noChangeArrowheads="1"/>
            </p:cNvSpPr>
            <p:nvPr/>
          </p:nvSpPr>
          <p:spPr bwMode="auto">
            <a:xfrm>
              <a:off x="7377667" y="1572172"/>
              <a:ext cx="533400" cy="6858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rgbClr val="40404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9" name="Gruppo 58"/>
          <p:cNvGrpSpPr/>
          <p:nvPr/>
        </p:nvGrpSpPr>
        <p:grpSpPr>
          <a:xfrm>
            <a:off x="395536" y="5805264"/>
            <a:ext cx="8451989" cy="864096"/>
            <a:chOff x="395536" y="5661248"/>
            <a:chExt cx="8451989" cy="864096"/>
          </a:xfrm>
        </p:grpSpPr>
        <p:sp>
          <p:nvSpPr>
            <p:cNvPr id="57" name="Rettangolo arrotondato 56"/>
            <p:cNvSpPr/>
            <p:nvPr/>
          </p:nvSpPr>
          <p:spPr>
            <a:xfrm>
              <a:off x="395536" y="5661248"/>
              <a:ext cx="3904379" cy="86409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>
                <a:defRPr/>
              </a:pPr>
              <a:r>
                <a:rPr lang="it-IT" sz="2000" b="1" dirty="0">
                  <a:solidFill>
                    <a:schemeClr val="bg1"/>
                  </a:solidFill>
                </a:rPr>
                <a:t>Laurea in Ingegneria </a:t>
              </a:r>
              <a:r>
                <a:rPr lang="it-IT" sz="2000" b="1" dirty="0" smtClean="0">
                  <a:solidFill>
                    <a:schemeClr val="bg1"/>
                  </a:solidFill>
                </a:rPr>
                <a:t>dell’Informazione </a:t>
              </a:r>
              <a:r>
                <a:rPr lang="it-IT" sz="2000" b="1" dirty="0">
                  <a:solidFill>
                    <a:schemeClr val="bg1"/>
                  </a:solidFill>
                </a:rPr>
                <a:t>(Latina)</a:t>
              </a:r>
            </a:p>
          </p:txBody>
        </p:sp>
        <p:sp>
          <p:nvSpPr>
            <p:cNvPr id="58" name="Rettangolo arrotondato 57"/>
            <p:cNvSpPr/>
            <p:nvPr/>
          </p:nvSpPr>
          <p:spPr>
            <a:xfrm>
              <a:off x="4603588" y="5661248"/>
              <a:ext cx="4243937" cy="864096"/>
            </a:xfrm>
            <a:prstGeom prst="round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>
                <a:defRPr/>
              </a:pPr>
              <a:r>
                <a:rPr lang="it-IT" sz="2000" b="1" dirty="0">
                  <a:solidFill>
                    <a:srgbClr val="FFFFFF"/>
                  </a:solidFill>
                </a:rPr>
                <a:t>Laurea in Bioinformatica </a:t>
              </a:r>
              <a:r>
                <a:rPr lang="it-IT" sz="2000" b="1" dirty="0" smtClean="0">
                  <a:solidFill>
                    <a:srgbClr val="FFFFFF"/>
                  </a:solidFill>
                </a:rPr>
                <a:t/>
              </a:r>
              <a:br>
                <a:rPr lang="it-IT" sz="2000" b="1" dirty="0" smtClean="0">
                  <a:solidFill>
                    <a:srgbClr val="FFFFFF"/>
                  </a:solidFill>
                </a:rPr>
              </a:br>
              <a:r>
                <a:rPr lang="it-IT" sz="2000" dirty="0" smtClean="0">
                  <a:solidFill>
                    <a:srgbClr val="FFFFFF"/>
                  </a:solidFill>
                </a:rPr>
                <a:t>(</a:t>
              </a:r>
              <a:r>
                <a:rPr lang="it-IT" sz="2000" dirty="0">
                  <a:solidFill>
                    <a:srgbClr val="FFFFFF"/>
                  </a:solidFill>
                </a:rPr>
                <a:t>nuova istituzione)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99229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19"/>
          <p:cNvSpPr txBox="1">
            <a:spLocks noChangeArrowheads="1"/>
          </p:cNvSpPr>
          <p:nvPr/>
        </p:nvSpPr>
        <p:spPr bwMode="auto">
          <a:xfrm>
            <a:off x="571918" y="3030002"/>
            <a:ext cx="8104538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541338" algn="l"/>
              </a:tabLst>
            </a:pPr>
            <a:r>
              <a:rPr lang="it-IT" sz="2400" b="1" dirty="0" smtClean="0">
                <a:solidFill>
                  <a:srgbClr val="790000"/>
                </a:solidFill>
                <a:cs typeface="Calibri"/>
              </a:rPr>
              <a:t>Accesso </a:t>
            </a:r>
            <a:r>
              <a:rPr lang="it-IT" sz="2400" b="1" dirty="0">
                <a:solidFill>
                  <a:srgbClr val="790000"/>
                </a:solidFill>
                <a:cs typeface="Calibri"/>
              </a:rPr>
              <a:t>a numero programmato (</a:t>
            </a:r>
            <a:r>
              <a:rPr lang="it-IT" sz="2400" b="1" dirty="0" smtClean="0">
                <a:solidFill>
                  <a:srgbClr val="790000"/>
                </a:solidFill>
                <a:cs typeface="Calibri"/>
              </a:rPr>
              <a:t>350</a:t>
            </a:r>
            <a:r>
              <a:rPr lang="it-IT" sz="2400" b="1" dirty="0">
                <a:solidFill>
                  <a:srgbClr val="790000"/>
                </a:solidFill>
                <a:cs typeface="Calibri"/>
              </a:rPr>
              <a:t>)</a:t>
            </a:r>
          </a:p>
          <a:p>
            <a:pPr marL="268288">
              <a:spcBef>
                <a:spcPts val="600"/>
              </a:spcBef>
              <a:buFont typeface="Wingdings" pitchFamily="2" charset="2"/>
              <a:buChar char="§"/>
            </a:pPr>
            <a:r>
              <a:rPr lang="it-IT" sz="2400" b="1" dirty="0">
                <a:solidFill>
                  <a:srgbClr val="790000"/>
                </a:solidFill>
                <a:cs typeface="Calibri"/>
              </a:rPr>
              <a:t> </a:t>
            </a:r>
            <a:r>
              <a:rPr lang="it-IT" sz="2400" b="1" dirty="0" smtClean="0">
                <a:solidFill>
                  <a:srgbClr val="790000"/>
                </a:solidFill>
                <a:cs typeface="Calibri"/>
              </a:rPr>
              <a:t>335 </a:t>
            </a:r>
            <a:r>
              <a:rPr lang="it-IT" sz="2400" b="1" dirty="0">
                <a:solidFill>
                  <a:srgbClr val="790000"/>
                </a:solidFill>
                <a:cs typeface="Calibri"/>
              </a:rPr>
              <a:t>cittadini italiani e comunitari</a:t>
            </a:r>
          </a:p>
          <a:p>
            <a:pPr marL="268288">
              <a:spcBef>
                <a:spcPts val="600"/>
              </a:spcBef>
              <a:buFont typeface="Wingdings" pitchFamily="2" charset="2"/>
              <a:buChar char="§"/>
            </a:pPr>
            <a:r>
              <a:rPr lang="it-IT" sz="2400" b="1" dirty="0">
                <a:solidFill>
                  <a:srgbClr val="790000"/>
                </a:solidFill>
                <a:cs typeface="Calibri"/>
              </a:rPr>
              <a:t> 15 cittadini provenienti da paesi extra </a:t>
            </a:r>
            <a:r>
              <a:rPr lang="it-IT" sz="2400" b="1" dirty="0" smtClean="0">
                <a:solidFill>
                  <a:srgbClr val="790000"/>
                </a:solidFill>
                <a:cs typeface="Calibri"/>
              </a:rPr>
              <a:t>UE</a:t>
            </a:r>
          </a:p>
          <a:p>
            <a:pPr marL="4763"/>
            <a:endParaRPr lang="it-IT" sz="2400" b="1" dirty="0" smtClean="0">
              <a:solidFill>
                <a:srgbClr val="790000"/>
              </a:solidFill>
              <a:cs typeface="Calibri"/>
            </a:endParaRPr>
          </a:p>
          <a:p>
            <a:pPr>
              <a:tabLst>
                <a:tab pos="541338" algn="l"/>
              </a:tabLst>
            </a:pPr>
            <a:r>
              <a:rPr lang="it-IT" sz="2400" b="1" dirty="0" smtClean="0">
                <a:solidFill>
                  <a:srgbClr val="790000"/>
                </a:solidFill>
                <a:cs typeface="Calibri"/>
              </a:rPr>
              <a:t>Test di </a:t>
            </a:r>
            <a:r>
              <a:rPr lang="it-IT" sz="2400" b="1" dirty="0">
                <a:solidFill>
                  <a:srgbClr val="790000"/>
                </a:solidFill>
                <a:cs typeface="Calibri"/>
              </a:rPr>
              <a:t>accesso </a:t>
            </a:r>
            <a:r>
              <a:rPr lang="it-IT" sz="2400" dirty="0">
                <a:cs typeface="Calibri"/>
              </a:rPr>
              <a:t>gestito da  Consorzio Interuniversitario Sistemi Integrati per l’Accesso – </a:t>
            </a:r>
            <a:r>
              <a:rPr lang="it-IT" sz="2400" b="1" dirty="0">
                <a:solidFill>
                  <a:srgbClr val="790000"/>
                </a:solidFill>
                <a:cs typeface="Calibri"/>
              </a:rPr>
              <a:t>CISIA  </a:t>
            </a:r>
            <a:r>
              <a:rPr lang="it-IT" sz="2400" b="1" dirty="0" smtClean="0">
                <a:solidFill>
                  <a:srgbClr val="790000"/>
                </a:solidFill>
                <a:cs typeface="Calibri"/>
              </a:rPr>
              <a:t>- </a:t>
            </a:r>
            <a:r>
              <a:rPr lang="it-IT" sz="2400" b="1" dirty="0" smtClean="0">
                <a:solidFill>
                  <a:srgbClr val="790000"/>
                </a:solidFill>
                <a:cs typeface="Calibri"/>
                <a:hlinkClick r:id="rId3"/>
              </a:rPr>
              <a:t>www.cisiaonline.it</a:t>
            </a:r>
            <a:endParaRPr lang="it-IT" sz="2400" b="1" dirty="0" smtClean="0">
              <a:solidFill>
                <a:srgbClr val="790000"/>
              </a:solidFill>
              <a:cs typeface="Calibri"/>
            </a:endParaRPr>
          </a:p>
          <a:p>
            <a:pPr>
              <a:tabLst>
                <a:tab pos="541338" algn="l"/>
              </a:tabLst>
            </a:pPr>
            <a:r>
              <a:rPr lang="it-IT" sz="2400" b="1" dirty="0" smtClean="0">
                <a:solidFill>
                  <a:srgbClr val="790000"/>
                </a:solidFill>
                <a:cs typeface="Calibri"/>
              </a:rPr>
              <a:t>Argomenti: </a:t>
            </a:r>
            <a:r>
              <a:rPr lang="it-IT" sz="2400" dirty="0" smtClean="0">
                <a:cs typeface="Calibri"/>
              </a:rPr>
              <a:t>Logica, matematica, comprensione del testo</a:t>
            </a:r>
          </a:p>
          <a:p>
            <a:pPr>
              <a:tabLst>
                <a:tab pos="541338" algn="l"/>
              </a:tabLst>
            </a:pPr>
            <a:r>
              <a:rPr lang="it-IT" sz="2400" b="1" dirty="0" smtClean="0">
                <a:cs typeface="Calibri"/>
              </a:rPr>
              <a:t>SOGLIA minima per accesso</a:t>
            </a:r>
          </a:p>
        </p:txBody>
      </p:sp>
      <p:sp>
        <p:nvSpPr>
          <p:cNvPr id="5" name="Rectangle 3">
            <a:hlinkClick r:id="rId4" action="ppaction://hlinkpres?slideindex=8&amp;slidetitle=Ingegneria Gestionale"/>
          </p:cNvPr>
          <p:cNvSpPr txBox="1">
            <a:spLocks noChangeArrowheads="1"/>
          </p:cNvSpPr>
          <p:nvPr/>
        </p:nvSpPr>
        <p:spPr>
          <a:xfrm>
            <a:off x="571916" y="1013778"/>
            <a:ext cx="8104539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Corso di Laurea (I livello)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3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anni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it-IT" sz="2400" b="1" dirty="0"/>
              <a:t>180 crediti formativi </a:t>
            </a:r>
            <a:r>
              <a:rPr lang="it-IT" sz="2400" b="1" dirty="0" smtClean="0"/>
              <a:t>universitari (CFU)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2400" b="1" dirty="0" smtClean="0"/>
              <a:t>idoneità lingua inglese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it-IT" sz="2400" b="1" dirty="0" smtClean="0"/>
              <a:t>prova finale</a:t>
            </a:r>
            <a:endParaRPr kumimoji="0" lang="it-IT" sz="2400" b="1" i="0" u="none" strike="noStrike" kern="1200" cap="none" spc="0" normalizeH="0" baseline="0" dirty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  <a:p>
            <a:pPr marL="1314450" lvl="2" indent="-457200">
              <a:spcBef>
                <a:spcPct val="20000"/>
              </a:spcBef>
              <a:buSzPct val="70000"/>
              <a:buFont typeface="Wingdings" panose="05000000000000000000" pitchFamily="2" charset="2"/>
              <a:buChar char="§"/>
              <a:defRPr/>
            </a:pPr>
            <a:endParaRPr kumimoji="0" lang="it-IT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16024" y="142528"/>
            <a:ext cx="6876256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Offerta didattica del DIAG</a:t>
            </a:r>
            <a:endParaRPr kumimoji="0" lang="it-IT" sz="4400" b="1" i="0" u="none" strike="noStrike" kern="1200" cap="none" spc="0" normalizeH="0" baseline="0" noProof="1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516132" y="6507079"/>
            <a:ext cx="5005536" cy="365125"/>
          </a:xfrm>
        </p:spPr>
        <p:txBody>
          <a:bodyPr/>
          <a:lstStyle/>
          <a:p>
            <a:r>
              <a:rPr lang="it-IT" dirty="0" smtClean="0"/>
              <a:t>Ingegneria Informatica e Automatica e Ingegneria Gestionale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35337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7064468" cy="827584"/>
          </a:xfrm>
        </p:spPr>
        <p:txBody>
          <a:bodyPr>
            <a:normAutofit/>
          </a:bodyPr>
          <a:lstStyle/>
          <a:p>
            <a:pPr algn="l"/>
            <a:r>
              <a:rPr lang="it-IT" b="1" dirty="0">
                <a:solidFill>
                  <a:srgbClr val="800000"/>
                </a:solidFill>
              </a:rPr>
              <a:t>Dove si svolgono le lezioni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13385" t="6325" r="22840" b="2733"/>
          <a:stretch/>
        </p:blipFill>
        <p:spPr>
          <a:xfrm>
            <a:off x="1039608" y="764704"/>
            <a:ext cx="7276808" cy="56166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Segnaposto piè di pagina 3"/>
          <p:cNvSpPr txBox="1">
            <a:spLocks/>
          </p:cNvSpPr>
          <p:nvPr/>
        </p:nvSpPr>
        <p:spPr>
          <a:xfrm>
            <a:off x="2516132" y="6507079"/>
            <a:ext cx="5005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457200" rtl="0" eaLnBrk="1" latinLnBrk="0" hangingPunct="1">
              <a:defRPr sz="14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/>
              <a:t>Ingegneria Informatica e Automatica e Ingegneria Gestionale</a:t>
            </a:r>
            <a:endParaRPr lang="it-IT" dirty="0"/>
          </a:p>
        </p:txBody>
      </p:sp>
      <p:grpSp>
        <p:nvGrpSpPr>
          <p:cNvPr id="14" name="Gruppo 13"/>
          <p:cNvGrpSpPr/>
          <p:nvPr/>
        </p:nvGrpSpPr>
        <p:grpSpPr>
          <a:xfrm>
            <a:off x="318124" y="2924944"/>
            <a:ext cx="2741708" cy="3133095"/>
            <a:chOff x="318124" y="2924944"/>
            <a:chExt cx="2741708" cy="3133095"/>
          </a:xfrm>
        </p:grpSpPr>
        <p:sp>
          <p:nvSpPr>
            <p:cNvPr id="9" name="Rettangolo arrotondato 8"/>
            <p:cNvSpPr/>
            <p:nvPr/>
          </p:nvSpPr>
          <p:spPr>
            <a:xfrm>
              <a:off x="1039608" y="4955018"/>
              <a:ext cx="868096" cy="515341"/>
            </a:xfrm>
            <a:prstGeom prst="roundRect">
              <a:avLst/>
            </a:prstGeom>
            <a:noFill/>
            <a:ln w="3810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 smtClean="0">
                  <a:solidFill>
                    <a:srgbClr val="800000"/>
                  </a:solidFill>
                </a:rPr>
                <a:t>3°, 4°</a:t>
              </a:r>
              <a:endParaRPr lang="it-IT" sz="2000" b="1" dirty="0">
                <a:solidFill>
                  <a:srgbClr val="800000"/>
                </a:solidFill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971600" y="5470359"/>
              <a:ext cx="1073570" cy="587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San Pietro</a:t>
              </a:r>
            </a:p>
            <a:p>
              <a:r>
                <a:rPr lang="it-IT" dirty="0" smtClean="0"/>
                <a:t>in Vincoli</a:t>
              </a:r>
              <a:endParaRPr lang="it-IT" dirty="0"/>
            </a:p>
          </p:txBody>
        </p:sp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8124" y="2924944"/>
              <a:ext cx="2741708" cy="187121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7" name="Gruppo 16"/>
          <p:cNvGrpSpPr/>
          <p:nvPr/>
        </p:nvGrpSpPr>
        <p:grpSpPr>
          <a:xfrm>
            <a:off x="3147841" y="4934884"/>
            <a:ext cx="3672408" cy="1403530"/>
            <a:chOff x="3147841" y="4934884"/>
            <a:chExt cx="3672408" cy="1403530"/>
          </a:xfrm>
        </p:grpSpPr>
        <p:sp>
          <p:nvSpPr>
            <p:cNvPr id="11" name="Rettangolo arrotondato 10"/>
            <p:cNvSpPr/>
            <p:nvPr/>
          </p:nvSpPr>
          <p:spPr>
            <a:xfrm>
              <a:off x="3363565" y="5675228"/>
              <a:ext cx="532360" cy="384393"/>
            </a:xfrm>
            <a:prstGeom prst="roundRect">
              <a:avLst/>
            </a:prstGeom>
            <a:noFill/>
            <a:ln w="3810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 smtClean="0">
                  <a:solidFill>
                    <a:srgbClr val="800000"/>
                  </a:solidFill>
                </a:rPr>
                <a:t>5°</a:t>
              </a:r>
              <a:endParaRPr lang="it-IT" sz="2000" b="1" dirty="0">
                <a:solidFill>
                  <a:srgbClr val="800000"/>
                </a:solidFill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3147841" y="6002597"/>
              <a:ext cx="1137277" cy="335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Via Ariosto</a:t>
              </a:r>
              <a:endParaRPr lang="it-IT" dirty="0"/>
            </a:p>
          </p:txBody>
        </p:sp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26148" y="4934884"/>
              <a:ext cx="2394101" cy="13498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9" name="Gruppo 18"/>
          <p:cNvGrpSpPr/>
          <p:nvPr/>
        </p:nvGrpSpPr>
        <p:grpSpPr>
          <a:xfrm>
            <a:off x="6747293" y="961125"/>
            <a:ext cx="2119772" cy="2649197"/>
            <a:chOff x="6747293" y="961125"/>
            <a:chExt cx="2119772" cy="2649197"/>
          </a:xfrm>
        </p:grpSpPr>
        <p:grpSp>
          <p:nvGrpSpPr>
            <p:cNvPr id="5" name="Gruppo 4"/>
            <p:cNvGrpSpPr/>
            <p:nvPr/>
          </p:nvGrpSpPr>
          <p:grpSpPr>
            <a:xfrm>
              <a:off x="6747293" y="961125"/>
              <a:ext cx="1093070" cy="925080"/>
              <a:chOff x="6747293" y="961125"/>
              <a:chExt cx="1093070" cy="925080"/>
            </a:xfrm>
          </p:grpSpPr>
          <p:sp>
            <p:nvSpPr>
              <p:cNvPr id="7" name="Rettangolo arrotondato 6"/>
              <p:cNvSpPr/>
              <p:nvPr/>
            </p:nvSpPr>
            <p:spPr>
              <a:xfrm>
                <a:off x="6820249" y="961125"/>
                <a:ext cx="816091" cy="589263"/>
              </a:xfrm>
              <a:prstGeom prst="roundRect">
                <a:avLst/>
              </a:prstGeom>
              <a:noFill/>
              <a:ln w="38100">
                <a:solidFill>
                  <a:srgbClr val="8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000" b="1" dirty="0" smtClean="0">
                    <a:solidFill>
                      <a:srgbClr val="800000"/>
                    </a:solidFill>
                  </a:rPr>
                  <a:t>1°, 2°</a:t>
                </a:r>
                <a:endParaRPr lang="it-IT" sz="2000" b="1" dirty="0">
                  <a:solidFill>
                    <a:srgbClr val="800000"/>
                  </a:solidFill>
                </a:endParaRPr>
              </a:p>
            </p:txBody>
          </p:sp>
          <p:sp>
            <p:nvSpPr>
              <p:cNvPr id="8" name="CasellaDiTesto 7"/>
              <p:cNvSpPr txBox="1"/>
              <p:nvPr/>
            </p:nvSpPr>
            <p:spPr>
              <a:xfrm>
                <a:off x="6747293" y="1550388"/>
                <a:ext cx="1093070" cy="335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Via Scarpa</a:t>
                </a:r>
                <a:endParaRPr lang="it-IT" dirty="0"/>
              </a:p>
            </p:txBody>
          </p:sp>
        </p:grpSp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85257" y="2052436"/>
              <a:ext cx="2081808" cy="155788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23647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7584"/>
          </a:xfrm>
        </p:spPr>
        <p:txBody>
          <a:bodyPr>
            <a:normAutofit/>
          </a:bodyPr>
          <a:lstStyle/>
          <a:p>
            <a:pPr algn="l"/>
            <a:r>
              <a:rPr lang="it-IT" b="1" dirty="0" smtClean="0">
                <a:solidFill>
                  <a:srgbClr val="800000"/>
                </a:solidFill>
              </a:rPr>
              <a:t>La nostra comunità</a:t>
            </a:r>
            <a:endParaRPr lang="it-IT" b="1" dirty="0">
              <a:solidFill>
                <a:srgbClr val="800000"/>
              </a:solidFill>
            </a:endParaRPr>
          </a:p>
        </p:txBody>
      </p:sp>
      <p:sp>
        <p:nvSpPr>
          <p:cNvPr id="15" name="Segnaposto piè di pagina 3"/>
          <p:cNvSpPr txBox="1">
            <a:spLocks/>
          </p:cNvSpPr>
          <p:nvPr/>
        </p:nvSpPr>
        <p:spPr>
          <a:xfrm>
            <a:off x="2516132" y="6507079"/>
            <a:ext cx="5005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457200" rtl="0" eaLnBrk="1" latinLnBrk="0" hangingPunct="1">
              <a:defRPr sz="14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/>
              <a:t>Ingegneria Informatica e Automatica e Ingegneria Gestionale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050323"/>
            <a:ext cx="3528392" cy="2391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7692" y="4075256"/>
            <a:ext cx="3670447" cy="23892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128" y="3766201"/>
            <a:ext cx="4295324" cy="26871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1840" y="894416"/>
            <a:ext cx="518360" cy="51836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0314" y="794379"/>
            <a:ext cx="4370158" cy="286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7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7584"/>
          </a:xfrm>
        </p:spPr>
        <p:txBody>
          <a:bodyPr>
            <a:normAutofit/>
          </a:bodyPr>
          <a:lstStyle/>
          <a:p>
            <a:pPr algn="l"/>
            <a:r>
              <a:rPr lang="it-IT" b="1" dirty="0" smtClean="0">
                <a:solidFill>
                  <a:srgbClr val="800000"/>
                </a:solidFill>
              </a:rPr>
              <a:t>Canale </a:t>
            </a:r>
            <a:r>
              <a:rPr lang="it-IT" b="1" dirty="0" err="1" smtClean="0">
                <a:solidFill>
                  <a:srgbClr val="800000"/>
                </a:solidFill>
              </a:rPr>
              <a:t>YouTube</a:t>
            </a:r>
            <a:r>
              <a:rPr lang="it-IT" b="1" dirty="0" smtClean="0">
                <a:solidFill>
                  <a:srgbClr val="800000"/>
                </a:solidFill>
              </a:rPr>
              <a:t> DIAG</a:t>
            </a:r>
            <a:endParaRPr lang="it-IT" b="1" dirty="0">
              <a:solidFill>
                <a:srgbClr val="800000"/>
              </a:solidFill>
            </a:endParaRPr>
          </a:p>
        </p:txBody>
      </p:sp>
      <p:sp>
        <p:nvSpPr>
          <p:cNvPr id="15" name="Segnaposto piè di pagina 3"/>
          <p:cNvSpPr txBox="1">
            <a:spLocks/>
          </p:cNvSpPr>
          <p:nvPr/>
        </p:nvSpPr>
        <p:spPr>
          <a:xfrm>
            <a:off x="2516132" y="6507079"/>
            <a:ext cx="5005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457200" rtl="0" eaLnBrk="1" latinLnBrk="0" hangingPunct="1">
              <a:defRPr sz="14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/>
              <a:t>Ingegneria Informatica e Automatica e Ingegneria Gestionale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407" y="936104"/>
            <a:ext cx="6425065" cy="5445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04" y="936104"/>
            <a:ext cx="1206500" cy="520700"/>
          </a:xfrm>
          <a:prstGeom prst="rect">
            <a:avLst/>
          </a:prstGeom>
        </p:spPr>
      </p:pic>
      <p:grpSp>
        <p:nvGrpSpPr>
          <p:cNvPr id="10" name="Gruppo 9"/>
          <p:cNvGrpSpPr/>
          <p:nvPr/>
        </p:nvGrpSpPr>
        <p:grpSpPr>
          <a:xfrm>
            <a:off x="467544" y="4898835"/>
            <a:ext cx="6912768" cy="1565911"/>
            <a:chOff x="467544" y="4898835"/>
            <a:chExt cx="6912768" cy="1565911"/>
          </a:xfrm>
        </p:grpSpPr>
        <p:sp>
          <p:nvSpPr>
            <p:cNvPr id="8" name="Cornice 7"/>
            <p:cNvSpPr/>
            <p:nvPr/>
          </p:nvSpPr>
          <p:spPr>
            <a:xfrm>
              <a:off x="2195736" y="4898835"/>
              <a:ext cx="5184576" cy="1565911"/>
            </a:xfrm>
            <a:prstGeom prst="frame">
              <a:avLst>
                <a:gd name="adj1" fmla="val 6192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9" name="Rettangolo 8"/>
            <p:cNvSpPr/>
            <p:nvPr/>
          </p:nvSpPr>
          <p:spPr>
            <a:xfrm>
              <a:off x="467544" y="5301208"/>
              <a:ext cx="158739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it-IT" sz="2400" b="1" dirty="0" smtClean="0">
                  <a:solidFill>
                    <a:srgbClr val="404040"/>
                  </a:solidFill>
                  <a:latin typeface="Arial" pitchFamily="34" charset="0"/>
                  <a:ea typeface="MS PGothic" pitchFamily="34" charset="-128"/>
                </a:rPr>
                <a:t>Lezioni </a:t>
              </a:r>
            </a:p>
            <a:p>
              <a:pPr algn="r"/>
              <a:r>
                <a:rPr lang="it-IT" sz="2400" b="1" dirty="0" smtClean="0">
                  <a:solidFill>
                    <a:srgbClr val="404040"/>
                  </a:solidFill>
                  <a:latin typeface="Arial" pitchFamily="34" charset="0"/>
                  <a:ea typeface="MS PGothic" pitchFamily="34" charset="-128"/>
                </a:rPr>
                <a:t>registrate</a:t>
              </a:r>
              <a:endParaRPr lang="it-IT" sz="2400" b="1" dirty="0">
                <a:solidFill>
                  <a:srgbClr val="40404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9153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412776"/>
            <a:ext cx="3456384" cy="4942629"/>
          </a:xfrm>
          <a:prstGeom prst="rect">
            <a:avLst/>
          </a:prstGeom>
        </p:spPr>
      </p:pic>
      <p:sp>
        <p:nvSpPr>
          <p:cNvPr id="4813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3169" y="260648"/>
            <a:ext cx="7490669" cy="997868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r>
              <a:rPr lang="it-IT" b="1" dirty="0" smtClean="0">
                <a:solidFill>
                  <a:srgbClr val="800000"/>
                </a:solidFill>
              </a:rPr>
              <a:t>Iniziative di dipartimento</a:t>
            </a:r>
            <a:endParaRPr lang="it-IT" b="1" noProof="1">
              <a:solidFill>
                <a:schemeClr val="accent3"/>
              </a:solidFill>
            </a:endParaRPr>
          </a:p>
        </p:txBody>
      </p:sp>
      <p:sp>
        <p:nvSpPr>
          <p:cNvPr id="9" name="Rettangolo arrotondato 8"/>
          <p:cNvSpPr/>
          <p:nvPr/>
        </p:nvSpPr>
        <p:spPr>
          <a:xfrm>
            <a:off x="344287" y="1374522"/>
            <a:ext cx="4136823" cy="151216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/>
              <a:t>Programma </a:t>
            </a:r>
            <a:br>
              <a:rPr lang="it-IT" sz="2800" b="1" dirty="0" smtClean="0"/>
            </a:br>
            <a:r>
              <a:rPr lang="it-IT" sz="2800" b="1" dirty="0" smtClean="0"/>
              <a:t>Erasmus</a:t>
            </a:r>
            <a:endParaRPr lang="it-IT" sz="2400" dirty="0"/>
          </a:p>
        </p:txBody>
      </p:sp>
      <p:sp>
        <p:nvSpPr>
          <p:cNvPr id="12" name="Segnaposto piè di pagina 3"/>
          <p:cNvSpPr txBox="1">
            <a:spLocks/>
          </p:cNvSpPr>
          <p:nvPr/>
        </p:nvSpPr>
        <p:spPr>
          <a:xfrm>
            <a:off x="2516132" y="6507079"/>
            <a:ext cx="5005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457200" rtl="0" eaLnBrk="1" latinLnBrk="0" hangingPunct="1">
              <a:defRPr sz="14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/>
              <a:t>Ingegneria Informatica e Automatica e Ingegneria Gestionale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687686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3169" y="260648"/>
            <a:ext cx="7490669" cy="997868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r>
              <a:rPr lang="it-IT" b="1" dirty="0" smtClean="0">
                <a:solidFill>
                  <a:srgbClr val="800000"/>
                </a:solidFill>
              </a:rPr>
              <a:t>Iniziative di dipartimento</a:t>
            </a:r>
            <a:endParaRPr lang="it-IT" b="1" noProof="1">
              <a:solidFill>
                <a:schemeClr val="accent3"/>
              </a:solidFill>
            </a:endParaRPr>
          </a:p>
        </p:txBody>
      </p:sp>
      <p:sp>
        <p:nvSpPr>
          <p:cNvPr id="2" name="Rettangolo arrotondato 1"/>
          <p:cNvSpPr/>
          <p:nvPr/>
        </p:nvSpPr>
        <p:spPr>
          <a:xfrm>
            <a:off x="4777609" y="3105280"/>
            <a:ext cx="4136823" cy="1512168"/>
          </a:xfrm>
          <a:prstGeom prst="round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/>
              <a:t>Percorso di Eccellenza</a:t>
            </a:r>
          </a:p>
          <a:p>
            <a:pPr algn="ctr"/>
            <a:r>
              <a:rPr lang="it-IT" sz="2400" b="1" dirty="0" smtClean="0"/>
              <a:t>- </a:t>
            </a:r>
            <a:r>
              <a:rPr lang="it-IT" sz="2400" dirty="0" smtClean="0"/>
              <a:t>Per i più meritevoli</a:t>
            </a:r>
          </a:p>
          <a:p>
            <a:pPr algn="ctr"/>
            <a:r>
              <a:rPr lang="it-IT" sz="2400" b="1" dirty="0" smtClean="0"/>
              <a:t>- </a:t>
            </a:r>
            <a:r>
              <a:rPr lang="it-IT" sz="2400" dirty="0" smtClean="0"/>
              <a:t>Attività extra-curriculum</a:t>
            </a:r>
            <a:endParaRPr lang="it-IT" sz="2400" dirty="0"/>
          </a:p>
        </p:txBody>
      </p:sp>
      <p:sp>
        <p:nvSpPr>
          <p:cNvPr id="6" name="Rettangolo arrotondato 5"/>
          <p:cNvSpPr/>
          <p:nvPr/>
        </p:nvSpPr>
        <p:spPr>
          <a:xfrm>
            <a:off x="4788024" y="1374522"/>
            <a:ext cx="4136823" cy="151216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/>
              <a:t>Borse per studenti</a:t>
            </a:r>
            <a:endParaRPr lang="it-IT" sz="2400" dirty="0"/>
          </a:p>
        </p:txBody>
      </p:sp>
      <p:sp>
        <p:nvSpPr>
          <p:cNvPr id="8" name="Rettangolo arrotondato 7"/>
          <p:cNvSpPr/>
          <p:nvPr/>
        </p:nvSpPr>
        <p:spPr>
          <a:xfrm>
            <a:off x="344287" y="3105280"/>
            <a:ext cx="4136823" cy="151216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/>
              <a:t>Doppio titolo </a:t>
            </a:r>
            <a:br>
              <a:rPr lang="it-IT" sz="2800" b="1" dirty="0" smtClean="0"/>
            </a:br>
            <a:r>
              <a:rPr lang="it-IT" sz="2800" b="1" dirty="0" smtClean="0"/>
              <a:t>- </a:t>
            </a:r>
            <a:r>
              <a:rPr lang="it-IT" sz="2400" dirty="0" smtClean="0"/>
              <a:t>Italo-francese</a:t>
            </a: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800" b="1" dirty="0" smtClean="0"/>
              <a:t>- </a:t>
            </a:r>
            <a:r>
              <a:rPr lang="it-IT" sz="2400" dirty="0" smtClean="0"/>
              <a:t>Italo</a:t>
            </a:r>
            <a:r>
              <a:rPr lang="it-IT" sz="2400" dirty="0"/>
              <a:t>-venezuelano </a:t>
            </a:r>
          </a:p>
        </p:txBody>
      </p:sp>
      <p:sp>
        <p:nvSpPr>
          <p:cNvPr id="9" name="Rettangolo arrotondato 8"/>
          <p:cNvSpPr/>
          <p:nvPr/>
        </p:nvSpPr>
        <p:spPr>
          <a:xfrm>
            <a:off x="344287" y="1374522"/>
            <a:ext cx="4136823" cy="151216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/>
              <a:t>Programma </a:t>
            </a:r>
            <a:br>
              <a:rPr lang="it-IT" sz="2800" b="1" dirty="0" smtClean="0"/>
            </a:br>
            <a:r>
              <a:rPr lang="it-IT" sz="2800" b="1" dirty="0" smtClean="0"/>
              <a:t>Erasmus</a:t>
            </a:r>
            <a:endParaRPr lang="it-IT" sz="2400" dirty="0"/>
          </a:p>
        </p:txBody>
      </p:sp>
      <p:sp>
        <p:nvSpPr>
          <p:cNvPr id="10" name="Rettangolo arrotondato 9"/>
          <p:cNvSpPr/>
          <p:nvPr/>
        </p:nvSpPr>
        <p:spPr>
          <a:xfrm>
            <a:off x="344287" y="4836037"/>
            <a:ext cx="4136823" cy="15121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/>
              <a:t>Contatti con le aziende</a:t>
            </a:r>
          </a:p>
          <a:p>
            <a:pPr algn="ctr"/>
            <a:r>
              <a:rPr lang="it-IT" sz="2400" b="1" dirty="0" smtClean="0"/>
              <a:t>	</a:t>
            </a:r>
            <a:r>
              <a:rPr lang="it-IT" sz="2400" b="1" dirty="0"/>
              <a:t>- </a:t>
            </a:r>
            <a:r>
              <a:rPr lang="it-IT" sz="2400" dirty="0" smtClean="0"/>
              <a:t>Cicli di seminari aziende</a:t>
            </a:r>
          </a:p>
          <a:p>
            <a:pPr algn="ctr"/>
            <a:r>
              <a:rPr lang="it-IT" sz="2400" b="1" dirty="0" smtClean="0"/>
              <a:t>- </a:t>
            </a:r>
            <a:r>
              <a:rPr lang="it-IT" sz="2400" dirty="0" smtClean="0"/>
              <a:t>Premi tesi di laurea</a:t>
            </a:r>
            <a:endParaRPr lang="it-IT" sz="2000" dirty="0"/>
          </a:p>
        </p:txBody>
      </p:sp>
      <p:sp>
        <p:nvSpPr>
          <p:cNvPr id="11" name="Rettangolo arrotondato 10"/>
          <p:cNvSpPr/>
          <p:nvPr/>
        </p:nvSpPr>
        <p:spPr>
          <a:xfrm>
            <a:off x="4788024" y="4836037"/>
            <a:ext cx="4136823" cy="151216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/>
              <a:t>Ambiente internazionale</a:t>
            </a:r>
          </a:p>
          <a:p>
            <a:pPr algn="ctr"/>
            <a:r>
              <a:rPr lang="it-IT" sz="2400" dirty="0" smtClean="0"/>
              <a:t>- Seminari in inglese</a:t>
            </a:r>
          </a:p>
          <a:p>
            <a:pPr algn="ctr"/>
            <a:r>
              <a:rPr lang="it-IT" sz="2400" dirty="0" smtClean="0"/>
              <a:t>- Ospiti di fama mondiale</a:t>
            </a:r>
            <a:endParaRPr lang="it-IT" sz="2400" dirty="0"/>
          </a:p>
        </p:txBody>
      </p:sp>
      <p:sp>
        <p:nvSpPr>
          <p:cNvPr id="12" name="Segnaposto piè di pagina 3"/>
          <p:cNvSpPr txBox="1">
            <a:spLocks/>
          </p:cNvSpPr>
          <p:nvPr/>
        </p:nvSpPr>
        <p:spPr>
          <a:xfrm>
            <a:off x="2516132" y="6507079"/>
            <a:ext cx="5005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457200" rtl="0" eaLnBrk="1" latinLnBrk="0" hangingPunct="1">
              <a:defRPr sz="14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/>
              <a:t>Ingegneria Informatica e Automatica e Ingegneria Gestionale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132959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3169" y="44624"/>
            <a:ext cx="7490669" cy="792088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r>
              <a:rPr lang="it-IT" b="1" dirty="0" smtClean="0">
                <a:solidFill>
                  <a:srgbClr val="800000"/>
                </a:solidFill>
              </a:rPr>
              <a:t>Iniziative di Ateneo</a:t>
            </a:r>
            <a:endParaRPr lang="it-IT" b="1" noProof="1">
              <a:solidFill>
                <a:schemeClr val="accent3"/>
              </a:solidFill>
            </a:endParaRPr>
          </a:p>
        </p:txBody>
      </p:sp>
      <p:sp>
        <p:nvSpPr>
          <p:cNvPr id="6" name="Rettangolo arrotondato 5"/>
          <p:cNvSpPr/>
          <p:nvPr/>
        </p:nvSpPr>
        <p:spPr>
          <a:xfrm>
            <a:off x="4788023" y="3717032"/>
            <a:ext cx="4136823" cy="151216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/>
              <a:t>Titolo di studio con menzione speciale</a:t>
            </a:r>
            <a:endParaRPr lang="it-IT" sz="2400" dirty="0"/>
          </a:p>
        </p:txBody>
      </p:sp>
      <p:sp>
        <p:nvSpPr>
          <p:cNvPr id="8" name="Rettangolo arrotondato 7"/>
          <p:cNvSpPr/>
          <p:nvPr/>
        </p:nvSpPr>
        <p:spPr>
          <a:xfrm>
            <a:off x="447720" y="2103828"/>
            <a:ext cx="4136823" cy="151216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/>
              <a:t>Alloggio e </a:t>
            </a:r>
            <a:r>
              <a:rPr lang="it-IT" sz="2800" b="1" smtClean="0"/>
              <a:t>iscrizione gratuiti</a:t>
            </a:r>
            <a:endParaRPr lang="it-IT" sz="2400" dirty="0"/>
          </a:p>
        </p:txBody>
      </p:sp>
      <p:sp>
        <p:nvSpPr>
          <p:cNvPr id="9" name="Rettangolo arrotondato 8"/>
          <p:cNvSpPr/>
          <p:nvPr/>
        </p:nvSpPr>
        <p:spPr>
          <a:xfrm>
            <a:off x="4788023" y="2103828"/>
            <a:ext cx="4136823" cy="151216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/>
              <a:t>Attività didattiche aggiuntive (con obbligo </a:t>
            </a:r>
          </a:p>
          <a:p>
            <a:pPr algn="ctr"/>
            <a:r>
              <a:rPr lang="it-IT" sz="2800" b="1" dirty="0" smtClean="0"/>
              <a:t>di alto rendimento)</a:t>
            </a:r>
            <a:endParaRPr lang="it-IT" sz="2400" dirty="0"/>
          </a:p>
        </p:txBody>
      </p:sp>
      <p:sp>
        <p:nvSpPr>
          <p:cNvPr id="10" name="Rettangolo arrotondato 9"/>
          <p:cNvSpPr/>
          <p:nvPr/>
        </p:nvSpPr>
        <p:spPr>
          <a:xfrm>
            <a:off x="447719" y="3717032"/>
            <a:ext cx="4136823" cy="15121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/>
              <a:t>Periodo di studio in istituzioni internazionali prestigiose</a:t>
            </a:r>
            <a:endParaRPr lang="it-IT" sz="2000" dirty="0"/>
          </a:p>
        </p:txBody>
      </p:sp>
      <p:sp>
        <p:nvSpPr>
          <p:cNvPr id="12" name="Segnaposto piè di pagina 3"/>
          <p:cNvSpPr txBox="1">
            <a:spLocks/>
          </p:cNvSpPr>
          <p:nvPr/>
        </p:nvSpPr>
        <p:spPr>
          <a:xfrm>
            <a:off x="2516132" y="6490317"/>
            <a:ext cx="5005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457200" rtl="0" eaLnBrk="1" latinLnBrk="0" hangingPunct="1">
              <a:defRPr sz="14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/>
              <a:t>Ingegneria Informatica e Automatica e Ingegneria Gestionale</a:t>
            </a:r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382135" y="788511"/>
            <a:ext cx="8805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Chi </a:t>
            </a:r>
            <a:r>
              <a:rPr lang="en-US" sz="2400" dirty="0" err="1" smtClean="0"/>
              <a:t>si</a:t>
            </a:r>
            <a:r>
              <a:rPr lang="en-US" sz="2400" dirty="0" smtClean="0"/>
              <a:t> </a:t>
            </a:r>
            <a:r>
              <a:rPr lang="en-US" sz="2400" dirty="0" err="1" smtClean="0"/>
              <a:t>iscrive</a:t>
            </a:r>
            <a:r>
              <a:rPr lang="en-US" sz="2400" dirty="0" smtClean="0"/>
              <a:t> ad un </a:t>
            </a:r>
            <a:r>
              <a:rPr lang="en-US" sz="2400" dirty="0" err="1" smtClean="0"/>
              <a:t>corso</a:t>
            </a:r>
            <a:r>
              <a:rPr lang="en-US" sz="2400" dirty="0" smtClean="0"/>
              <a:t> di </a:t>
            </a:r>
            <a:r>
              <a:rPr lang="en-US" sz="2400" dirty="0" err="1" smtClean="0"/>
              <a:t>laurea</a:t>
            </a:r>
            <a:r>
              <a:rPr lang="en-US" sz="2400" dirty="0" smtClean="0"/>
              <a:t> </a:t>
            </a:r>
            <a:r>
              <a:rPr lang="en-US" sz="2400" dirty="0" err="1" smtClean="0"/>
              <a:t>alla</a:t>
            </a:r>
            <a:r>
              <a:rPr lang="en-US" sz="2400" dirty="0" smtClean="0"/>
              <a:t> </a:t>
            </a:r>
            <a:r>
              <a:rPr lang="en-US" sz="2400" dirty="0" err="1" smtClean="0"/>
              <a:t>Sapienza</a:t>
            </a:r>
            <a:r>
              <a:rPr lang="en-US" sz="2400" dirty="0"/>
              <a:t> </a:t>
            </a:r>
            <a:r>
              <a:rPr lang="en-US" sz="2400" dirty="0" smtClean="0"/>
              <a:t>ha </a:t>
            </a:r>
            <a:r>
              <a:rPr lang="en-US" sz="2400" dirty="0" err="1" smtClean="0"/>
              <a:t>diritto</a:t>
            </a:r>
            <a:r>
              <a:rPr lang="en-US" sz="2400" dirty="0" smtClean="0"/>
              <a:t> di fare </a:t>
            </a:r>
            <a:r>
              <a:rPr lang="en-US" sz="2400" dirty="0" err="1" smtClean="0"/>
              <a:t>domanda</a:t>
            </a:r>
            <a:r>
              <a:rPr lang="en-US" sz="2400" dirty="0" smtClean="0"/>
              <a:t> per </a:t>
            </a:r>
            <a:r>
              <a:rPr lang="en-US" sz="2400" dirty="0" err="1" smtClean="0"/>
              <a:t>entrare</a:t>
            </a:r>
            <a:r>
              <a:rPr lang="en-US" sz="2400" dirty="0" smtClean="0"/>
              <a:t> (per </a:t>
            </a:r>
            <a:r>
              <a:rPr lang="en-US" sz="2400" dirty="0" err="1" smtClean="0"/>
              <a:t>concorso</a:t>
            </a:r>
            <a:r>
              <a:rPr lang="en-US" sz="2400" dirty="0" smtClean="0"/>
              <a:t>) </a:t>
            </a:r>
            <a:r>
              <a:rPr lang="en-US" sz="2400" dirty="0" err="1" smtClean="0"/>
              <a:t>alla</a:t>
            </a:r>
            <a:r>
              <a:rPr lang="en-US" sz="2400" dirty="0" smtClean="0"/>
              <a:t> </a:t>
            </a:r>
            <a:r>
              <a:rPr lang="en-US" sz="2400" b="1" i="1" dirty="0" err="1" smtClean="0">
                <a:solidFill>
                  <a:srgbClr val="800000"/>
                </a:solidFill>
              </a:rPr>
              <a:t>Scuola</a:t>
            </a:r>
            <a:r>
              <a:rPr lang="en-US" sz="2400" b="1" i="1" dirty="0" smtClean="0">
                <a:solidFill>
                  <a:srgbClr val="800000"/>
                </a:solidFill>
              </a:rPr>
              <a:t> </a:t>
            </a:r>
            <a:r>
              <a:rPr lang="en-US" sz="2400" b="1" i="1" dirty="0" err="1" smtClean="0">
                <a:solidFill>
                  <a:srgbClr val="800000"/>
                </a:solidFill>
              </a:rPr>
              <a:t>Superiore</a:t>
            </a:r>
            <a:r>
              <a:rPr lang="en-US" sz="2400" b="1" i="1" dirty="0" smtClean="0">
                <a:solidFill>
                  <a:srgbClr val="800000"/>
                </a:solidFill>
              </a:rPr>
              <a:t> di </a:t>
            </a:r>
            <a:r>
              <a:rPr lang="en-US" sz="2400" b="1" i="1" dirty="0" err="1" smtClean="0">
                <a:solidFill>
                  <a:srgbClr val="800000"/>
                </a:solidFill>
              </a:rPr>
              <a:t>Studi</a:t>
            </a:r>
            <a:r>
              <a:rPr lang="en-US" sz="2400" b="1" i="1" dirty="0" smtClean="0">
                <a:solidFill>
                  <a:srgbClr val="800000"/>
                </a:solidFill>
              </a:rPr>
              <a:t> </a:t>
            </a:r>
            <a:r>
              <a:rPr lang="en-US" sz="2400" b="1" i="1" dirty="0" err="1" smtClean="0">
                <a:solidFill>
                  <a:srgbClr val="800000"/>
                </a:solidFill>
              </a:rPr>
              <a:t>Avanzati</a:t>
            </a:r>
            <a:r>
              <a:rPr lang="en-US" sz="2400" b="1" i="1" dirty="0" smtClean="0">
                <a:solidFill>
                  <a:srgbClr val="800000"/>
                </a:solidFill>
              </a:rPr>
              <a:t> </a:t>
            </a:r>
            <a:r>
              <a:rPr lang="en-US" sz="2400" b="1" i="1" dirty="0" err="1" smtClean="0">
                <a:solidFill>
                  <a:srgbClr val="800000"/>
                </a:solidFill>
              </a:rPr>
              <a:t>della</a:t>
            </a:r>
            <a:r>
              <a:rPr lang="en-US" sz="2400" b="1" i="1" dirty="0" smtClean="0">
                <a:solidFill>
                  <a:srgbClr val="800000"/>
                </a:solidFill>
              </a:rPr>
              <a:t> </a:t>
            </a:r>
            <a:r>
              <a:rPr lang="en-US" sz="2400" b="1" i="1" dirty="0" err="1" smtClean="0">
                <a:solidFill>
                  <a:srgbClr val="800000"/>
                </a:solidFill>
              </a:rPr>
              <a:t>Sapienza</a:t>
            </a:r>
            <a:r>
              <a:rPr lang="en-US" sz="2400" b="1" i="1" dirty="0">
                <a:solidFill>
                  <a:srgbClr val="800000"/>
                </a:solidFill>
              </a:rPr>
              <a:t>:</a:t>
            </a:r>
            <a:endParaRPr lang="en-US" sz="2400" b="1" dirty="0" smtClean="0">
              <a:solidFill>
                <a:srgbClr val="800000"/>
              </a:solidFill>
            </a:endParaRPr>
          </a:p>
        </p:txBody>
      </p:sp>
      <p:sp>
        <p:nvSpPr>
          <p:cNvPr id="13" name="Rettangolo arrotondato 5"/>
          <p:cNvSpPr/>
          <p:nvPr/>
        </p:nvSpPr>
        <p:spPr>
          <a:xfrm>
            <a:off x="2516130" y="5376284"/>
            <a:ext cx="4136823" cy="1077052"/>
          </a:xfrm>
          <a:prstGeom prst="roundRect">
            <a:avLst/>
          </a:prstGeom>
          <a:solidFill>
            <a:schemeClr val="bg2">
              <a:lumMod val="50000"/>
              <a:alpha val="4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 informazioni:</a:t>
            </a:r>
          </a:p>
          <a:p>
            <a:pPr algn="ctr"/>
            <a:r>
              <a:rPr lang="it-IT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https</a:t>
            </a: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://</a:t>
            </a:r>
            <a:r>
              <a:rPr lang="it-IT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web.uniroma1.it/</a:t>
            </a:r>
            <a:r>
              <a:rPr lang="it-IT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sssas</a:t>
            </a:r>
            <a:endParaRPr lang="it-IT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6671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636912"/>
            <a:ext cx="8219256" cy="19442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400" b="1" dirty="0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Ingegneria Informatica e Automatica</a:t>
            </a:r>
            <a:endParaRPr lang="it-IT" sz="4400" b="1" dirty="0">
              <a:solidFill>
                <a:srgbClr val="800000"/>
              </a:solidFill>
              <a:latin typeface="+mj-lt"/>
              <a:ea typeface="+mj-ea"/>
              <a:cs typeface="+mj-cs"/>
            </a:endParaRPr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30496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22" y="908720"/>
            <a:ext cx="8061926" cy="5254872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886" y="4140153"/>
            <a:ext cx="1967846" cy="2617990"/>
          </a:xfrm>
          <a:prstGeom prst="rect">
            <a:avLst/>
          </a:prstGeom>
        </p:spPr>
      </p:pic>
      <p:sp>
        <p:nvSpPr>
          <p:cNvPr id="6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516132" y="6507079"/>
            <a:ext cx="5005536" cy="365125"/>
          </a:xfrm>
        </p:spPr>
        <p:txBody>
          <a:bodyPr/>
          <a:lstStyle/>
          <a:p>
            <a:r>
              <a:rPr lang="it-IT" dirty="0" smtClean="0"/>
              <a:t>Ingegneria Informatica e Automatica e Ingegneria Gestionale</a:t>
            </a:r>
            <a:endParaRPr lang="it-IT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85800" y="44624"/>
            <a:ext cx="6334472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b="1" smtClean="0">
                <a:solidFill>
                  <a:srgbClr val="800000"/>
                </a:solidFill>
                <a:cs typeface="Calibri (Corpo)"/>
              </a:rPr>
              <a:t>Ingegneria</a:t>
            </a:r>
            <a:endParaRPr lang="it-IT" b="1" noProof="1">
              <a:solidFill>
                <a:srgbClr val="800000"/>
              </a:solidFill>
              <a:cs typeface="Calibri (Corpo)"/>
            </a:endParaRPr>
          </a:p>
        </p:txBody>
      </p:sp>
    </p:spTree>
    <p:extLst>
      <p:ext uri="{BB962C8B-B14F-4D97-AF65-F5344CB8AC3E}">
        <p14:creationId xmlns:p14="http://schemas.microsoft.com/office/powerpoint/2010/main" val="21279808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t="28571" r="44524" b="7301"/>
          <a:stretch/>
        </p:blipFill>
        <p:spPr bwMode="auto">
          <a:xfrm>
            <a:off x="827584" y="1439462"/>
            <a:ext cx="7704856" cy="51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32048" y="209848"/>
            <a:ext cx="7308304" cy="9903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Statistiche sui neo-laureati </a:t>
            </a:r>
            <a:br>
              <a:rPr kumimoji="0" lang="it-IT" sz="4000" b="1" i="0" u="none" strike="noStrike" kern="1200" cap="none" spc="0" normalizeH="0" baseline="0" noProof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it-IT" sz="4000" b="1" i="0" u="none" strike="noStrike" kern="1200" cap="none" spc="0" normalizeH="0" baseline="0" noProof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(3</a:t>
            </a:r>
            <a:r>
              <a:rPr kumimoji="0" lang="it-IT" sz="4000" b="1" i="0" u="none" strike="noStrike" kern="1200" cap="none" spc="0" normalizeH="0" noProof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anni laurea)</a:t>
            </a:r>
            <a:endParaRPr kumimoji="0" lang="it-IT" sz="4000" b="1" i="0" u="none" strike="noStrike" kern="1200" cap="none" spc="0" normalizeH="0" baseline="0" noProof="1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666384" y="5805264"/>
            <a:ext cx="866056" cy="39831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egnaposto piè di pagina 3"/>
          <p:cNvSpPr txBox="1">
            <a:spLocks/>
          </p:cNvSpPr>
          <p:nvPr/>
        </p:nvSpPr>
        <p:spPr>
          <a:xfrm>
            <a:off x="2033228" y="6507079"/>
            <a:ext cx="5005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457200" rtl="0" eaLnBrk="1" latinLnBrk="0" hangingPunct="1">
              <a:defRPr sz="14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 smtClean="0"/>
              <a:t>Ingegneria Informatica e Automatica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1943100"/>
            <a:ext cx="3456384" cy="8613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asellaDiTesto 2"/>
          <p:cNvSpPr txBox="1"/>
          <p:nvPr/>
        </p:nvSpPr>
        <p:spPr>
          <a:xfrm>
            <a:off x="5561630" y="868070"/>
            <a:ext cx="2970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www.almalaurea.it</a:t>
            </a:r>
            <a:endParaRPr lang="it-IT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4422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arrotondato 6"/>
          <p:cNvSpPr/>
          <p:nvPr/>
        </p:nvSpPr>
        <p:spPr>
          <a:xfrm>
            <a:off x="827584" y="2132856"/>
            <a:ext cx="7344816" cy="2592288"/>
          </a:xfrm>
          <a:prstGeom prst="roundRect">
            <a:avLst>
              <a:gd name="adj" fmla="val 7957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sz="2000" dirty="0"/>
          </a:p>
        </p:txBody>
      </p:sp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>
          <a:xfrm>
            <a:off x="474755" y="260648"/>
            <a:ext cx="8113712" cy="942975"/>
          </a:xfrm>
        </p:spPr>
        <p:txBody>
          <a:bodyPr>
            <a:noAutofit/>
          </a:bodyPr>
          <a:lstStyle/>
          <a:p>
            <a:r>
              <a:rPr lang="it-IT" sz="4000" b="1" noProof="1" smtClean="0">
                <a:solidFill>
                  <a:srgbClr val="800000"/>
                </a:solidFill>
                <a:cs typeface=""/>
              </a:rPr>
              <a:t>Ingegneria </a:t>
            </a:r>
            <a:r>
              <a:rPr lang="it-IT" sz="4000" b="1" noProof="1">
                <a:solidFill>
                  <a:srgbClr val="800000"/>
                </a:solidFill>
                <a:cs typeface=""/>
              </a:rPr>
              <a:t>I</a:t>
            </a:r>
            <a:r>
              <a:rPr lang="it-IT" sz="4000" b="1" noProof="1" smtClean="0">
                <a:solidFill>
                  <a:srgbClr val="800000"/>
                </a:solidFill>
                <a:cs typeface=""/>
              </a:rPr>
              <a:t>nformatica e Automatica</a:t>
            </a:r>
            <a:endParaRPr lang="it-IT" sz="4000" b="1" noProof="1">
              <a:solidFill>
                <a:srgbClr val="800000"/>
              </a:solidFill>
              <a:cs typeface=""/>
            </a:endParaRPr>
          </a:p>
        </p:txBody>
      </p:sp>
      <p:sp>
        <p:nvSpPr>
          <p:cNvPr id="5" name="Rettangolo arrotondato 4"/>
          <p:cNvSpPr/>
          <p:nvPr/>
        </p:nvSpPr>
        <p:spPr>
          <a:xfrm>
            <a:off x="1259632" y="3140968"/>
            <a:ext cx="3024336" cy="115212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/>
              <a:t>Ingegneria Informatica</a:t>
            </a:r>
            <a:endParaRPr lang="it-IT" sz="2400" dirty="0"/>
          </a:p>
        </p:txBody>
      </p:sp>
      <p:sp>
        <p:nvSpPr>
          <p:cNvPr id="6" name="Rettangolo arrotondato 5"/>
          <p:cNvSpPr/>
          <p:nvPr/>
        </p:nvSpPr>
        <p:spPr>
          <a:xfrm>
            <a:off x="4716016" y="3170017"/>
            <a:ext cx="3024336" cy="115212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/>
              <a:t>Ingegneria Automatica</a:t>
            </a:r>
            <a:endParaRPr lang="it-IT" sz="2400" dirty="0"/>
          </a:p>
        </p:txBody>
      </p:sp>
      <p:sp>
        <p:nvSpPr>
          <p:cNvPr id="3" name="Rettangolo 2"/>
          <p:cNvSpPr/>
          <p:nvPr/>
        </p:nvSpPr>
        <p:spPr>
          <a:xfrm>
            <a:off x="3419872" y="2340168"/>
            <a:ext cx="227858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 smtClean="0">
                <a:solidFill>
                  <a:srgbClr val="404040"/>
                </a:solidFill>
              </a:rPr>
              <a:t>Due indirizzi</a:t>
            </a:r>
            <a:endParaRPr lang="it-IT" sz="3200" dirty="0">
              <a:solidFill>
                <a:srgbClr val="404040"/>
              </a:solidFill>
            </a:endParaRPr>
          </a:p>
        </p:txBody>
      </p:sp>
      <p:sp>
        <p:nvSpPr>
          <p:cNvPr id="10" name="Segnaposto piè di pagina 3"/>
          <p:cNvSpPr txBox="1">
            <a:spLocks/>
          </p:cNvSpPr>
          <p:nvPr/>
        </p:nvSpPr>
        <p:spPr>
          <a:xfrm>
            <a:off x="2033228" y="6507079"/>
            <a:ext cx="5005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457200" rtl="0" eaLnBrk="1" latinLnBrk="0" hangingPunct="1">
              <a:defRPr sz="14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 smtClean="0"/>
              <a:t>Ingegneria Informatica e Automatica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756829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o 15"/>
          <p:cNvGrpSpPr/>
          <p:nvPr/>
        </p:nvGrpSpPr>
        <p:grpSpPr>
          <a:xfrm>
            <a:off x="782303" y="1791997"/>
            <a:ext cx="7434292" cy="2634346"/>
            <a:chOff x="782303" y="1791997"/>
            <a:chExt cx="7434292" cy="2634346"/>
          </a:xfrm>
        </p:grpSpPr>
        <p:sp>
          <p:nvSpPr>
            <p:cNvPr id="17" name="Freccia giù 16"/>
            <p:cNvSpPr/>
            <p:nvPr/>
          </p:nvSpPr>
          <p:spPr>
            <a:xfrm>
              <a:off x="6228184" y="1791997"/>
              <a:ext cx="576064" cy="1468382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Freccia giù 7"/>
            <p:cNvSpPr/>
            <p:nvPr/>
          </p:nvSpPr>
          <p:spPr>
            <a:xfrm>
              <a:off x="2195736" y="1805833"/>
              <a:ext cx="576064" cy="1468382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Rettangolo arrotondato 14"/>
            <p:cNvSpPr/>
            <p:nvPr/>
          </p:nvSpPr>
          <p:spPr>
            <a:xfrm>
              <a:off x="782303" y="3274215"/>
              <a:ext cx="7434292" cy="115212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b="1" dirty="0" smtClean="0"/>
                <a:t>Sistemi e infrastrutture</a:t>
              </a:r>
              <a:br>
                <a:rPr lang="it-IT" sz="2800" b="1" dirty="0" smtClean="0"/>
              </a:br>
              <a:r>
                <a:rPr lang="it-IT" sz="2800" b="1" dirty="0" smtClean="0"/>
                <a:t> per l’elaborazione delle informazioni</a:t>
              </a:r>
              <a:endParaRPr lang="it-IT" sz="2400" dirty="0"/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782302" y="5016658"/>
            <a:ext cx="7434293" cy="1292662"/>
          </a:xfrm>
          <a:prstGeom prst="rect">
            <a:avLst/>
          </a:prstGeom>
          <a:solidFill>
            <a:srgbClr val="D9CC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lvl="1" algn="ctr"/>
            <a:r>
              <a:rPr lang="it-IT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Il </a:t>
            </a:r>
            <a:r>
              <a:rPr lang="it-IT" sz="2600" b="1" dirty="0">
                <a:solidFill>
                  <a:srgbClr val="800000"/>
                </a:solidFill>
              </a:rPr>
              <a:t>software</a:t>
            </a:r>
            <a:r>
              <a:rPr lang="it-IT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è presente ovunque: </a:t>
            </a:r>
            <a:br>
              <a:rPr lang="it-IT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gestione </a:t>
            </a:r>
            <a:r>
              <a:rPr lang="it-IT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delle informazioni, comunicazioni, processi industriali, oggetti di uso quotidiano, vita sociale, </a:t>
            </a:r>
            <a:r>
              <a:rPr lang="is-IS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…</a:t>
            </a:r>
            <a:endParaRPr lang="it-IT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9512" y="30392"/>
            <a:ext cx="8229600" cy="922114"/>
          </a:xfrm>
        </p:spPr>
        <p:txBody>
          <a:bodyPr anchor="t"/>
          <a:lstStyle/>
          <a:p>
            <a:pPr algn="l"/>
            <a:r>
              <a:rPr lang="it-IT" b="1" dirty="0" smtClean="0">
                <a:solidFill>
                  <a:srgbClr val="800000"/>
                </a:solidFill>
              </a:rPr>
              <a:t>Ingegnere informatico</a:t>
            </a:r>
            <a:endParaRPr lang="it-IT" b="1" dirty="0">
              <a:solidFill>
                <a:srgbClr val="800000"/>
              </a:solidFill>
            </a:endParaRPr>
          </a:p>
        </p:txBody>
      </p:sp>
      <p:sp>
        <p:nvSpPr>
          <p:cNvPr id="9" name="Segnaposto piè di pagina 3"/>
          <p:cNvSpPr txBox="1">
            <a:spLocks/>
          </p:cNvSpPr>
          <p:nvPr/>
        </p:nvSpPr>
        <p:spPr>
          <a:xfrm>
            <a:off x="2033228" y="6507079"/>
            <a:ext cx="5005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457200" rtl="0" eaLnBrk="1" latinLnBrk="0" hangingPunct="1">
              <a:defRPr sz="14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 smtClean="0"/>
              <a:t>Ingegneria Informatica e Automatica</a:t>
            </a:r>
            <a:endParaRPr lang="it-IT" dirty="0"/>
          </a:p>
        </p:txBody>
      </p:sp>
      <p:sp>
        <p:nvSpPr>
          <p:cNvPr id="10" name="Rettangolo arrotondato 9"/>
          <p:cNvSpPr/>
          <p:nvPr/>
        </p:nvSpPr>
        <p:spPr>
          <a:xfrm>
            <a:off x="747193" y="1124744"/>
            <a:ext cx="3392759" cy="68108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/>
              <a:t>Progetta</a:t>
            </a:r>
            <a:endParaRPr lang="it-IT" sz="2400" dirty="0"/>
          </a:p>
        </p:txBody>
      </p:sp>
      <p:sp>
        <p:nvSpPr>
          <p:cNvPr id="12" name="Rettangolo arrotondato 11"/>
          <p:cNvSpPr/>
          <p:nvPr/>
        </p:nvSpPr>
        <p:spPr>
          <a:xfrm>
            <a:off x="4788025" y="1124744"/>
            <a:ext cx="3428570" cy="68108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/>
              <a:t>Realizza</a:t>
            </a:r>
            <a:endParaRPr lang="it-IT" sz="2400" dirty="0"/>
          </a:p>
        </p:txBody>
      </p:sp>
      <p:sp>
        <p:nvSpPr>
          <p:cNvPr id="13" name="Rettangolo arrotondato 12"/>
          <p:cNvSpPr/>
          <p:nvPr/>
        </p:nvSpPr>
        <p:spPr>
          <a:xfrm>
            <a:off x="782303" y="2089070"/>
            <a:ext cx="3392759" cy="68108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/>
              <a:t>Ottimizza</a:t>
            </a:r>
            <a:endParaRPr lang="it-IT" sz="2400" dirty="0"/>
          </a:p>
        </p:txBody>
      </p:sp>
      <p:sp>
        <p:nvSpPr>
          <p:cNvPr id="14" name="Rettangolo arrotondato 13"/>
          <p:cNvSpPr/>
          <p:nvPr/>
        </p:nvSpPr>
        <p:spPr>
          <a:xfrm>
            <a:off x="4788025" y="2089070"/>
            <a:ext cx="3428570" cy="681089"/>
          </a:xfrm>
          <a:prstGeom prst="round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/>
              <a:t>Mantiene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5770145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30622"/>
            <a:ext cx="8229600" cy="922114"/>
          </a:xfrm>
        </p:spPr>
        <p:txBody>
          <a:bodyPr anchor="t"/>
          <a:lstStyle/>
          <a:p>
            <a:pPr algn="l"/>
            <a:r>
              <a:rPr lang="it-IT" b="1" dirty="0" smtClean="0">
                <a:solidFill>
                  <a:srgbClr val="800000"/>
                </a:solidFill>
              </a:rPr>
              <a:t>Sbocchi professionali: ing. </a:t>
            </a:r>
            <a:r>
              <a:rPr lang="it-IT" b="1" dirty="0" err="1">
                <a:solidFill>
                  <a:srgbClr val="800000"/>
                </a:solidFill>
              </a:rPr>
              <a:t>i</a:t>
            </a:r>
            <a:r>
              <a:rPr lang="it-IT" b="1" dirty="0" err="1" smtClean="0">
                <a:solidFill>
                  <a:srgbClr val="800000"/>
                </a:solidFill>
              </a:rPr>
              <a:t>nform</a:t>
            </a:r>
            <a:r>
              <a:rPr lang="it-IT" b="1" dirty="0" smtClean="0">
                <a:solidFill>
                  <a:srgbClr val="800000"/>
                </a:solidFill>
              </a:rPr>
              <a:t>.</a:t>
            </a:r>
            <a:endParaRPr lang="it-IT" b="1" dirty="0">
              <a:solidFill>
                <a:srgbClr val="80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442" y="1031072"/>
            <a:ext cx="4328163" cy="4881982"/>
          </a:xfrm>
          <a:prstGeom prst="rect">
            <a:avLst/>
          </a:prstGeom>
        </p:spPr>
      </p:pic>
      <p:sp>
        <p:nvSpPr>
          <p:cNvPr id="5" name="Content Placeholder 18"/>
          <p:cNvSpPr>
            <a:spLocks noGrp="1"/>
          </p:cNvSpPr>
          <p:nvPr>
            <p:ph idx="1"/>
          </p:nvPr>
        </p:nvSpPr>
        <p:spPr>
          <a:xfrm>
            <a:off x="5911930" y="1360266"/>
            <a:ext cx="3096344" cy="1233823"/>
          </a:xfrm>
          <a:prstGeom prst="wedgeRoundRectCallout">
            <a:avLst>
              <a:gd name="adj1" fmla="val -57564"/>
              <a:gd name="adj2" fmla="val 83305"/>
              <a:gd name="adj3" fmla="val 16667"/>
            </a:avLst>
          </a:prstGeom>
          <a:solidFill>
            <a:srgbClr val="31859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3355" dirty="0" smtClean="0"/>
              <a:t>Big Data</a:t>
            </a:r>
          </a:p>
          <a:p>
            <a:pPr marL="0" indent="0" algn="ctr">
              <a:buNone/>
            </a:pPr>
            <a:r>
              <a:rPr lang="it-IT" sz="3097" b="1" dirty="0" smtClean="0"/>
              <a:t>Sapienza è un centro di eccellenza </a:t>
            </a:r>
            <a:r>
              <a:rPr lang="en-US" sz="3097" b="1" dirty="0" smtClean="0"/>
              <a:t>– Google</a:t>
            </a:r>
          </a:p>
        </p:txBody>
      </p:sp>
      <p:sp>
        <p:nvSpPr>
          <p:cNvPr id="6" name="Rounded Rectangular Callout 7"/>
          <p:cNvSpPr/>
          <p:nvPr/>
        </p:nvSpPr>
        <p:spPr>
          <a:xfrm>
            <a:off x="6055946" y="3124635"/>
            <a:ext cx="2819400" cy="811115"/>
          </a:xfrm>
          <a:prstGeom prst="wedgeRoundRectCallout">
            <a:avLst>
              <a:gd name="adj1" fmla="val -66519"/>
              <a:gd name="adj2" fmla="val 98263"/>
              <a:gd name="adj3" fmla="val 16667"/>
            </a:avLst>
          </a:prstGeom>
          <a:solidFill>
            <a:srgbClr val="8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/>
              <a:t>Data Center</a:t>
            </a:r>
          </a:p>
        </p:txBody>
      </p:sp>
      <p:sp>
        <p:nvSpPr>
          <p:cNvPr id="7" name="Rounded Rectangular Callout 7"/>
          <p:cNvSpPr/>
          <p:nvPr/>
        </p:nvSpPr>
        <p:spPr>
          <a:xfrm>
            <a:off x="5839922" y="4708812"/>
            <a:ext cx="3172892" cy="1816532"/>
          </a:xfrm>
          <a:prstGeom prst="wedgeRoundRectCallout">
            <a:avLst>
              <a:gd name="adj1" fmla="val -64496"/>
              <a:gd name="adj2" fmla="val -28711"/>
              <a:gd name="adj3" fmla="val 16667"/>
            </a:avLst>
          </a:prstGeom>
          <a:solidFill>
            <a:schemeClr val="accent3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Information Security</a:t>
            </a:r>
          </a:p>
          <a:p>
            <a:pPr algn="ctr"/>
            <a:r>
              <a:rPr lang="en-US" sz="2400" b="1" dirty="0" smtClean="0"/>
              <a:t>(Cyber Intelligence Information Security)</a:t>
            </a:r>
          </a:p>
        </p:txBody>
      </p:sp>
      <p:sp>
        <p:nvSpPr>
          <p:cNvPr id="9" name="Rounded Rectangular Callout 7"/>
          <p:cNvSpPr/>
          <p:nvPr/>
        </p:nvSpPr>
        <p:spPr>
          <a:xfrm>
            <a:off x="151290" y="5903912"/>
            <a:ext cx="4392488" cy="621432"/>
          </a:xfrm>
          <a:prstGeom prst="wedgeRoundRectCallout">
            <a:avLst>
              <a:gd name="adj1" fmla="val -9571"/>
              <a:gd name="adj2" fmla="val -127451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600" b="1" dirty="0"/>
              <a:t>S</a:t>
            </a:r>
            <a:r>
              <a:rPr lang="it-IT" sz="2600" b="1" dirty="0" smtClean="0"/>
              <a:t>istemi informativi complessi</a:t>
            </a:r>
          </a:p>
        </p:txBody>
      </p:sp>
      <p:sp>
        <p:nvSpPr>
          <p:cNvPr id="12" name="Segnaposto piè di pagina 3"/>
          <p:cNvSpPr txBox="1">
            <a:spLocks/>
          </p:cNvSpPr>
          <p:nvPr/>
        </p:nvSpPr>
        <p:spPr>
          <a:xfrm>
            <a:off x="2033228" y="6507079"/>
            <a:ext cx="5005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457200" rtl="0" eaLnBrk="1" latinLnBrk="0" hangingPunct="1">
              <a:defRPr sz="14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 smtClean="0"/>
              <a:t>Ingegneria Informatica e Automatica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00496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30622"/>
            <a:ext cx="8229600" cy="922114"/>
          </a:xfrm>
        </p:spPr>
        <p:txBody>
          <a:bodyPr anchor="t"/>
          <a:lstStyle/>
          <a:p>
            <a:pPr algn="l"/>
            <a:r>
              <a:rPr lang="it-IT" b="1" dirty="0" smtClean="0">
                <a:solidFill>
                  <a:srgbClr val="800000"/>
                </a:solidFill>
              </a:rPr>
              <a:t>Sbocchi professionali: ing. </a:t>
            </a:r>
            <a:r>
              <a:rPr lang="it-IT" b="1" dirty="0" err="1">
                <a:solidFill>
                  <a:srgbClr val="800000"/>
                </a:solidFill>
              </a:rPr>
              <a:t>i</a:t>
            </a:r>
            <a:r>
              <a:rPr lang="it-IT" b="1" dirty="0" err="1" smtClean="0">
                <a:solidFill>
                  <a:srgbClr val="800000"/>
                </a:solidFill>
              </a:rPr>
              <a:t>nform</a:t>
            </a:r>
            <a:r>
              <a:rPr lang="it-IT" b="1" dirty="0" smtClean="0">
                <a:solidFill>
                  <a:srgbClr val="800000"/>
                </a:solidFill>
              </a:rPr>
              <a:t>.</a:t>
            </a:r>
            <a:endParaRPr lang="it-IT" b="1" dirty="0">
              <a:solidFill>
                <a:srgbClr val="80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442" y="1031072"/>
            <a:ext cx="4328163" cy="4881982"/>
          </a:xfrm>
          <a:prstGeom prst="rect">
            <a:avLst/>
          </a:prstGeom>
        </p:spPr>
      </p:pic>
      <p:sp>
        <p:nvSpPr>
          <p:cNvPr id="5" name="Content Placeholder 18"/>
          <p:cNvSpPr>
            <a:spLocks noGrp="1"/>
          </p:cNvSpPr>
          <p:nvPr>
            <p:ph idx="1"/>
          </p:nvPr>
        </p:nvSpPr>
        <p:spPr>
          <a:xfrm>
            <a:off x="5911930" y="1360266"/>
            <a:ext cx="3096344" cy="1233823"/>
          </a:xfrm>
          <a:prstGeom prst="wedgeRoundRectCallout">
            <a:avLst>
              <a:gd name="adj1" fmla="val -57564"/>
              <a:gd name="adj2" fmla="val 83305"/>
              <a:gd name="adj3" fmla="val 16667"/>
            </a:avLst>
          </a:prstGeom>
          <a:solidFill>
            <a:srgbClr val="31859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3355" dirty="0" smtClean="0"/>
              <a:t>Big Data</a:t>
            </a:r>
          </a:p>
          <a:p>
            <a:pPr marL="0" indent="0" algn="ctr">
              <a:buNone/>
            </a:pPr>
            <a:r>
              <a:rPr lang="it-IT" sz="3097" b="1" dirty="0" smtClean="0"/>
              <a:t>Sapienza è un centro di eccellenza </a:t>
            </a:r>
            <a:r>
              <a:rPr lang="en-US" sz="3097" b="1" dirty="0" smtClean="0"/>
              <a:t>– Google</a:t>
            </a:r>
          </a:p>
        </p:txBody>
      </p:sp>
      <p:sp>
        <p:nvSpPr>
          <p:cNvPr id="6" name="Rounded Rectangular Callout 7"/>
          <p:cNvSpPr/>
          <p:nvPr/>
        </p:nvSpPr>
        <p:spPr>
          <a:xfrm>
            <a:off x="6055946" y="3124635"/>
            <a:ext cx="2819400" cy="811115"/>
          </a:xfrm>
          <a:prstGeom prst="wedgeRoundRectCallout">
            <a:avLst>
              <a:gd name="adj1" fmla="val -66519"/>
              <a:gd name="adj2" fmla="val 98263"/>
              <a:gd name="adj3" fmla="val 16667"/>
            </a:avLst>
          </a:prstGeom>
          <a:solidFill>
            <a:srgbClr val="8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/>
              <a:t>Data Center</a:t>
            </a:r>
          </a:p>
        </p:txBody>
      </p:sp>
      <p:sp>
        <p:nvSpPr>
          <p:cNvPr id="7" name="Rounded Rectangular Callout 7"/>
          <p:cNvSpPr/>
          <p:nvPr/>
        </p:nvSpPr>
        <p:spPr>
          <a:xfrm>
            <a:off x="5839922" y="4708812"/>
            <a:ext cx="3172892" cy="1816532"/>
          </a:xfrm>
          <a:prstGeom prst="wedgeRoundRectCallout">
            <a:avLst>
              <a:gd name="adj1" fmla="val -64496"/>
              <a:gd name="adj2" fmla="val -28711"/>
              <a:gd name="adj3" fmla="val 16667"/>
            </a:avLst>
          </a:prstGeom>
          <a:solidFill>
            <a:schemeClr val="accent3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Information Security</a:t>
            </a:r>
          </a:p>
          <a:p>
            <a:pPr algn="ctr"/>
            <a:r>
              <a:rPr lang="en-US" sz="2400" b="1" dirty="0" smtClean="0"/>
              <a:t>(Cyber Intelligence Information Security)</a:t>
            </a:r>
          </a:p>
        </p:txBody>
      </p:sp>
      <p:sp>
        <p:nvSpPr>
          <p:cNvPr id="9" name="Rounded Rectangular Callout 7"/>
          <p:cNvSpPr/>
          <p:nvPr/>
        </p:nvSpPr>
        <p:spPr>
          <a:xfrm>
            <a:off x="151290" y="5903912"/>
            <a:ext cx="4392488" cy="621432"/>
          </a:xfrm>
          <a:prstGeom prst="wedgeRoundRectCallout">
            <a:avLst>
              <a:gd name="adj1" fmla="val -9571"/>
              <a:gd name="adj2" fmla="val -127451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600" b="1" dirty="0"/>
              <a:t>S</a:t>
            </a:r>
            <a:r>
              <a:rPr lang="it-IT" sz="2600" b="1" dirty="0" smtClean="0"/>
              <a:t>istemi informativi complessi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23086" y="999725"/>
            <a:ext cx="2879394" cy="3293371"/>
            <a:chOff x="123086" y="999725"/>
            <a:chExt cx="2879394" cy="3293371"/>
          </a:xfrm>
        </p:grpSpPr>
        <p:pic>
          <p:nvPicPr>
            <p:cNvPr id="10" name="Picture 10" descr="bpi - processmapping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86" y="999725"/>
              <a:ext cx="2879394" cy="192121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Rounded Rectangular Callout 11"/>
            <p:cNvSpPr/>
            <p:nvPr/>
          </p:nvSpPr>
          <p:spPr>
            <a:xfrm>
              <a:off x="123086" y="3058930"/>
              <a:ext cx="2879394" cy="1234166"/>
            </a:xfrm>
            <a:prstGeom prst="wedgeRoundRectCallout">
              <a:avLst>
                <a:gd name="adj1" fmla="val 24856"/>
                <a:gd name="adj2" fmla="val -88614"/>
                <a:gd name="adj3" fmla="val 16667"/>
              </a:avLst>
            </a:prstGeom>
            <a:solidFill>
              <a:schemeClr val="accent1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it-IT" sz="2400" b="1" dirty="0" smtClean="0"/>
                <a:t>Sapienza è un centro di eccellenza – Microsoft </a:t>
              </a:r>
              <a:r>
                <a:rPr lang="en-US" sz="2400" b="1" dirty="0" smtClean="0"/>
                <a:t>Academics</a:t>
              </a:r>
              <a:endParaRPr lang="it-IT" sz="1400" dirty="0" smtClean="0"/>
            </a:p>
          </p:txBody>
        </p:sp>
      </p:grpSp>
      <p:sp>
        <p:nvSpPr>
          <p:cNvPr id="12" name="Segnaposto piè di pagina 3"/>
          <p:cNvSpPr txBox="1">
            <a:spLocks/>
          </p:cNvSpPr>
          <p:nvPr/>
        </p:nvSpPr>
        <p:spPr>
          <a:xfrm>
            <a:off x="2033228" y="6507079"/>
            <a:ext cx="5005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457200" rtl="0" eaLnBrk="1" latinLnBrk="0" hangingPunct="1">
              <a:defRPr sz="14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 smtClean="0"/>
              <a:t>Ingegneria Informatica e Automatica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08199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8" descr="6a010534b1db25970b0147e0ae51b2970b-800w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34" b="-5134"/>
          <a:stretch>
            <a:fillRect/>
          </a:stretch>
        </p:blipFill>
        <p:spPr>
          <a:xfrm>
            <a:off x="180777" y="1194188"/>
            <a:ext cx="5993436" cy="3296159"/>
          </a:xfrm>
          <a:prstGeom prst="rect">
            <a:avLst/>
          </a:prstGeom>
        </p:spPr>
      </p:pic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5971456" y="1528332"/>
            <a:ext cx="3096344" cy="1233823"/>
          </a:xfrm>
          <a:prstGeom prst="wedgeRoundRectCallout">
            <a:avLst>
              <a:gd name="adj1" fmla="val -53052"/>
              <a:gd name="adj2" fmla="val 75070"/>
              <a:gd name="adj3" fmla="val 16667"/>
            </a:avLst>
          </a:prstGeom>
          <a:solidFill>
            <a:srgbClr val="8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3355" dirty="0" smtClean="0"/>
              <a:t>Social Networks</a:t>
            </a:r>
          </a:p>
          <a:p>
            <a:pPr marL="0" indent="0" algn="ctr">
              <a:buNone/>
            </a:pPr>
            <a:r>
              <a:rPr lang="it-IT" sz="3097" b="1" dirty="0" smtClean="0"/>
              <a:t>Sapienza è un centro di eccellenza </a:t>
            </a:r>
            <a:r>
              <a:rPr lang="en-US" sz="3097" b="1" dirty="0" smtClean="0"/>
              <a:t>– Google</a:t>
            </a:r>
          </a:p>
        </p:txBody>
      </p:sp>
      <p:pic>
        <p:nvPicPr>
          <p:cNvPr id="9" name="Content Placeholder 12" descr="Internet-map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2502"/>
          <a:stretch>
            <a:fillRect/>
          </a:stretch>
        </p:blipFill>
        <p:spPr>
          <a:xfrm>
            <a:off x="4947975" y="4500034"/>
            <a:ext cx="3944505" cy="2169326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6574264" y="3162910"/>
            <a:ext cx="2343247" cy="638121"/>
          </a:xfrm>
          <a:prstGeom prst="wedgeRoundRectCallout">
            <a:avLst>
              <a:gd name="adj1" fmla="val 4881"/>
              <a:gd name="adj2" fmla="val 280623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/>
              <a:t>Web Science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352928" cy="1149564"/>
          </a:xfrm>
        </p:spPr>
        <p:txBody>
          <a:bodyPr anchor="t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it-IT" b="1" dirty="0">
                <a:solidFill>
                  <a:srgbClr val="800000"/>
                </a:solidFill>
              </a:rPr>
              <a:t>Sbocchi professionali: </a:t>
            </a:r>
            <a:r>
              <a:rPr lang="it-IT" b="1" dirty="0" smtClean="0">
                <a:solidFill>
                  <a:srgbClr val="800000"/>
                </a:solidFill>
              </a:rPr>
              <a:t/>
            </a:r>
            <a:br>
              <a:rPr lang="it-IT" b="1" dirty="0" smtClean="0">
                <a:solidFill>
                  <a:srgbClr val="800000"/>
                </a:solidFill>
              </a:rPr>
            </a:br>
            <a:r>
              <a:rPr lang="it-IT" b="1" dirty="0" smtClean="0">
                <a:solidFill>
                  <a:srgbClr val="800000"/>
                </a:solidFill>
              </a:rPr>
              <a:t>ingegneria informatica</a:t>
            </a:r>
            <a:endParaRPr lang="it-IT" b="1" dirty="0">
              <a:solidFill>
                <a:srgbClr val="800000"/>
              </a:solidFill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179511" y="3554243"/>
            <a:ext cx="5184577" cy="3096344"/>
            <a:chOff x="179511" y="3284984"/>
            <a:chExt cx="5184577" cy="3096344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9511" y="4592012"/>
              <a:ext cx="4544295" cy="1789316"/>
            </a:xfrm>
            <a:prstGeom prst="rect">
              <a:avLst/>
            </a:prstGeom>
          </p:spPr>
        </p:pic>
        <p:sp>
          <p:nvSpPr>
            <p:cNvPr id="7" name="Rounded Rectangular Callout 7"/>
            <p:cNvSpPr/>
            <p:nvPr/>
          </p:nvSpPr>
          <p:spPr>
            <a:xfrm>
              <a:off x="2197001" y="3284984"/>
              <a:ext cx="3167087" cy="1152128"/>
            </a:xfrm>
            <a:prstGeom prst="wedgeRoundRectCallout">
              <a:avLst>
                <a:gd name="adj1" fmla="val -33169"/>
                <a:gd name="adj2" fmla="val 101987"/>
                <a:gd name="adj3" fmla="val 16667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600" b="1" dirty="0" smtClean="0"/>
                <a:t>Applicazioni mobili </a:t>
              </a:r>
            </a:p>
            <a:p>
              <a:pPr algn="ctr"/>
              <a:r>
                <a:rPr lang="it-IT" sz="2600" b="1" dirty="0" smtClean="0"/>
                <a:t>Google Workshop</a:t>
              </a:r>
              <a:endParaRPr lang="it-IT" sz="2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89081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1" descr="3716124329_82855d3465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0" b="6360"/>
          <a:stretch>
            <a:fillRect/>
          </a:stretch>
        </p:blipFill>
        <p:spPr>
          <a:xfrm>
            <a:off x="3220376" y="1988840"/>
            <a:ext cx="5614069" cy="32731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uppo 5"/>
          <p:cNvGrpSpPr/>
          <p:nvPr/>
        </p:nvGrpSpPr>
        <p:grpSpPr>
          <a:xfrm>
            <a:off x="251520" y="908720"/>
            <a:ext cx="6234532" cy="2653552"/>
            <a:chOff x="251520" y="908720"/>
            <a:chExt cx="6234532" cy="2653552"/>
          </a:xfrm>
        </p:grpSpPr>
        <p:pic>
          <p:nvPicPr>
            <p:cNvPr id="3" name="Picture 2" descr="RoboCup-201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996292"/>
              <a:ext cx="2855922" cy="2565980"/>
            </a:xfrm>
            <a:prstGeom prst="rect">
              <a:avLst/>
            </a:prstGeom>
          </p:spPr>
        </p:pic>
        <p:sp>
          <p:nvSpPr>
            <p:cNvPr id="8" name="Rounded Rectangular Callout 7"/>
            <p:cNvSpPr/>
            <p:nvPr/>
          </p:nvSpPr>
          <p:spPr>
            <a:xfrm>
              <a:off x="3280467" y="908720"/>
              <a:ext cx="3205585" cy="828000"/>
            </a:xfrm>
            <a:prstGeom prst="wedgeRoundRectCallout">
              <a:avLst>
                <a:gd name="adj1" fmla="val -69934"/>
                <a:gd name="adj2" fmla="val 47924"/>
                <a:gd name="adj3" fmla="val 16667"/>
              </a:avLst>
            </a:prstGeom>
            <a:solidFill>
              <a:srgbClr val="31859C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400" b="1" dirty="0"/>
                <a:t>Intelligenza </a:t>
              </a:r>
              <a:r>
                <a:rPr lang="it-IT" sz="2400" b="1" dirty="0" smtClean="0"/>
                <a:t>Artificiale</a:t>
              </a:r>
            </a:p>
            <a:p>
              <a:pPr algn="ctr"/>
              <a:r>
                <a:rPr lang="it-IT" sz="2400" b="1" dirty="0" smtClean="0"/>
                <a:t>e </a:t>
              </a:r>
              <a:r>
                <a:rPr lang="it-IT" sz="2400" b="1" dirty="0"/>
                <a:t>Robotica </a:t>
              </a:r>
              <a:r>
                <a:rPr lang="it-IT" sz="2400" b="1" dirty="0" smtClean="0"/>
                <a:t>Cognitiva</a:t>
              </a:r>
              <a:endParaRPr lang="it-IT" sz="2400" b="1" dirty="0"/>
            </a:p>
          </p:txBody>
        </p:sp>
      </p:grpSp>
      <p:sp>
        <p:nvSpPr>
          <p:cNvPr id="9" name="Rounded Rectangular Callout 7"/>
          <p:cNvSpPr/>
          <p:nvPr/>
        </p:nvSpPr>
        <p:spPr>
          <a:xfrm>
            <a:off x="6054004" y="3933056"/>
            <a:ext cx="2915815" cy="1135824"/>
          </a:xfrm>
          <a:prstGeom prst="wedgeRoundRectCallout">
            <a:avLst>
              <a:gd name="adj1" fmla="val -45603"/>
              <a:gd name="adj2" fmla="val -93937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it-IT" sz="2400" b="1" dirty="0" smtClean="0"/>
              <a:t>Sapienza è il miglior centro italiano in IA </a:t>
            </a:r>
          </a:p>
          <a:p>
            <a:pPr algn="ctr">
              <a:lnSpc>
                <a:spcPct val="80000"/>
              </a:lnSpc>
            </a:pPr>
            <a:r>
              <a:rPr lang="it-IT" sz="2400" b="1" dirty="0" err="1" smtClean="0"/>
              <a:t>–</a:t>
            </a:r>
            <a:r>
              <a:rPr lang="it-IT" sz="2400" b="1" dirty="0" smtClean="0"/>
              <a:t> Microsoft </a:t>
            </a:r>
          </a:p>
        </p:txBody>
      </p:sp>
      <p:pic>
        <p:nvPicPr>
          <p:cNvPr id="7" name="Content Placeholder 7" descr="avata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3645024"/>
            <a:ext cx="2855922" cy="3036758"/>
          </a:xfrm>
          <a:prstGeom prst="rect">
            <a:avLst/>
          </a:prstGeom>
        </p:spPr>
      </p:pic>
      <p:sp>
        <p:nvSpPr>
          <p:cNvPr id="10" name="Rounded Rectangular Callout 10"/>
          <p:cNvSpPr/>
          <p:nvPr/>
        </p:nvSpPr>
        <p:spPr>
          <a:xfrm>
            <a:off x="4119274" y="5393278"/>
            <a:ext cx="4268018" cy="1288504"/>
          </a:xfrm>
          <a:prstGeom prst="wedgeRoundRectCallout">
            <a:avLst>
              <a:gd name="adj1" fmla="val -80229"/>
              <a:gd name="adj2" fmla="val 17952"/>
              <a:gd name="adj3" fmla="val 16667"/>
            </a:avLst>
          </a:prstGeom>
          <a:solidFill>
            <a:srgbClr val="8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Computer Animation:</a:t>
            </a:r>
          </a:p>
          <a:p>
            <a:pPr algn="ctr"/>
            <a:r>
              <a:rPr lang="it-IT" sz="2400" b="1" dirty="0" smtClean="0"/>
              <a:t>elaborazione di informazioni</a:t>
            </a:r>
          </a:p>
          <a:p>
            <a:pPr algn="ctr"/>
            <a:r>
              <a:rPr lang="it-IT" sz="2400" b="1" dirty="0" smtClean="0"/>
              <a:t>da dispositivi fisici</a:t>
            </a:r>
            <a:endParaRPr lang="it-IT" sz="2400" b="1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9512" y="144854"/>
            <a:ext cx="8229600" cy="922114"/>
          </a:xfrm>
        </p:spPr>
        <p:txBody>
          <a:bodyPr anchor="t"/>
          <a:lstStyle/>
          <a:p>
            <a:pPr algn="l"/>
            <a:r>
              <a:rPr lang="it-IT" b="1" dirty="0">
                <a:solidFill>
                  <a:srgbClr val="800000"/>
                </a:solidFill>
              </a:rPr>
              <a:t>Sbocchi professionali: ing. </a:t>
            </a:r>
            <a:r>
              <a:rPr lang="it-IT" b="1" dirty="0" err="1" smtClean="0">
                <a:solidFill>
                  <a:srgbClr val="800000"/>
                </a:solidFill>
              </a:rPr>
              <a:t>inform</a:t>
            </a:r>
            <a:r>
              <a:rPr lang="it-IT" b="1" dirty="0">
                <a:solidFill>
                  <a:srgbClr val="8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2828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782303" y="1575973"/>
            <a:ext cx="7434292" cy="2861138"/>
            <a:chOff x="782303" y="1575973"/>
            <a:chExt cx="7434292" cy="2861138"/>
          </a:xfrm>
        </p:grpSpPr>
        <p:sp>
          <p:nvSpPr>
            <p:cNvPr id="17" name="Freccia giù 16"/>
            <p:cNvSpPr/>
            <p:nvPr/>
          </p:nvSpPr>
          <p:spPr>
            <a:xfrm>
              <a:off x="6228184" y="1575973"/>
              <a:ext cx="576064" cy="1468382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Freccia giù 7"/>
            <p:cNvSpPr/>
            <p:nvPr/>
          </p:nvSpPr>
          <p:spPr>
            <a:xfrm>
              <a:off x="2195736" y="1589809"/>
              <a:ext cx="576064" cy="1468382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Rettangolo arrotondato 14"/>
            <p:cNvSpPr/>
            <p:nvPr/>
          </p:nvSpPr>
          <p:spPr>
            <a:xfrm>
              <a:off x="782303" y="3058190"/>
              <a:ext cx="7434292" cy="1378921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b="1" dirty="0" smtClean="0"/>
                <a:t>Sistemi di controllo automatico</a:t>
              </a:r>
              <a:br>
                <a:rPr lang="it-IT" sz="2800" b="1" dirty="0" smtClean="0"/>
              </a:br>
              <a:r>
                <a:rPr lang="it-IT" sz="2800" b="1" dirty="0" smtClean="0"/>
                <a:t> per dispositivi fisici, industria e processi complessi</a:t>
              </a:r>
              <a:endParaRPr lang="it-IT" sz="2400" dirty="0"/>
            </a:p>
          </p:txBody>
        </p:sp>
      </p:grp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9512" y="30392"/>
            <a:ext cx="8229600" cy="922114"/>
          </a:xfrm>
        </p:spPr>
        <p:txBody>
          <a:bodyPr anchor="t"/>
          <a:lstStyle/>
          <a:p>
            <a:pPr algn="l"/>
            <a:r>
              <a:rPr lang="it-IT" b="1" dirty="0" smtClean="0">
                <a:solidFill>
                  <a:srgbClr val="800000"/>
                </a:solidFill>
              </a:rPr>
              <a:t>Ingegnere automatico</a:t>
            </a:r>
            <a:endParaRPr lang="it-IT" b="1" dirty="0">
              <a:solidFill>
                <a:srgbClr val="800000"/>
              </a:solidFill>
            </a:endParaRPr>
          </a:p>
        </p:txBody>
      </p:sp>
      <p:sp>
        <p:nvSpPr>
          <p:cNvPr id="10" name="Rettangolo arrotondato 9"/>
          <p:cNvSpPr/>
          <p:nvPr/>
        </p:nvSpPr>
        <p:spPr>
          <a:xfrm>
            <a:off x="747193" y="908720"/>
            <a:ext cx="3392759" cy="68108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/>
              <a:t>Progetta</a:t>
            </a:r>
            <a:endParaRPr lang="it-IT" sz="2400" dirty="0"/>
          </a:p>
        </p:txBody>
      </p:sp>
      <p:sp>
        <p:nvSpPr>
          <p:cNvPr id="12" name="Rettangolo arrotondato 11"/>
          <p:cNvSpPr/>
          <p:nvPr/>
        </p:nvSpPr>
        <p:spPr>
          <a:xfrm>
            <a:off x="4788025" y="908720"/>
            <a:ext cx="3428570" cy="68108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/>
              <a:t>Realizza</a:t>
            </a:r>
            <a:endParaRPr lang="it-IT" sz="2400" dirty="0"/>
          </a:p>
        </p:txBody>
      </p:sp>
      <p:sp>
        <p:nvSpPr>
          <p:cNvPr id="13" name="Rettangolo arrotondato 12"/>
          <p:cNvSpPr/>
          <p:nvPr/>
        </p:nvSpPr>
        <p:spPr>
          <a:xfrm>
            <a:off x="782303" y="1873046"/>
            <a:ext cx="3392759" cy="68108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/>
              <a:t>Ottimizza</a:t>
            </a:r>
            <a:endParaRPr lang="it-IT" sz="2400" dirty="0"/>
          </a:p>
        </p:txBody>
      </p:sp>
      <p:sp>
        <p:nvSpPr>
          <p:cNvPr id="14" name="Rettangolo arrotondato 13"/>
          <p:cNvSpPr/>
          <p:nvPr/>
        </p:nvSpPr>
        <p:spPr>
          <a:xfrm>
            <a:off x="4788025" y="1873046"/>
            <a:ext cx="3428570" cy="681089"/>
          </a:xfrm>
          <a:prstGeom prst="round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/>
              <a:t>Mantiene</a:t>
            </a:r>
            <a:endParaRPr lang="it-IT" sz="2400" dirty="0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639373" y="4725144"/>
            <a:ext cx="7893067" cy="1872208"/>
          </a:xfrm>
          <a:prstGeom prst="rect">
            <a:avLst/>
          </a:prstGeom>
          <a:solidFill>
            <a:srgbClr val="D9CC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72"/>
              </a:spcBef>
              <a:buFont typeface="Arial"/>
              <a:buNone/>
            </a:pPr>
            <a:r>
              <a:rPr lang="it-IT" sz="2600" dirty="0" smtClean="0"/>
              <a:t>I sistemi </a:t>
            </a:r>
            <a:r>
              <a:rPr lang="it-IT" sz="2600" dirty="0" smtClean="0">
                <a:solidFill>
                  <a:srgbClr val="000000"/>
                </a:solidFill>
              </a:rPr>
              <a:t>automatici operano </a:t>
            </a:r>
            <a:r>
              <a:rPr lang="it-IT" sz="2600" b="1" dirty="0" smtClean="0">
                <a:solidFill>
                  <a:srgbClr val="800000"/>
                </a:solidFill>
              </a:rPr>
              <a:t>in modo autonomo </a:t>
            </a:r>
            <a:r>
              <a:rPr lang="it-IT" sz="2600" dirty="0" smtClean="0"/>
              <a:t>in base al principio del </a:t>
            </a:r>
            <a:r>
              <a:rPr lang="it-IT" sz="2600" b="1" dirty="0" smtClean="0">
                <a:solidFill>
                  <a:srgbClr val="800000"/>
                </a:solidFill>
              </a:rPr>
              <a:t>feedback</a:t>
            </a:r>
            <a:r>
              <a:rPr lang="it-IT" sz="2600" dirty="0" smtClean="0">
                <a:solidFill>
                  <a:srgbClr val="000000"/>
                </a:solidFill>
              </a:rPr>
              <a:t>, garantendo</a:t>
            </a:r>
          </a:p>
          <a:p>
            <a:pPr marL="533400" lvl="2" indent="-26670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Font typeface="Lucida Grande"/>
              <a:buChar char="-"/>
            </a:pPr>
            <a:r>
              <a:rPr lang="it-IT" sz="2600" dirty="0" smtClean="0"/>
              <a:t>elevate </a:t>
            </a:r>
            <a:r>
              <a:rPr lang="it-IT" sz="2600" b="1" dirty="0" smtClean="0">
                <a:solidFill>
                  <a:srgbClr val="800000"/>
                </a:solidFill>
              </a:rPr>
              <a:t>prestazioni</a:t>
            </a:r>
            <a:r>
              <a:rPr lang="it-IT" sz="2600" dirty="0" smtClean="0">
                <a:solidFill>
                  <a:srgbClr val="008000"/>
                </a:solidFill>
              </a:rPr>
              <a:t> </a:t>
            </a:r>
            <a:r>
              <a:rPr lang="it-IT" sz="2600" dirty="0" smtClean="0"/>
              <a:t>(precisione, velocità, comfort, affidabilità) </a:t>
            </a:r>
          </a:p>
          <a:p>
            <a:pPr marL="533400" lvl="2" indent="-2667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Lucida Grande"/>
              <a:buChar char="-"/>
            </a:pPr>
            <a:r>
              <a:rPr lang="it-IT" sz="2600" b="1" dirty="0" smtClean="0">
                <a:solidFill>
                  <a:srgbClr val="800000"/>
                </a:solidFill>
              </a:rPr>
              <a:t>risparmio</a:t>
            </a:r>
            <a:r>
              <a:rPr lang="it-IT" sz="2600" dirty="0" smtClean="0">
                <a:solidFill>
                  <a:srgbClr val="008000"/>
                </a:solidFill>
              </a:rPr>
              <a:t> </a:t>
            </a:r>
            <a:r>
              <a:rPr lang="it-IT" sz="2600" dirty="0" smtClean="0"/>
              <a:t>energetico e/o di costi e materie prime</a:t>
            </a:r>
          </a:p>
          <a:p>
            <a:pPr marL="533400" lvl="2" indent="-2667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Font typeface="Lucida Grande"/>
              <a:buChar char="-"/>
            </a:pPr>
            <a:r>
              <a:rPr lang="it-IT" sz="2600" dirty="0" smtClean="0"/>
              <a:t>maggiore </a:t>
            </a:r>
            <a:r>
              <a:rPr lang="it-IT" sz="2600" b="1" dirty="0" smtClean="0">
                <a:solidFill>
                  <a:srgbClr val="800000"/>
                </a:solidFill>
              </a:rPr>
              <a:t>sicurezza</a:t>
            </a:r>
            <a:r>
              <a:rPr lang="it-IT" sz="2600" dirty="0" smtClean="0">
                <a:solidFill>
                  <a:srgbClr val="008000"/>
                </a:solidFill>
              </a:rPr>
              <a:t> </a:t>
            </a:r>
            <a:r>
              <a:rPr lang="it-IT" sz="2600" dirty="0" smtClean="0"/>
              <a:t>e minore </a:t>
            </a:r>
            <a:r>
              <a:rPr lang="it-IT" sz="2600" b="1" dirty="0" smtClean="0">
                <a:solidFill>
                  <a:srgbClr val="800000"/>
                </a:solidFill>
              </a:rPr>
              <a:t>impatto</a:t>
            </a:r>
            <a:r>
              <a:rPr lang="it-IT" sz="2600" dirty="0" smtClean="0">
                <a:solidFill>
                  <a:srgbClr val="008000"/>
                </a:solidFill>
              </a:rPr>
              <a:t> </a:t>
            </a:r>
            <a:r>
              <a:rPr lang="it-IT" sz="2600" dirty="0" smtClean="0"/>
              <a:t>ambientale</a:t>
            </a:r>
          </a:p>
          <a:p>
            <a:pPr marL="271463" indent="-271463">
              <a:buFont typeface="Arial"/>
              <a:buNone/>
            </a:pPr>
            <a:endParaRPr lang="it-IT" sz="2200" dirty="0" smtClean="0"/>
          </a:p>
        </p:txBody>
      </p:sp>
    </p:spTree>
    <p:extLst>
      <p:ext uri="{BB962C8B-B14F-4D97-AF65-F5344CB8AC3E}">
        <p14:creationId xmlns:p14="http://schemas.microsoft.com/office/powerpoint/2010/main" val="30967415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229600" cy="778098"/>
          </a:xfrm>
        </p:spPr>
        <p:txBody>
          <a:bodyPr>
            <a:normAutofit fontScale="90000"/>
          </a:bodyPr>
          <a:lstStyle/>
          <a:p>
            <a:pPr algn="l"/>
            <a:r>
              <a:rPr lang="it-IT" b="1" dirty="0">
                <a:solidFill>
                  <a:srgbClr val="800000"/>
                </a:solidFill>
              </a:rPr>
              <a:t>Sbocchi professionali: ing. </a:t>
            </a:r>
            <a:r>
              <a:rPr lang="it-IT" b="1" dirty="0" smtClean="0">
                <a:solidFill>
                  <a:srgbClr val="800000"/>
                </a:solidFill>
              </a:rPr>
              <a:t>automatica</a:t>
            </a:r>
            <a:endParaRPr lang="it-IT" sz="3300" b="1" dirty="0">
              <a:solidFill>
                <a:srgbClr val="800000"/>
              </a:solidFill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368300" y="1742688"/>
            <a:ext cx="8063800" cy="4350608"/>
            <a:chOff x="470600" y="1523400"/>
            <a:chExt cx="8063800" cy="4350608"/>
          </a:xfrm>
        </p:grpSpPr>
        <p:pic>
          <p:nvPicPr>
            <p:cNvPr id="12" name="Immagine 11" descr="Vehicles_I.jpg"/>
            <p:cNvPicPr>
              <a:picLocks noChangeAspect="1"/>
            </p:cNvPicPr>
            <p:nvPr/>
          </p:nvPicPr>
          <p:blipFill>
            <a:blip r:embed="rId2"/>
            <a:srcRect t="2368"/>
            <a:stretch>
              <a:fillRect/>
            </a:stretch>
          </p:blipFill>
          <p:spPr>
            <a:xfrm>
              <a:off x="881794" y="1523400"/>
              <a:ext cx="7652606" cy="4350608"/>
            </a:xfrm>
            <a:prstGeom prst="rect">
              <a:avLst/>
            </a:prstGeom>
          </p:spPr>
        </p:pic>
        <p:pic>
          <p:nvPicPr>
            <p:cNvPr id="13" name="Immagine 12" descr="Sojourner.jpg"/>
            <p:cNvPicPr>
              <a:picLocks noChangeAspect="1"/>
            </p:cNvPicPr>
            <p:nvPr/>
          </p:nvPicPr>
          <p:blipFill>
            <a:blip r:embed="rId3"/>
            <a:srcRect l="818" t="1529" b="1020"/>
            <a:stretch>
              <a:fillRect/>
            </a:stretch>
          </p:blipFill>
          <p:spPr>
            <a:xfrm>
              <a:off x="470600" y="3646246"/>
              <a:ext cx="1367565" cy="1078154"/>
            </a:xfrm>
            <a:prstGeom prst="rect">
              <a:avLst/>
            </a:prstGeom>
          </p:spPr>
        </p:pic>
        <p:pic>
          <p:nvPicPr>
            <p:cNvPr id="15" name="Picture 10"/>
            <p:cNvPicPr>
              <a:picLocks noChangeAspect="1" noChangeArrowheads="1"/>
            </p:cNvPicPr>
            <p:nvPr/>
          </p:nvPicPr>
          <p:blipFill>
            <a:blip r:embed="rId4"/>
            <a:srcRect t="2953" b="9448"/>
            <a:stretch>
              <a:fillRect/>
            </a:stretch>
          </p:blipFill>
          <p:spPr bwMode="auto">
            <a:xfrm>
              <a:off x="5611812" y="1523400"/>
              <a:ext cx="2922588" cy="2122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Immagine 16" descr="Automotive_A.jpg"/>
            <p:cNvPicPr>
              <a:picLocks noChangeAspect="1"/>
            </p:cNvPicPr>
            <p:nvPr/>
          </p:nvPicPr>
          <p:blipFill>
            <a:blip r:embed="rId5"/>
            <a:srcRect r="854"/>
            <a:stretch>
              <a:fillRect/>
            </a:stretch>
          </p:blipFill>
          <p:spPr>
            <a:xfrm>
              <a:off x="3185086" y="1911608"/>
              <a:ext cx="2718509" cy="1965600"/>
            </a:xfrm>
            <a:prstGeom prst="rect">
              <a:avLst/>
            </a:prstGeom>
          </p:spPr>
        </p:pic>
      </p:grpSp>
      <p:sp>
        <p:nvSpPr>
          <p:cNvPr id="20" name="Rounded Rectangular Callout 7"/>
          <p:cNvSpPr/>
          <p:nvPr/>
        </p:nvSpPr>
        <p:spPr>
          <a:xfrm>
            <a:off x="395536" y="1268760"/>
            <a:ext cx="4464496" cy="702000"/>
          </a:xfrm>
          <a:prstGeom prst="wedgeRoundRectCallout">
            <a:avLst>
              <a:gd name="adj1" fmla="val 28840"/>
              <a:gd name="adj2" fmla="val 127849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200" b="1" dirty="0" smtClean="0"/>
              <a:t>Automotive </a:t>
            </a:r>
            <a:br>
              <a:rPr lang="en-US" sz="2200" b="1" dirty="0" smtClean="0"/>
            </a:br>
            <a:r>
              <a:rPr lang="it-IT" sz="2200" b="1" dirty="0" smtClean="0"/>
              <a:t>(ABS, ESP, parcheggio automatico)</a:t>
            </a:r>
          </a:p>
        </p:txBody>
      </p:sp>
      <p:sp>
        <p:nvSpPr>
          <p:cNvPr id="22" name="Rounded Rectangular Callout 7"/>
          <p:cNvSpPr/>
          <p:nvPr/>
        </p:nvSpPr>
        <p:spPr>
          <a:xfrm>
            <a:off x="5292080" y="3717032"/>
            <a:ext cx="3368160" cy="792088"/>
          </a:xfrm>
          <a:prstGeom prst="wedgeRoundRectCallout">
            <a:avLst>
              <a:gd name="adj1" fmla="val -16233"/>
              <a:gd name="adj2" fmla="val -90893"/>
              <a:gd name="adj3" fmla="val 16667"/>
            </a:avLst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>
            <a:noAutofit/>
          </a:bodyPr>
          <a:lstStyle/>
          <a:p>
            <a:pPr algn="ctr"/>
            <a:r>
              <a:rPr lang="it-IT" sz="2200" b="1" dirty="0" smtClean="0"/>
              <a:t>Aeronautica </a:t>
            </a:r>
            <a:br>
              <a:rPr lang="it-IT" sz="2200" b="1" dirty="0" smtClean="0"/>
            </a:br>
            <a:r>
              <a:rPr lang="it-IT" sz="2200" b="1" dirty="0" smtClean="0"/>
              <a:t>(</a:t>
            </a:r>
            <a:r>
              <a:rPr lang="en-US" sz="2200" b="1" dirty="0" err="1" smtClean="0"/>
              <a:t>pilota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automatico</a:t>
            </a:r>
            <a:r>
              <a:rPr lang="it-IT" sz="2200" b="1" dirty="0" smtClean="0"/>
              <a:t>)</a:t>
            </a:r>
          </a:p>
        </p:txBody>
      </p:sp>
      <p:sp>
        <p:nvSpPr>
          <p:cNvPr id="26" name="Rounded Rectangular Callout 7"/>
          <p:cNvSpPr/>
          <p:nvPr/>
        </p:nvSpPr>
        <p:spPr>
          <a:xfrm>
            <a:off x="323528" y="6021288"/>
            <a:ext cx="4254500" cy="648072"/>
          </a:xfrm>
          <a:prstGeom prst="wedgeRoundRectCallout">
            <a:avLst>
              <a:gd name="adj1" fmla="val -14110"/>
              <a:gd name="adj2" fmla="val -107199"/>
              <a:gd name="adj3" fmla="val 1666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2200" b="1" dirty="0" smtClean="0"/>
              <a:t>Astronautica (controllo ottimo, </a:t>
            </a:r>
          </a:p>
          <a:p>
            <a:pPr algn="ctr">
              <a:lnSpc>
                <a:spcPct val="90000"/>
              </a:lnSpc>
            </a:pPr>
            <a:r>
              <a:rPr lang="it-IT" sz="2200" b="1" dirty="0" smtClean="0"/>
              <a:t>assetto satelliti, robotica spaziale)</a:t>
            </a:r>
          </a:p>
        </p:txBody>
      </p:sp>
      <p:pic>
        <p:nvPicPr>
          <p:cNvPr id="27" name="Picture 11"/>
          <p:cNvPicPr>
            <a:picLocks noChangeAspect="1" noChangeArrowheads="1"/>
          </p:cNvPicPr>
          <p:nvPr/>
        </p:nvPicPr>
        <p:blipFill>
          <a:blip r:embed="rId6"/>
          <a:srcRect l="16535" t="20499"/>
          <a:stretch>
            <a:fillRect/>
          </a:stretch>
        </p:blipFill>
        <p:spPr bwMode="auto">
          <a:xfrm>
            <a:off x="8034229" y="5130800"/>
            <a:ext cx="1071671" cy="823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5580112" y="1084094"/>
            <a:ext cx="3056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800000"/>
                </a:solidFill>
              </a:rPr>
              <a:t>La tecnologia nascosta</a:t>
            </a:r>
            <a:endParaRPr lang="it-IT" sz="24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47293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671" y="33418"/>
            <a:ext cx="7848871" cy="756320"/>
          </a:xfrm>
        </p:spPr>
        <p:txBody>
          <a:bodyPr>
            <a:noAutofit/>
          </a:bodyPr>
          <a:lstStyle/>
          <a:p>
            <a:pPr algn="l"/>
            <a:r>
              <a:rPr lang="it-IT" sz="3600" b="1" dirty="0">
                <a:solidFill>
                  <a:srgbClr val="800000"/>
                </a:solidFill>
              </a:rPr>
              <a:t>Sbocchi professionali: ing. automatica</a:t>
            </a:r>
            <a:endParaRPr lang="it-IT" sz="1800" b="1" dirty="0">
              <a:solidFill>
                <a:srgbClr val="800000"/>
              </a:solidFill>
            </a:endParaRPr>
          </a:p>
        </p:txBody>
      </p:sp>
      <p:pic>
        <p:nvPicPr>
          <p:cNvPr id="33" name="Immagine 32" descr="Energy.jpg"/>
          <p:cNvPicPr>
            <a:picLocks noChangeAspect="1"/>
          </p:cNvPicPr>
          <p:nvPr/>
        </p:nvPicPr>
        <p:blipFill>
          <a:blip r:embed="rId2"/>
          <a:srcRect t="1817"/>
          <a:stretch>
            <a:fillRect/>
          </a:stretch>
        </p:blipFill>
        <p:spPr>
          <a:xfrm>
            <a:off x="109200" y="1441586"/>
            <a:ext cx="2797200" cy="1220609"/>
          </a:xfrm>
          <a:prstGeom prst="rect">
            <a:avLst/>
          </a:prstGeom>
        </p:spPr>
      </p:pic>
      <p:pic>
        <p:nvPicPr>
          <p:cNvPr id="4" name="Immagine 3" descr="ElSta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92896"/>
            <a:ext cx="1856358" cy="1403968"/>
          </a:xfrm>
          <a:prstGeom prst="rect">
            <a:avLst/>
          </a:prstGeom>
        </p:spPr>
      </p:pic>
      <p:pic>
        <p:nvPicPr>
          <p:cNvPr id="19" name="Picture 11" descr="surger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7504" y="3933056"/>
            <a:ext cx="3361498" cy="2035999"/>
          </a:xfrm>
          <a:prstGeom prst="rect">
            <a:avLst/>
          </a:prstGeom>
        </p:spPr>
      </p:pic>
      <p:pic>
        <p:nvPicPr>
          <p:cNvPr id="22" name="Immagine 21" descr="imag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5589240"/>
            <a:ext cx="1728936" cy="1171623"/>
          </a:xfrm>
          <a:prstGeom prst="rect">
            <a:avLst/>
          </a:prstGeom>
        </p:spPr>
      </p:pic>
      <p:pic>
        <p:nvPicPr>
          <p:cNvPr id="23" name="Immagine 22" descr="tumblr_mam2dsIKsd1rh1o6lo1_40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0040" y="5589240"/>
            <a:ext cx="1133057" cy="1164216"/>
          </a:xfrm>
          <a:prstGeom prst="rect">
            <a:avLst/>
          </a:prstGeom>
        </p:spPr>
      </p:pic>
      <p:pic>
        <p:nvPicPr>
          <p:cNvPr id="31" name="Content Placeholder 6" descr="1332-wind-and-solar-energy--low-income-housing--affordable-renewable-energy.jpg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7704" y="1855017"/>
            <a:ext cx="2041859" cy="2041847"/>
          </a:xfrm>
        </p:spPr>
      </p:pic>
      <p:sp>
        <p:nvSpPr>
          <p:cNvPr id="26" name="Rounded Rectangular Callout 7"/>
          <p:cNvSpPr/>
          <p:nvPr/>
        </p:nvSpPr>
        <p:spPr>
          <a:xfrm>
            <a:off x="1115616" y="836712"/>
            <a:ext cx="3352186" cy="982489"/>
          </a:xfrm>
          <a:prstGeom prst="wedgeRoundRectCallout">
            <a:avLst>
              <a:gd name="adj1" fmla="val -68028"/>
              <a:gd name="adj2" fmla="val 57397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2200" b="1" spc="20" dirty="0" smtClean="0"/>
              <a:t>Generazione e distribuzione dell’energia (</a:t>
            </a:r>
            <a:r>
              <a:rPr lang="en-US" sz="2200" b="1" spc="20" dirty="0" smtClean="0"/>
              <a:t>smart grids</a:t>
            </a:r>
            <a:r>
              <a:rPr lang="it-IT" sz="2200" b="1" spc="20" dirty="0" smtClean="0"/>
              <a:t>)</a:t>
            </a:r>
          </a:p>
        </p:txBody>
      </p:sp>
      <p:pic>
        <p:nvPicPr>
          <p:cNvPr id="42" name="Immagine 41" descr="Untitled.jpg"/>
          <p:cNvPicPr>
            <a:picLocks noChangeAspect="1"/>
          </p:cNvPicPr>
          <p:nvPr/>
        </p:nvPicPr>
        <p:blipFill>
          <a:blip r:embed="rId8"/>
          <a:srcRect t="1629" b="815"/>
          <a:stretch>
            <a:fillRect/>
          </a:stretch>
        </p:blipFill>
        <p:spPr>
          <a:xfrm>
            <a:off x="3995936" y="2288915"/>
            <a:ext cx="2133229" cy="1500125"/>
          </a:xfrm>
          <a:prstGeom prst="rect">
            <a:avLst/>
          </a:prstGeom>
        </p:spPr>
      </p:pic>
      <p:sp>
        <p:nvSpPr>
          <p:cNvPr id="43" name="Rounded Rectangular Callout 7"/>
          <p:cNvSpPr/>
          <p:nvPr/>
        </p:nvSpPr>
        <p:spPr>
          <a:xfrm>
            <a:off x="4733436" y="764704"/>
            <a:ext cx="3438963" cy="604499"/>
          </a:xfrm>
          <a:prstGeom prst="wedgeRoundRectCallout">
            <a:avLst>
              <a:gd name="adj1" fmla="val -49939"/>
              <a:gd name="adj2" fmla="val 195273"/>
              <a:gd name="adj3" fmla="val 16667"/>
            </a:avLst>
          </a:prstGeom>
          <a:solidFill>
            <a:srgbClr val="31859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it-IT" sz="2200" b="1" dirty="0" smtClean="0"/>
              <a:t>Modelli di sistemi biologici</a:t>
            </a:r>
          </a:p>
        </p:txBody>
      </p:sp>
      <p:sp>
        <p:nvSpPr>
          <p:cNvPr id="44" name="Freccia giù 43"/>
          <p:cNvSpPr/>
          <p:nvPr/>
        </p:nvSpPr>
        <p:spPr>
          <a:xfrm rot="16200000">
            <a:off x="5918164" y="2983467"/>
            <a:ext cx="434521" cy="31252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2200" y="2477120"/>
            <a:ext cx="2432335" cy="1527944"/>
          </a:xfrm>
          <a:prstGeom prst="rect">
            <a:avLst/>
          </a:prstGeom>
        </p:spPr>
      </p:pic>
      <p:sp>
        <p:nvSpPr>
          <p:cNvPr id="45" name="Rounded Rectangular Callout 7"/>
          <p:cNvSpPr/>
          <p:nvPr/>
        </p:nvSpPr>
        <p:spPr>
          <a:xfrm>
            <a:off x="5668057" y="1700808"/>
            <a:ext cx="3368439" cy="936104"/>
          </a:xfrm>
          <a:prstGeom prst="wedgeRoundRectCallout">
            <a:avLst>
              <a:gd name="adj1" fmla="val -18629"/>
              <a:gd name="adj2" fmla="val 76230"/>
              <a:gd name="adj3" fmla="val 16667"/>
            </a:avLst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>
            <a:noAutofit/>
          </a:bodyPr>
          <a:lstStyle/>
          <a:p>
            <a:pPr algn="ctr">
              <a:lnSpc>
                <a:spcPct val="110000"/>
              </a:lnSpc>
            </a:pPr>
            <a:r>
              <a:rPr lang="it-IT" sz="2000" b="1" dirty="0" smtClean="0"/>
              <a:t>Regolazione </a:t>
            </a:r>
            <a:r>
              <a:rPr lang="it-IT" sz="2000" b="1" dirty="0" smtClean="0">
                <a:solidFill>
                  <a:schemeClr val="bg1"/>
                </a:solidFill>
              </a:rPr>
              <a:t>livello glucosio</a:t>
            </a:r>
            <a:r>
              <a:rPr lang="it-IT" sz="2000" b="1" dirty="0" smtClean="0"/>
              <a:t>, pressione arteriosa, ...</a:t>
            </a:r>
          </a:p>
        </p:txBody>
      </p:sp>
      <p:pic>
        <p:nvPicPr>
          <p:cNvPr id="8" name="Immagine 7" descr="ManGuid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5633127"/>
            <a:ext cx="1878908" cy="1164739"/>
          </a:xfrm>
          <a:prstGeom prst="rect">
            <a:avLst/>
          </a:prstGeom>
        </p:spPr>
      </p:pic>
      <p:pic>
        <p:nvPicPr>
          <p:cNvPr id="46" name="Immagine 45" descr="images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27658" y="5041554"/>
            <a:ext cx="2640486" cy="1750757"/>
          </a:xfrm>
          <a:prstGeom prst="rect">
            <a:avLst/>
          </a:prstGeom>
        </p:spPr>
      </p:pic>
      <p:pic>
        <p:nvPicPr>
          <p:cNvPr id="7" name="Immagine 6" descr="Fabrizio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348" y="4077072"/>
            <a:ext cx="2830375" cy="1584176"/>
          </a:xfrm>
          <a:prstGeom prst="rect">
            <a:avLst/>
          </a:prstGeom>
        </p:spPr>
      </p:pic>
      <p:sp>
        <p:nvSpPr>
          <p:cNvPr id="35" name="Rounded Rectangular Callout 7"/>
          <p:cNvSpPr/>
          <p:nvPr/>
        </p:nvSpPr>
        <p:spPr>
          <a:xfrm>
            <a:off x="3059832" y="3861048"/>
            <a:ext cx="2376264" cy="936104"/>
          </a:xfrm>
          <a:prstGeom prst="wedgeRoundRectCallout">
            <a:avLst>
              <a:gd name="adj1" fmla="val 25"/>
              <a:gd name="adj2" fmla="val 127454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it-IT" sz="2200" b="1" dirty="0" smtClean="0"/>
              <a:t>Robotica</a:t>
            </a:r>
          </a:p>
          <a:p>
            <a:pPr algn="ctr">
              <a:lnSpc>
                <a:spcPct val="80000"/>
              </a:lnSpc>
            </a:pPr>
            <a:r>
              <a:rPr lang="it-IT" sz="2200" b="1" dirty="0" smtClean="0"/>
              <a:t>e automazione industriale</a:t>
            </a:r>
          </a:p>
        </p:txBody>
      </p:sp>
      <p:pic>
        <p:nvPicPr>
          <p:cNvPr id="47" name="Image 3"/>
          <p:cNvPicPr preferRelativeResize="0"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391" y="4027034"/>
            <a:ext cx="1092144" cy="27585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644064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22" y="908720"/>
            <a:ext cx="8061926" cy="5254872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886" y="4140153"/>
            <a:ext cx="1967846" cy="2617990"/>
          </a:xfrm>
          <a:prstGeom prst="rect">
            <a:avLst/>
          </a:prstGeom>
        </p:spPr>
      </p:pic>
      <p:sp>
        <p:nvSpPr>
          <p:cNvPr id="6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516132" y="6507079"/>
            <a:ext cx="5005536" cy="365125"/>
          </a:xfrm>
        </p:spPr>
        <p:txBody>
          <a:bodyPr/>
          <a:lstStyle/>
          <a:p>
            <a:r>
              <a:rPr lang="it-IT" dirty="0" smtClean="0"/>
              <a:t>Ingegneria Informatica e Automatica e Ingegneria Gestionale</a:t>
            </a:r>
            <a:endParaRPr lang="it-IT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85800" y="44624"/>
            <a:ext cx="6334472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b="1" smtClean="0">
                <a:solidFill>
                  <a:srgbClr val="800000"/>
                </a:solidFill>
                <a:cs typeface="Calibri (Corpo)"/>
              </a:rPr>
              <a:t>Ingegneria</a:t>
            </a:r>
            <a:endParaRPr lang="it-IT" b="1" noProof="1">
              <a:solidFill>
                <a:srgbClr val="800000"/>
              </a:solidFill>
              <a:cs typeface="Calibri (Corpo)"/>
            </a:endParaRPr>
          </a:p>
        </p:txBody>
      </p:sp>
      <p:sp>
        <p:nvSpPr>
          <p:cNvPr id="5" name="Rettangolo arrotondato 4"/>
          <p:cNvSpPr/>
          <p:nvPr/>
        </p:nvSpPr>
        <p:spPr>
          <a:xfrm>
            <a:off x="2267744" y="1988840"/>
            <a:ext cx="4680520" cy="144016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smtClean="0"/>
              <a:t>Applicare la scienza a problemi concreti</a:t>
            </a:r>
            <a:endParaRPr lang="it-IT" sz="3200" b="1" dirty="0"/>
          </a:p>
        </p:txBody>
      </p:sp>
      <p:sp>
        <p:nvSpPr>
          <p:cNvPr id="8" name="Rettangolo arrotondato 7"/>
          <p:cNvSpPr/>
          <p:nvPr/>
        </p:nvSpPr>
        <p:spPr>
          <a:xfrm>
            <a:off x="2267744" y="3789040"/>
            <a:ext cx="4680520" cy="1440160"/>
          </a:xfrm>
          <a:prstGeom prst="roundRect">
            <a:avLst/>
          </a:prstGeom>
          <a:solidFill>
            <a:srgbClr val="E46C0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smtClean="0"/>
              <a:t>Contribuire al progresso scientifico e tecnologico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30580195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Connettore 2 23"/>
          <p:cNvCxnSpPr/>
          <p:nvPr/>
        </p:nvCxnSpPr>
        <p:spPr>
          <a:xfrm flipH="1" flipV="1">
            <a:off x="5810673" y="4388397"/>
            <a:ext cx="576064" cy="827944"/>
          </a:xfrm>
          <a:prstGeom prst="straightConnector1">
            <a:avLst/>
          </a:prstGeom>
          <a:ln w="76200" cap="flat">
            <a:solidFill>
              <a:srgbClr val="790000"/>
            </a:solidFill>
            <a:headEnd type="none"/>
            <a:tailEnd type="stealt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 flipH="1">
            <a:off x="5810673" y="2038846"/>
            <a:ext cx="685055" cy="864895"/>
          </a:xfrm>
          <a:prstGeom prst="straightConnector1">
            <a:avLst/>
          </a:prstGeom>
          <a:ln w="76200" cap="flat">
            <a:solidFill>
              <a:srgbClr val="790000"/>
            </a:solidFill>
            <a:headEnd type="none"/>
            <a:tailEnd type="stealt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 flipV="1">
            <a:off x="2354288" y="4457572"/>
            <a:ext cx="582537" cy="782433"/>
          </a:xfrm>
          <a:prstGeom prst="straightConnector1">
            <a:avLst/>
          </a:prstGeom>
          <a:ln w="76200" cap="flat">
            <a:solidFill>
              <a:srgbClr val="790000"/>
            </a:solidFill>
            <a:headEnd type="none"/>
            <a:tailEnd type="stealt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075" name="Rettangolo 15"/>
          <p:cNvSpPr>
            <a:spLocks noChangeArrowheads="1"/>
          </p:cNvSpPr>
          <p:nvPr/>
        </p:nvSpPr>
        <p:spPr bwMode="auto">
          <a:xfrm>
            <a:off x="799778" y="692696"/>
            <a:ext cx="2286000" cy="142875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it-IT" sz="7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7" name="Ovale 16"/>
          <p:cNvSpPr/>
          <p:nvPr/>
        </p:nvSpPr>
        <p:spPr>
          <a:xfrm>
            <a:off x="2176240" y="2734571"/>
            <a:ext cx="4191000" cy="1806225"/>
          </a:xfrm>
          <a:prstGeom prst="ellipse">
            <a:avLst/>
          </a:prstGeom>
          <a:solidFill>
            <a:schemeClr val="bg1"/>
          </a:solidFill>
          <a:ln/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it-IT" sz="7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3079" name="CasellaDiTesto 19"/>
          <p:cNvSpPr txBox="1">
            <a:spLocks noChangeArrowheads="1"/>
          </p:cNvSpPr>
          <p:nvPr/>
        </p:nvSpPr>
        <p:spPr bwMode="auto">
          <a:xfrm>
            <a:off x="4515036" y="1098466"/>
            <a:ext cx="4391980" cy="74635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it-IT" sz="2000" b="1" dirty="0" smtClean="0">
                <a:solidFill>
                  <a:srgbClr val="FFFFFF"/>
                </a:solidFill>
                <a:latin typeface="Verdana" pitchFamily="34" charset="0"/>
              </a:rPr>
              <a:t>Telecomunicazioni</a:t>
            </a:r>
          </a:p>
          <a:p>
            <a:pPr algn="ctr">
              <a:spcBef>
                <a:spcPts val="300"/>
              </a:spcBef>
            </a:pPr>
            <a:r>
              <a:rPr lang="it-IT" sz="2000" b="1" dirty="0">
                <a:solidFill>
                  <a:srgbClr val="FFFFFF"/>
                </a:solidFill>
                <a:latin typeface="Verdana" pitchFamily="34" charset="0"/>
              </a:rPr>
              <a:t>E</a:t>
            </a:r>
            <a:r>
              <a:rPr lang="it-IT" sz="2000" b="1" dirty="0" smtClean="0">
                <a:solidFill>
                  <a:srgbClr val="FFFFFF"/>
                </a:solidFill>
                <a:latin typeface="Verdana" pitchFamily="34" charset="0"/>
              </a:rPr>
              <a:t>lettronica Automatica</a:t>
            </a:r>
          </a:p>
        </p:txBody>
      </p:sp>
      <p:cxnSp>
        <p:nvCxnSpPr>
          <p:cNvPr id="21" name="Connettore 2 20"/>
          <p:cNvCxnSpPr/>
          <p:nvPr/>
        </p:nvCxnSpPr>
        <p:spPr>
          <a:xfrm>
            <a:off x="2176240" y="1922314"/>
            <a:ext cx="760585" cy="942082"/>
          </a:xfrm>
          <a:prstGeom prst="straightConnector1">
            <a:avLst/>
          </a:prstGeom>
          <a:ln w="76200" cap="flat">
            <a:solidFill>
              <a:srgbClr val="790000"/>
            </a:solidFill>
            <a:headEnd type="none"/>
            <a:tailEnd type="stealt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Freccia in su 1"/>
          <p:cNvSpPr/>
          <p:nvPr/>
        </p:nvSpPr>
        <p:spPr bwMode="auto">
          <a:xfrm>
            <a:off x="6495728" y="3386324"/>
            <a:ext cx="484632" cy="978408"/>
          </a:xfrm>
          <a:prstGeom prst="up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4" name="CasellaDiTesto 19"/>
          <p:cNvSpPr txBox="1">
            <a:spLocks noChangeArrowheads="1"/>
          </p:cNvSpPr>
          <p:nvPr/>
        </p:nvSpPr>
        <p:spPr bwMode="auto">
          <a:xfrm>
            <a:off x="323528" y="1444714"/>
            <a:ext cx="3398912" cy="400110"/>
          </a:xfrm>
          <a:prstGeom prst="rect">
            <a:avLst/>
          </a:prstGeom>
          <a:solidFill>
            <a:srgbClr val="800000"/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it-IT" sz="2000" b="1" dirty="0" smtClean="0">
                <a:solidFill>
                  <a:srgbClr val="FFFFFF"/>
                </a:solidFill>
                <a:latin typeface="Verdana" pitchFamily="34" charset="0"/>
              </a:rPr>
              <a:t>Matematica Fisica</a:t>
            </a:r>
          </a:p>
        </p:txBody>
      </p:sp>
      <p:sp>
        <p:nvSpPr>
          <p:cNvPr id="15" name="CasellaDiTesto 19"/>
          <p:cNvSpPr txBox="1">
            <a:spLocks noChangeArrowheads="1"/>
          </p:cNvSpPr>
          <p:nvPr/>
        </p:nvSpPr>
        <p:spPr bwMode="auto">
          <a:xfrm>
            <a:off x="4515036" y="5365665"/>
            <a:ext cx="4342892" cy="1015663"/>
          </a:xfrm>
          <a:prstGeom prst="rect">
            <a:avLst/>
          </a:prstGeom>
          <a:solidFill>
            <a:srgbClr val="31859C"/>
          </a:solid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it-IT" sz="2000" b="1" dirty="0" smtClean="0">
                <a:solidFill>
                  <a:schemeClr val="bg1"/>
                </a:solidFill>
                <a:latin typeface="Verdana" pitchFamily="34" charset="0"/>
              </a:rPr>
              <a:t>Informatica Programmazione </a:t>
            </a:r>
            <a:br>
              <a:rPr lang="it-IT" sz="2000" b="1" dirty="0" smtClean="0">
                <a:solidFill>
                  <a:schemeClr val="bg1"/>
                </a:solidFill>
                <a:latin typeface="Verdana" pitchFamily="34" charset="0"/>
              </a:rPr>
            </a:br>
            <a:r>
              <a:rPr lang="it-IT" sz="2000" b="1" dirty="0" smtClean="0">
                <a:solidFill>
                  <a:schemeClr val="bg1"/>
                </a:solidFill>
                <a:latin typeface="Verdana" pitchFamily="34" charset="0"/>
              </a:rPr>
              <a:t>Sistemi di Calcolo</a:t>
            </a:r>
          </a:p>
        </p:txBody>
      </p:sp>
      <p:sp>
        <p:nvSpPr>
          <p:cNvPr id="16" name="CasellaDiTesto 19"/>
          <p:cNvSpPr txBox="1">
            <a:spLocks noChangeArrowheads="1"/>
          </p:cNvSpPr>
          <p:nvPr/>
        </p:nvSpPr>
        <p:spPr bwMode="auto">
          <a:xfrm>
            <a:off x="323528" y="5365665"/>
            <a:ext cx="3398912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it-IT" sz="2000" b="1" dirty="0" smtClean="0">
                <a:solidFill>
                  <a:srgbClr val="FFFFFF"/>
                </a:solidFill>
                <a:latin typeface="Verdana" pitchFamily="34" charset="0"/>
              </a:rPr>
              <a:t>Management</a:t>
            </a:r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236984" y="8387"/>
            <a:ext cx="7575376" cy="762000"/>
          </a:xfrm>
        </p:spPr>
        <p:txBody>
          <a:bodyPr>
            <a:normAutofit fontScale="90000"/>
          </a:bodyPr>
          <a:lstStyle/>
          <a:p>
            <a:pPr algn="l"/>
            <a:r>
              <a:rPr lang="it-IT" b="1" dirty="0" smtClean="0">
                <a:solidFill>
                  <a:srgbClr val="800000"/>
                </a:solidFill>
                <a:cs typeface="Calibri (Corpo)"/>
              </a:rPr>
              <a:t>Struttura ing. informatica e </a:t>
            </a:r>
            <a:r>
              <a:rPr lang="it-IT" b="1" dirty="0" err="1" smtClean="0">
                <a:solidFill>
                  <a:srgbClr val="800000"/>
                </a:solidFill>
                <a:cs typeface="Calibri (Corpo)"/>
              </a:rPr>
              <a:t>autom</a:t>
            </a:r>
            <a:r>
              <a:rPr lang="it-IT" b="1" dirty="0" smtClean="0">
                <a:solidFill>
                  <a:srgbClr val="800000"/>
                </a:solidFill>
                <a:cs typeface="Calibri (Corpo)"/>
              </a:rPr>
              <a:t>.</a:t>
            </a:r>
            <a:endParaRPr lang="it-IT" b="1" noProof="1">
              <a:solidFill>
                <a:srgbClr val="800000"/>
              </a:solidFill>
              <a:cs typeface="Calibri (Corpo)"/>
            </a:endParaRPr>
          </a:p>
        </p:txBody>
      </p:sp>
      <p:sp>
        <p:nvSpPr>
          <p:cNvPr id="20" name="CasellaDiTesto 19"/>
          <p:cNvSpPr txBox="1">
            <a:spLocks noChangeArrowheads="1"/>
          </p:cNvSpPr>
          <p:nvPr/>
        </p:nvSpPr>
        <p:spPr bwMode="auto">
          <a:xfrm>
            <a:off x="7086884" y="3078427"/>
            <a:ext cx="1763688" cy="103105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it-IT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A scelta/idoneità/prova finale</a:t>
            </a:r>
          </a:p>
          <a:p>
            <a:pPr algn="ctr">
              <a:spcBef>
                <a:spcPts val="600"/>
              </a:spcBef>
            </a:pPr>
            <a:r>
              <a:rPr lang="it-IT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(24 CFU)</a:t>
            </a:r>
          </a:p>
        </p:txBody>
      </p:sp>
      <p:cxnSp>
        <p:nvCxnSpPr>
          <p:cNvPr id="22" name="Connettore 2 21"/>
          <p:cNvCxnSpPr/>
          <p:nvPr/>
        </p:nvCxnSpPr>
        <p:spPr>
          <a:xfrm flipH="1">
            <a:off x="6386736" y="3616132"/>
            <a:ext cx="697050" cy="0"/>
          </a:xfrm>
          <a:prstGeom prst="straightConnector1">
            <a:avLst/>
          </a:prstGeom>
          <a:ln w="76200" cap="flat">
            <a:solidFill>
              <a:srgbClr val="790000"/>
            </a:solidFill>
            <a:headEnd type="none"/>
            <a:tailEnd type="stealt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" name="Rettangolo 3"/>
          <p:cNvSpPr/>
          <p:nvPr/>
        </p:nvSpPr>
        <p:spPr>
          <a:xfrm>
            <a:off x="2858344" y="3020760"/>
            <a:ext cx="286051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404040"/>
                </a:solidFill>
                <a:latin typeface="Verdana" pitchFamily="34" charset="0"/>
              </a:rPr>
              <a:t>Ingegneria Informatica e Automatica</a:t>
            </a:r>
            <a:endParaRPr lang="it-IT" sz="2400" dirty="0">
              <a:solidFill>
                <a:srgbClr val="404040"/>
              </a:solidFill>
            </a:endParaRPr>
          </a:p>
        </p:txBody>
      </p:sp>
      <p:sp>
        <p:nvSpPr>
          <p:cNvPr id="18" name="Segnaposto piè di pagina 3"/>
          <p:cNvSpPr txBox="1">
            <a:spLocks/>
          </p:cNvSpPr>
          <p:nvPr/>
        </p:nvSpPr>
        <p:spPr>
          <a:xfrm>
            <a:off x="2033228" y="6507079"/>
            <a:ext cx="5005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457200" rtl="0" eaLnBrk="1" latinLnBrk="0" hangingPunct="1">
              <a:defRPr sz="14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 smtClean="0"/>
              <a:t>Ingegneria Informatica e Automatica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28074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animBg="1"/>
      <p:bldP spid="14" grpId="0" animBg="1"/>
      <p:bldP spid="15" grpId="0" animBg="1"/>
      <p:bldP spid="16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hape 31"/>
          <p:cNvCxnSpPr/>
          <p:nvPr/>
        </p:nvCxnSpPr>
        <p:spPr>
          <a:xfrm>
            <a:off x="546197" y="4725144"/>
            <a:ext cx="837023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ysDash"/>
            <a:round/>
            <a:headEnd type="none" w="lg" len="lg"/>
            <a:tailEnd type="none" w="lg" len="lg"/>
          </a:ln>
        </p:spPr>
      </p:cxnSp>
      <p:cxnSp>
        <p:nvCxnSpPr>
          <p:cNvPr id="7" name="Shape 33"/>
          <p:cNvCxnSpPr/>
          <p:nvPr/>
        </p:nvCxnSpPr>
        <p:spPr>
          <a:xfrm>
            <a:off x="546197" y="3708633"/>
            <a:ext cx="8370230" cy="8399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ysDash"/>
            <a:round/>
            <a:headEnd type="none" w="lg" len="lg"/>
            <a:tailEnd type="none" w="lg" len="lg"/>
          </a:ln>
        </p:spPr>
      </p:cxnSp>
      <p:cxnSp>
        <p:nvCxnSpPr>
          <p:cNvPr id="8" name="Shape 34"/>
          <p:cNvCxnSpPr/>
          <p:nvPr/>
        </p:nvCxnSpPr>
        <p:spPr>
          <a:xfrm>
            <a:off x="549514" y="5733256"/>
            <a:ext cx="8366913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ysDash"/>
            <a:round/>
            <a:headEnd type="none" w="lg" len="lg"/>
            <a:tailEnd type="none" w="lg" len="lg"/>
          </a:ln>
        </p:spPr>
      </p:cxnSp>
      <p:sp>
        <p:nvSpPr>
          <p:cNvPr id="42" name="Shape 68"/>
          <p:cNvSpPr txBox="1"/>
          <p:nvPr/>
        </p:nvSpPr>
        <p:spPr>
          <a:xfrm>
            <a:off x="601483" y="5911225"/>
            <a:ext cx="963953" cy="584443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Primo</a:t>
            </a:r>
            <a:b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semestre</a:t>
            </a:r>
            <a:endParaRPr lang="it" sz="1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Shape 69"/>
          <p:cNvSpPr txBox="1"/>
          <p:nvPr/>
        </p:nvSpPr>
        <p:spPr>
          <a:xfrm>
            <a:off x="601483" y="4910724"/>
            <a:ext cx="963953" cy="584443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Secondo</a:t>
            </a:r>
            <a:b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semestre</a:t>
            </a:r>
            <a:endParaRPr lang="it" sz="1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46" name="Shape 72"/>
          <p:cNvCxnSpPr/>
          <p:nvPr/>
        </p:nvCxnSpPr>
        <p:spPr>
          <a:xfrm>
            <a:off x="567357" y="2700521"/>
            <a:ext cx="8349070" cy="8399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ysDash"/>
            <a:round/>
            <a:headEnd type="none" w="lg" len="lg"/>
            <a:tailEnd type="none" w="lg" len="lg"/>
          </a:ln>
        </p:spPr>
      </p:cxnSp>
      <p:cxnSp>
        <p:nvCxnSpPr>
          <p:cNvPr id="83" name="Shape 34"/>
          <p:cNvCxnSpPr/>
          <p:nvPr/>
        </p:nvCxnSpPr>
        <p:spPr>
          <a:xfrm>
            <a:off x="550937" y="6669360"/>
            <a:ext cx="8366913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ysDash"/>
            <a:round/>
            <a:headEnd type="none" w="lg" len="lg"/>
            <a:tailEnd type="none" w="lg" len="lg"/>
          </a:ln>
        </p:spPr>
      </p:cxnSp>
      <p:sp>
        <p:nvSpPr>
          <p:cNvPr id="101" name="Shape 56"/>
          <p:cNvSpPr/>
          <p:nvPr/>
        </p:nvSpPr>
        <p:spPr>
          <a:xfrm rot="16200000">
            <a:off x="-673425" y="3498056"/>
            <a:ext cx="2024624" cy="40132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20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Secondo anno</a:t>
            </a:r>
            <a:endParaRPr lang="it" sz="2000" b="1" dirty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  <p:sp>
        <p:nvSpPr>
          <p:cNvPr id="103" name="Shape 68"/>
          <p:cNvSpPr txBox="1"/>
          <p:nvPr/>
        </p:nvSpPr>
        <p:spPr>
          <a:xfrm>
            <a:off x="601483" y="3910223"/>
            <a:ext cx="963953" cy="584443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Primo</a:t>
            </a:r>
            <a:b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semestre</a:t>
            </a:r>
            <a:endParaRPr lang="it" sz="1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4" name="Shape 69"/>
          <p:cNvSpPr txBox="1"/>
          <p:nvPr/>
        </p:nvSpPr>
        <p:spPr>
          <a:xfrm>
            <a:off x="601483" y="2909722"/>
            <a:ext cx="963953" cy="584443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Secondo</a:t>
            </a:r>
            <a:b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semestre</a:t>
            </a:r>
            <a:endParaRPr lang="it" sz="1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251520" y="32609"/>
            <a:ext cx="5246055" cy="555748"/>
          </a:xfrm>
        </p:spPr>
        <p:txBody>
          <a:bodyPr>
            <a:normAutofit fontScale="90000"/>
          </a:bodyPr>
          <a:lstStyle/>
          <a:p>
            <a:pPr algn="l"/>
            <a:r>
              <a:rPr lang="it-IT" b="1" dirty="0" smtClean="0">
                <a:solidFill>
                  <a:srgbClr val="800000"/>
                </a:solidFill>
              </a:rPr>
              <a:t>Indirizzo informatica</a:t>
            </a:r>
            <a:endParaRPr lang="it-IT" dirty="0"/>
          </a:p>
        </p:txBody>
      </p:sp>
      <p:cxnSp>
        <p:nvCxnSpPr>
          <p:cNvPr id="144" name="Shape 33"/>
          <p:cNvCxnSpPr/>
          <p:nvPr/>
        </p:nvCxnSpPr>
        <p:spPr>
          <a:xfrm>
            <a:off x="515479" y="1692409"/>
            <a:ext cx="8370230" cy="8399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ysDash"/>
            <a:round/>
            <a:headEnd type="none" w="lg" len="lg"/>
            <a:tailEnd type="none" w="lg" len="lg"/>
          </a:ln>
        </p:spPr>
      </p:cxnSp>
      <p:cxnSp>
        <p:nvCxnSpPr>
          <p:cNvPr id="145" name="Shape 72"/>
          <p:cNvCxnSpPr/>
          <p:nvPr/>
        </p:nvCxnSpPr>
        <p:spPr>
          <a:xfrm>
            <a:off x="539552" y="764704"/>
            <a:ext cx="8349070" cy="8399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ysDash"/>
            <a:round/>
            <a:headEnd type="none" w="lg" len="lg"/>
            <a:tailEnd type="none" w="lg" len="lg"/>
          </a:ln>
        </p:spPr>
      </p:cxnSp>
      <p:sp>
        <p:nvSpPr>
          <p:cNvPr id="69" name="Shape 68"/>
          <p:cNvSpPr txBox="1"/>
          <p:nvPr/>
        </p:nvSpPr>
        <p:spPr>
          <a:xfrm>
            <a:off x="601483" y="1909221"/>
            <a:ext cx="963953" cy="584443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Primo</a:t>
            </a:r>
            <a:b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semestre</a:t>
            </a:r>
            <a:endParaRPr lang="it" sz="1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3" name="Shape 69"/>
          <p:cNvSpPr txBox="1"/>
          <p:nvPr/>
        </p:nvSpPr>
        <p:spPr>
          <a:xfrm>
            <a:off x="601483" y="908720"/>
            <a:ext cx="963953" cy="584443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Secondo</a:t>
            </a:r>
            <a:b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semestre</a:t>
            </a:r>
            <a:endParaRPr lang="it" sz="1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0" name="Shape 56"/>
          <p:cNvSpPr/>
          <p:nvPr/>
        </p:nvSpPr>
        <p:spPr>
          <a:xfrm rot="16200000">
            <a:off x="-633221" y="5496586"/>
            <a:ext cx="1944215" cy="40132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20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Primo anno</a:t>
            </a:r>
            <a:endParaRPr lang="it" sz="2000" b="1" dirty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  <p:sp>
        <p:nvSpPr>
          <p:cNvPr id="105" name="Shape 56"/>
          <p:cNvSpPr/>
          <p:nvPr/>
        </p:nvSpPr>
        <p:spPr>
          <a:xfrm rot="16200000">
            <a:off x="-626165" y="1529091"/>
            <a:ext cx="1930105" cy="40132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20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Terzo anno</a:t>
            </a:r>
            <a:endParaRPr lang="it" sz="2000" b="1" dirty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1630121" y="3858023"/>
            <a:ext cx="3876676" cy="2679079"/>
            <a:chOff x="1630121" y="3858023"/>
            <a:chExt cx="3876676" cy="2679079"/>
          </a:xfrm>
        </p:grpSpPr>
        <p:grpSp>
          <p:nvGrpSpPr>
            <p:cNvPr id="14" name="Gruppo 13"/>
            <p:cNvGrpSpPr/>
            <p:nvPr/>
          </p:nvGrpSpPr>
          <p:grpSpPr>
            <a:xfrm>
              <a:off x="1630121" y="5868520"/>
              <a:ext cx="1932820" cy="668582"/>
              <a:chOff x="1630121" y="5868520"/>
              <a:chExt cx="1932820" cy="668582"/>
            </a:xfrm>
          </p:grpSpPr>
          <p:sp>
            <p:nvSpPr>
              <p:cNvPr id="60" name="Shape 42"/>
              <p:cNvSpPr/>
              <p:nvPr/>
            </p:nvSpPr>
            <p:spPr>
              <a:xfrm>
                <a:off x="1630121" y="5868520"/>
                <a:ext cx="1932820" cy="668582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" sz="1400" b="1" dirty="0" smtClean="0">
                    <a:solidFill>
                      <a:schemeClr val="bg1"/>
                    </a:solidFill>
                    <a:latin typeface="Calibri"/>
                  </a:rPr>
                  <a:t>Analisi </a:t>
                </a:r>
                <a: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  <a:t/>
                </a:r>
                <a:b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</a:br>
                <a:r>
                  <a:rPr lang="it" sz="1400" b="1" dirty="0" smtClean="0">
                    <a:solidFill>
                      <a:schemeClr val="bg1"/>
                    </a:solidFill>
                    <a:latin typeface="Calibri"/>
                  </a:rPr>
                  <a:t>matematica I</a:t>
                </a:r>
                <a:endParaRPr lang="it" sz="1400" b="1" dirty="0">
                  <a:solidFill>
                    <a:schemeClr val="bg1"/>
                  </a:solidFill>
                  <a:latin typeface="Calibri"/>
                </a:endParaRPr>
              </a:p>
            </p:txBody>
          </p:sp>
          <p:sp>
            <p:nvSpPr>
              <p:cNvPr id="72" name="Shape 47"/>
              <p:cNvSpPr/>
              <p:nvPr/>
            </p:nvSpPr>
            <p:spPr>
              <a:xfrm>
                <a:off x="2816594" y="5993372"/>
                <a:ext cx="647550" cy="4188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12</a:t>
                </a:r>
                <a:r>
                  <a:rPr lang="it-IT" sz="1200" b="1" dirty="0" smtClean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CFU</a:t>
                </a:r>
                <a:endParaRPr lang="it" sz="12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5" name="Gruppo 14"/>
            <p:cNvGrpSpPr/>
            <p:nvPr/>
          </p:nvGrpSpPr>
          <p:grpSpPr>
            <a:xfrm>
              <a:off x="3778605" y="5868520"/>
              <a:ext cx="1728192" cy="668582"/>
              <a:chOff x="3779912" y="5868520"/>
              <a:chExt cx="1728192" cy="668582"/>
            </a:xfrm>
          </p:grpSpPr>
          <p:sp>
            <p:nvSpPr>
              <p:cNvPr id="70" name="Shape 42"/>
              <p:cNvSpPr/>
              <p:nvPr/>
            </p:nvSpPr>
            <p:spPr>
              <a:xfrm>
                <a:off x="3779912" y="5868520"/>
                <a:ext cx="1728192" cy="668582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" sz="1400" b="1" dirty="0" smtClean="0">
                    <a:solidFill>
                      <a:schemeClr val="bg1"/>
                    </a:solidFill>
                    <a:latin typeface="Calibri"/>
                  </a:rPr>
                  <a:t>Geometria</a:t>
                </a:r>
                <a:endParaRPr lang="it" sz="1400" b="1" dirty="0">
                  <a:solidFill>
                    <a:schemeClr val="bg1"/>
                  </a:solidFill>
                  <a:latin typeface="Calibri"/>
                </a:endParaRPr>
              </a:p>
            </p:txBody>
          </p:sp>
          <p:sp>
            <p:nvSpPr>
              <p:cNvPr id="99" name="Shape 47"/>
              <p:cNvSpPr/>
              <p:nvPr/>
            </p:nvSpPr>
            <p:spPr>
              <a:xfrm>
                <a:off x="4777396" y="5993372"/>
                <a:ext cx="647550" cy="4188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200" b="1" dirty="0" smtClean="0">
                    <a:solidFill>
                      <a:prstClr val="black"/>
                    </a:solidFill>
                    <a:latin typeface="Calibri"/>
                  </a:rPr>
                  <a:t>6 </a:t>
                </a: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CFU</a:t>
                </a:r>
                <a:endParaRPr lang="it" sz="12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3" name="Gruppo 32"/>
            <p:cNvGrpSpPr/>
            <p:nvPr/>
          </p:nvGrpSpPr>
          <p:grpSpPr>
            <a:xfrm>
              <a:off x="1630121" y="4884223"/>
              <a:ext cx="1429711" cy="668582"/>
              <a:chOff x="1579633" y="4884223"/>
              <a:chExt cx="1429711" cy="668582"/>
            </a:xfrm>
          </p:grpSpPr>
          <p:sp>
            <p:nvSpPr>
              <p:cNvPr id="110" name="Shape 42"/>
              <p:cNvSpPr/>
              <p:nvPr/>
            </p:nvSpPr>
            <p:spPr>
              <a:xfrm>
                <a:off x="1579633" y="4884223"/>
                <a:ext cx="1429711" cy="668582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  <a:t>Fisica</a:t>
                </a:r>
                <a:endParaRPr lang="it" sz="1400" b="1" dirty="0">
                  <a:solidFill>
                    <a:schemeClr val="bg1"/>
                  </a:solidFill>
                  <a:latin typeface="Calibri"/>
                </a:endParaRPr>
              </a:p>
            </p:txBody>
          </p:sp>
          <p:sp>
            <p:nvSpPr>
              <p:cNvPr id="112" name="Shape 47"/>
              <p:cNvSpPr/>
              <p:nvPr/>
            </p:nvSpPr>
            <p:spPr>
              <a:xfrm>
                <a:off x="2278715" y="5009075"/>
                <a:ext cx="647550" cy="4188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12</a:t>
                </a:r>
                <a:r>
                  <a:rPr lang="it-IT" sz="1200" b="1" dirty="0" smtClean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CFU</a:t>
                </a:r>
                <a:endParaRPr lang="it" sz="12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2" name="Gruppo 31"/>
            <p:cNvGrpSpPr/>
            <p:nvPr/>
          </p:nvGrpSpPr>
          <p:grpSpPr>
            <a:xfrm>
              <a:off x="3307279" y="4875861"/>
              <a:ext cx="1728192" cy="685306"/>
              <a:chOff x="3214297" y="4875861"/>
              <a:chExt cx="1728192" cy="685306"/>
            </a:xfrm>
          </p:grpSpPr>
          <p:sp>
            <p:nvSpPr>
              <p:cNvPr id="109" name="Shape 42"/>
              <p:cNvSpPr/>
              <p:nvPr/>
            </p:nvSpPr>
            <p:spPr>
              <a:xfrm>
                <a:off x="3214297" y="4875861"/>
                <a:ext cx="1728192" cy="685306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  <a:t>Calcolo </a:t>
                </a:r>
                <a:b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</a:br>
                <a: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  <a:t>probabilità</a:t>
                </a:r>
                <a:endParaRPr lang="it" sz="1400" b="1" dirty="0">
                  <a:solidFill>
                    <a:schemeClr val="bg1"/>
                  </a:solidFill>
                  <a:latin typeface="Calibri"/>
                </a:endParaRPr>
              </a:p>
            </p:txBody>
          </p:sp>
          <p:sp>
            <p:nvSpPr>
              <p:cNvPr id="114" name="Shape 47"/>
              <p:cNvSpPr/>
              <p:nvPr/>
            </p:nvSpPr>
            <p:spPr>
              <a:xfrm>
                <a:off x="4209196" y="5009075"/>
                <a:ext cx="647550" cy="4188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200" b="1" dirty="0" smtClean="0">
                    <a:solidFill>
                      <a:prstClr val="black"/>
                    </a:solidFill>
                    <a:latin typeface="Calibri"/>
                  </a:rPr>
                  <a:t>6 </a:t>
                </a: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CFU</a:t>
                </a:r>
                <a:endParaRPr lang="it" sz="12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47" name="Gruppo 146"/>
            <p:cNvGrpSpPr/>
            <p:nvPr/>
          </p:nvGrpSpPr>
          <p:grpSpPr>
            <a:xfrm>
              <a:off x="1630121" y="3858023"/>
              <a:ext cx="1932820" cy="685306"/>
              <a:chOff x="1630121" y="5868520"/>
              <a:chExt cx="1932820" cy="668582"/>
            </a:xfrm>
          </p:grpSpPr>
          <p:sp>
            <p:nvSpPr>
              <p:cNvPr id="148" name="Shape 42"/>
              <p:cNvSpPr/>
              <p:nvPr/>
            </p:nvSpPr>
            <p:spPr>
              <a:xfrm>
                <a:off x="1630121" y="5868520"/>
                <a:ext cx="1932820" cy="668582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" sz="1400" b="1" dirty="0" smtClean="0">
                    <a:solidFill>
                      <a:schemeClr val="bg1"/>
                    </a:solidFill>
                    <a:latin typeface="Calibri"/>
                  </a:rPr>
                  <a:t>Analisi </a:t>
                </a:r>
                <a: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  <a:t/>
                </a:r>
                <a:b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</a:br>
                <a:r>
                  <a:rPr lang="it" sz="1400" b="1" dirty="0" smtClean="0">
                    <a:solidFill>
                      <a:schemeClr val="bg1"/>
                    </a:solidFill>
                    <a:latin typeface="Calibri"/>
                  </a:rPr>
                  <a:t>matematica </a:t>
                </a:r>
                <a: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  <a:t>I</a:t>
                </a:r>
                <a:r>
                  <a:rPr lang="it" sz="1400" b="1" dirty="0" smtClean="0">
                    <a:solidFill>
                      <a:schemeClr val="bg1"/>
                    </a:solidFill>
                    <a:latin typeface="Calibri"/>
                  </a:rPr>
                  <a:t>I</a:t>
                </a:r>
                <a:endParaRPr lang="it" sz="1400" b="1" dirty="0">
                  <a:solidFill>
                    <a:schemeClr val="bg1"/>
                  </a:solidFill>
                  <a:latin typeface="Calibri"/>
                </a:endParaRPr>
              </a:p>
            </p:txBody>
          </p:sp>
          <p:sp>
            <p:nvSpPr>
              <p:cNvPr id="149" name="Shape 47"/>
              <p:cNvSpPr/>
              <p:nvPr/>
            </p:nvSpPr>
            <p:spPr>
              <a:xfrm>
                <a:off x="2816594" y="5993372"/>
                <a:ext cx="647550" cy="4188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200" b="1" dirty="0" smtClean="0">
                    <a:solidFill>
                      <a:prstClr val="black"/>
                    </a:solidFill>
                    <a:latin typeface="Calibri"/>
                  </a:rPr>
                  <a:t>6 </a:t>
                </a: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CFU</a:t>
                </a:r>
                <a:endParaRPr lang="it" sz="12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5" name="Gruppo 4"/>
          <p:cNvGrpSpPr/>
          <p:nvPr/>
        </p:nvGrpSpPr>
        <p:grpSpPr>
          <a:xfrm>
            <a:off x="3648974" y="2865804"/>
            <a:ext cx="1607244" cy="1677525"/>
            <a:chOff x="3648974" y="2865804"/>
            <a:chExt cx="1607244" cy="1677525"/>
          </a:xfrm>
        </p:grpSpPr>
        <p:grpSp>
          <p:nvGrpSpPr>
            <p:cNvPr id="153" name="Gruppo 152"/>
            <p:cNvGrpSpPr/>
            <p:nvPr/>
          </p:nvGrpSpPr>
          <p:grpSpPr>
            <a:xfrm>
              <a:off x="3648974" y="3858023"/>
              <a:ext cx="1606501" cy="685306"/>
              <a:chOff x="3214296" y="4875861"/>
              <a:chExt cx="1606501" cy="685306"/>
            </a:xfrm>
          </p:grpSpPr>
          <p:sp>
            <p:nvSpPr>
              <p:cNvPr id="155" name="Shape 42"/>
              <p:cNvSpPr/>
              <p:nvPr/>
            </p:nvSpPr>
            <p:spPr>
              <a:xfrm>
                <a:off x="3214296" y="4875861"/>
                <a:ext cx="1606501" cy="685306"/>
              </a:xfrm>
              <a:prstGeom prst="rect">
                <a:avLst/>
              </a:prstGeom>
              <a:solidFill>
                <a:srgbClr val="376092"/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  <a:t>Teoria dei</a:t>
                </a:r>
              </a:p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  <a:t>Sistemi</a:t>
                </a:r>
                <a:endParaRPr lang="it" sz="1400" b="1" dirty="0">
                  <a:solidFill>
                    <a:schemeClr val="bg1"/>
                  </a:solidFill>
                  <a:latin typeface="Calibri"/>
                </a:endParaRPr>
              </a:p>
            </p:txBody>
          </p:sp>
          <p:sp>
            <p:nvSpPr>
              <p:cNvPr id="156" name="Shape 47"/>
              <p:cNvSpPr/>
              <p:nvPr/>
            </p:nvSpPr>
            <p:spPr>
              <a:xfrm>
                <a:off x="4132799" y="5009075"/>
                <a:ext cx="588682" cy="4188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200" b="1" dirty="0" smtClean="0">
                    <a:solidFill>
                      <a:prstClr val="black"/>
                    </a:solidFill>
                    <a:latin typeface="Calibri"/>
                  </a:rPr>
                  <a:t>6 </a:t>
                </a: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CFU</a:t>
                </a:r>
                <a:endParaRPr lang="it" sz="12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5" name="Gruppo 174"/>
            <p:cNvGrpSpPr/>
            <p:nvPr/>
          </p:nvGrpSpPr>
          <p:grpSpPr>
            <a:xfrm>
              <a:off x="3649717" y="2865804"/>
              <a:ext cx="1606501" cy="685306"/>
              <a:chOff x="3214296" y="4875861"/>
              <a:chExt cx="1606501" cy="685306"/>
            </a:xfrm>
          </p:grpSpPr>
          <p:sp>
            <p:nvSpPr>
              <p:cNvPr id="176" name="Shape 42"/>
              <p:cNvSpPr/>
              <p:nvPr/>
            </p:nvSpPr>
            <p:spPr>
              <a:xfrm>
                <a:off x="3214296" y="4875861"/>
                <a:ext cx="1606501" cy="685306"/>
              </a:xfrm>
              <a:prstGeom prst="rect">
                <a:avLst/>
              </a:prstGeom>
              <a:solidFill>
                <a:srgbClr val="376092"/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  <a:t>Controlli</a:t>
                </a:r>
              </a:p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  <a:t>automatici</a:t>
                </a:r>
                <a:endParaRPr lang="it" sz="1400" b="1" dirty="0">
                  <a:solidFill>
                    <a:schemeClr val="bg1"/>
                  </a:solidFill>
                  <a:latin typeface="Calibri"/>
                </a:endParaRPr>
              </a:p>
            </p:txBody>
          </p:sp>
          <p:sp>
            <p:nvSpPr>
              <p:cNvPr id="177" name="Shape 47"/>
              <p:cNvSpPr/>
              <p:nvPr/>
            </p:nvSpPr>
            <p:spPr>
              <a:xfrm>
                <a:off x="4168076" y="5009075"/>
                <a:ext cx="588682" cy="4188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200" b="1" dirty="0" smtClean="0">
                    <a:solidFill>
                      <a:prstClr val="black"/>
                    </a:solidFill>
                    <a:latin typeface="Calibri"/>
                  </a:rPr>
                  <a:t>9 </a:t>
                </a: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CFU</a:t>
                </a:r>
                <a:endParaRPr lang="it" sz="12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4" name="Gruppo 3"/>
          <p:cNvGrpSpPr/>
          <p:nvPr/>
        </p:nvGrpSpPr>
        <p:grpSpPr>
          <a:xfrm>
            <a:off x="3646344" y="1802890"/>
            <a:ext cx="5329397" cy="4734212"/>
            <a:chOff x="3646344" y="1802890"/>
            <a:chExt cx="5329397" cy="4734212"/>
          </a:xfrm>
        </p:grpSpPr>
        <p:grpSp>
          <p:nvGrpSpPr>
            <p:cNvPr id="18" name="Gruppo 17"/>
            <p:cNvGrpSpPr/>
            <p:nvPr/>
          </p:nvGrpSpPr>
          <p:grpSpPr>
            <a:xfrm>
              <a:off x="5722461" y="5868520"/>
              <a:ext cx="2017891" cy="668582"/>
              <a:chOff x="5747433" y="5868520"/>
              <a:chExt cx="2017891" cy="668582"/>
            </a:xfrm>
          </p:grpSpPr>
          <p:sp>
            <p:nvSpPr>
              <p:cNvPr id="80" name="Shape 42"/>
              <p:cNvSpPr/>
              <p:nvPr/>
            </p:nvSpPr>
            <p:spPr>
              <a:xfrm>
                <a:off x="5747433" y="5868520"/>
                <a:ext cx="2017891" cy="668582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" sz="1400" b="1" dirty="0" smtClean="0">
                    <a:solidFill>
                      <a:schemeClr val="bg1"/>
                    </a:solidFill>
                    <a:latin typeface="Calibri"/>
                  </a:rPr>
                  <a:t>Fondamenti di </a:t>
                </a:r>
                <a: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  <a:t/>
                </a:r>
                <a:b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</a:br>
                <a:r>
                  <a:rPr lang="it" sz="1400" b="1" dirty="0" smtClean="0">
                    <a:solidFill>
                      <a:schemeClr val="bg1"/>
                    </a:solidFill>
                    <a:latin typeface="Calibri"/>
                  </a:rPr>
                  <a:t>Informatica</a:t>
                </a:r>
                <a: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  <a:t> I</a:t>
                </a:r>
                <a:endParaRPr lang="it" sz="1400" b="1" dirty="0">
                  <a:solidFill>
                    <a:schemeClr val="bg1"/>
                  </a:solidFill>
                  <a:latin typeface="Calibri"/>
                </a:endParaRPr>
              </a:p>
            </p:txBody>
          </p:sp>
          <p:sp>
            <p:nvSpPr>
              <p:cNvPr id="102" name="Shape 47"/>
              <p:cNvSpPr/>
              <p:nvPr/>
            </p:nvSpPr>
            <p:spPr>
              <a:xfrm>
                <a:off x="7020272" y="5993372"/>
                <a:ext cx="647550" cy="4188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12</a:t>
                </a:r>
                <a:r>
                  <a:rPr lang="it-IT" sz="1200" b="1" dirty="0" smtClean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CFU</a:t>
                </a:r>
                <a:endParaRPr lang="it" sz="12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" name="Gruppo 18"/>
            <p:cNvGrpSpPr/>
            <p:nvPr/>
          </p:nvGrpSpPr>
          <p:grpSpPr>
            <a:xfrm>
              <a:off x="5282918" y="4878633"/>
              <a:ext cx="2163210" cy="679762"/>
              <a:chOff x="5217102" y="4878633"/>
              <a:chExt cx="2163210" cy="679762"/>
            </a:xfrm>
          </p:grpSpPr>
          <p:sp>
            <p:nvSpPr>
              <p:cNvPr id="116" name="Shape 42"/>
              <p:cNvSpPr/>
              <p:nvPr/>
            </p:nvSpPr>
            <p:spPr>
              <a:xfrm>
                <a:off x="5217102" y="4878633"/>
                <a:ext cx="2163210" cy="679762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  <a:t>Tecniche di </a:t>
                </a:r>
                <a:r>
                  <a:rPr lang="it-IT" sz="1400" b="1" dirty="0">
                    <a:solidFill>
                      <a:schemeClr val="bg1"/>
                    </a:solidFill>
                    <a:latin typeface="Calibri"/>
                  </a:rPr>
                  <a:t/>
                </a:r>
                <a:br>
                  <a:rPr lang="it-IT" sz="1400" b="1" dirty="0">
                    <a:solidFill>
                      <a:schemeClr val="bg1"/>
                    </a:solidFill>
                    <a:latin typeface="Calibri"/>
                  </a:rPr>
                </a:br>
                <a: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  <a:t>programmazione</a:t>
                </a:r>
                <a:endParaRPr lang="it" sz="1400" b="1" dirty="0">
                  <a:solidFill>
                    <a:schemeClr val="bg1"/>
                  </a:solidFill>
                  <a:latin typeface="Calibri"/>
                </a:endParaRPr>
              </a:p>
            </p:txBody>
          </p:sp>
          <p:sp>
            <p:nvSpPr>
              <p:cNvPr id="117" name="Shape 47"/>
              <p:cNvSpPr/>
              <p:nvPr/>
            </p:nvSpPr>
            <p:spPr>
              <a:xfrm>
                <a:off x="6657943" y="5009075"/>
                <a:ext cx="647550" cy="4188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200" b="1" dirty="0" smtClean="0">
                    <a:solidFill>
                      <a:prstClr val="black"/>
                    </a:solidFill>
                    <a:latin typeface="Calibri"/>
                  </a:rPr>
                  <a:t>6 </a:t>
                </a: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CFU</a:t>
                </a:r>
                <a:endParaRPr lang="it" sz="12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50" name="Gruppo 149"/>
            <p:cNvGrpSpPr/>
            <p:nvPr/>
          </p:nvGrpSpPr>
          <p:grpSpPr>
            <a:xfrm>
              <a:off x="5341508" y="3858023"/>
              <a:ext cx="1941699" cy="679762"/>
              <a:chOff x="5217102" y="4878633"/>
              <a:chExt cx="1941699" cy="679762"/>
            </a:xfrm>
          </p:grpSpPr>
          <p:sp>
            <p:nvSpPr>
              <p:cNvPr id="151" name="Shape 42"/>
              <p:cNvSpPr/>
              <p:nvPr/>
            </p:nvSpPr>
            <p:spPr>
              <a:xfrm>
                <a:off x="5217102" y="4878633"/>
                <a:ext cx="1941699" cy="679762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400" b="1" dirty="0" err="1" smtClean="0">
                    <a:solidFill>
                      <a:schemeClr val="bg1"/>
                    </a:solidFill>
                    <a:latin typeface="Calibri"/>
                  </a:rPr>
                  <a:t>Programmaz</a:t>
                </a:r>
                <a: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  <a:t>.</a:t>
                </a:r>
                <a:b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</a:br>
                <a: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  <a:t>Orientata agli </a:t>
                </a:r>
                <a:b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</a:br>
                <a: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  <a:t>Oggetti</a:t>
                </a:r>
                <a:endParaRPr lang="it" sz="1400" b="1" dirty="0">
                  <a:solidFill>
                    <a:schemeClr val="bg1"/>
                  </a:solidFill>
                  <a:latin typeface="Calibri"/>
                </a:endParaRPr>
              </a:p>
            </p:txBody>
          </p:sp>
          <p:sp>
            <p:nvSpPr>
              <p:cNvPr id="152" name="Shape 47"/>
              <p:cNvSpPr/>
              <p:nvPr/>
            </p:nvSpPr>
            <p:spPr>
              <a:xfrm>
                <a:off x="6438721" y="5009075"/>
                <a:ext cx="647550" cy="4188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200" b="1" dirty="0" smtClean="0">
                    <a:solidFill>
                      <a:prstClr val="black"/>
                    </a:solidFill>
                    <a:latin typeface="Calibri"/>
                  </a:rPr>
                  <a:t>6 </a:t>
                </a: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CFU</a:t>
                </a:r>
                <a:endParaRPr lang="it" sz="12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9" name="Gruppo 168"/>
            <p:cNvGrpSpPr/>
            <p:nvPr/>
          </p:nvGrpSpPr>
          <p:grpSpPr>
            <a:xfrm>
              <a:off x="6957850" y="2865804"/>
              <a:ext cx="2017891" cy="685306"/>
              <a:chOff x="5747433" y="5868520"/>
              <a:chExt cx="2017891" cy="685306"/>
            </a:xfrm>
          </p:grpSpPr>
          <p:sp>
            <p:nvSpPr>
              <p:cNvPr id="170" name="Shape 42"/>
              <p:cNvSpPr/>
              <p:nvPr/>
            </p:nvSpPr>
            <p:spPr>
              <a:xfrm>
                <a:off x="5747433" y="5868520"/>
                <a:ext cx="2017891" cy="685306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" sz="1400" b="1" dirty="0" smtClean="0">
                    <a:solidFill>
                      <a:schemeClr val="bg1"/>
                    </a:solidFill>
                    <a:latin typeface="Calibri"/>
                  </a:rPr>
                  <a:t>Fondamenti di </a:t>
                </a:r>
                <a: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  <a:t/>
                </a:r>
                <a:b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</a:br>
                <a:r>
                  <a:rPr lang="it" sz="1400" b="1" dirty="0" smtClean="0">
                    <a:solidFill>
                      <a:schemeClr val="bg1"/>
                    </a:solidFill>
                    <a:latin typeface="Calibri"/>
                  </a:rPr>
                  <a:t>Informatica</a:t>
                </a:r>
                <a: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  <a:t> II</a:t>
                </a:r>
                <a:endParaRPr lang="it" sz="1400" b="1" dirty="0">
                  <a:solidFill>
                    <a:schemeClr val="bg1"/>
                  </a:solidFill>
                  <a:latin typeface="Calibri"/>
                </a:endParaRPr>
              </a:p>
            </p:txBody>
          </p:sp>
          <p:sp>
            <p:nvSpPr>
              <p:cNvPr id="171" name="Shape 47"/>
              <p:cNvSpPr/>
              <p:nvPr/>
            </p:nvSpPr>
            <p:spPr>
              <a:xfrm>
                <a:off x="7020272" y="5993372"/>
                <a:ext cx="647550" cy="4188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12</a:t>
                </a:r>
                <a:r>
                  <a:rPr lang="it-IT" sz="1200" b="1" dirty="0" smtClean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CFU</a:t>
                </a:r>
                <a:endParaRPr lang="it" sz="12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2" name="Gruppo 171"/>
            <p:cNvGrpSpPr/>
            <p:nvPr/>
          </p:nvGrpSpPr>
          <p:grpSpPr>
            <a:xfrm>
              <a:off x="5314219" y="2860336"/>
              <a:ext cx="1585630" cy="690774"/>
              <a:chOff x="5748887" y="5868520"/>
              <a:chExt cx="1585630" cy="690774"/>
            </a:xfrm>
          </p:grpSpPr>
          <p:sp>
            <p:nvSpPr>
              <p:cNvPr id="173" name="Shape 42"/>
              <p:cNvSpPr/>
              <p:nvPr/>
            </p:nvSpPr>
            <p:spPr>
              <a:xfrm>
                <a:off x="5748887" y="5868520"/>
                <a:ext cx="1585630" cy="690774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  <a:t>Sistemi di </a:t>
                </a:r>
                <a:b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</a:br>
                <a: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  <a:t>Calcolo</a:t>
                </a:r>
                <a:endParaRPr lang="it" sz="1400" b="1" dirty="0">
                  <a:solidFill>
                    <a:schemeClr val="bg1"/>
                  </a:solidFill>
                  <a:latin typeface="Calibri"/>
                </a:endParaRPr>
              </a:p>
            </p:txBody>
          </p:sp>
          <p:sp>
            <p:nvSpPr>
              <p:cNvPr id="174" name="Shape 47"/>
              <p:cNvSpPr/>
              <p:nvPr/>
            </p:nvSpPr>
            <p:spPr>
              <a:xfrm>
                <a:off x="6624742" y="5993372"/>
                <a:ext cx="647550" cy="4188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12</a:t>
                </a:r>
                <a:r>
                  <a:rPr lang="it-IT" sz="1200" b="1" dirty="0" smtClean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CFU</a:t>
                </a:r>
                <a:endParaRPr lang="it" sz="12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1" name="Gruppo 60"/>
            <p:cNvGrpSpPr/>
            <p:nvPr/>
          </p:nvGrpSpPr>
          <p:grpSpPr>
            <a:xfrm>
              <a:off x="3646344" y="1802890"/>
              <a:ext cx="1429711" cy="690774"/>
              <a:chOff x="7240294" y="5868520"/>
              <a:chExt cx="1057560" cy="690774"/>
            </a:xfrm>
          </p:grpSpPr>
          <p:sp>
            <p:nvSpPr>
              <p:cNvPr id="62" name="Shape 42"/>
              <p:cNvSpPr/>
              <p:nvPr/>
            </p:nvSpPr>
            <p:spPr>
              <a:xfrm>
                <a:off x="7240294" y="5868520"/>
                <a:ext cx="1057560" cy="690774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  <a:t>Basi di </a:t>
                </a:r>
                <a:b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</a:br>
                <a: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  <a:t>dati</a:t>
                </a:r>
                <a:endParaRPr lang="it" sz="1400" b="1" dirty="0">
                  <a:solidFill>
                    <a:schemeClr val="bg1"/>
                  </a:solidFill>
                  <a:latin typeface="Calibri"/>
                </a:endParaRPr>
              </a:p>
            </p:txBody>
          </p:sp>
          <p:sp>
            <p:nvSpPr>
              <p:cNvPr id="63" name="Shape 47"/>
              <p:cNvSpPr/>
              <p:nvPr/>
            </p:nvSpPr>
            <p:spPr>
              <a:xfrm>
                <a:off x="7750009" y="6004651"/>
                <a:ext cx="480067" cy="4188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200" b="1" dirty="0" smtClean="0">
                    <a:solidFill>
                      <a:prstClr val="black"/>
                    </a:solidFill>
                    <a:latin typeface="Calibri"/>
                  </a:rPr>
                  <a:t>6 </a:t>
                </a: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CFU</a:t>
                </a:r>
                <a:endParaRPr lang="it" sz="12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4" name="Gruppo 63"/>
            <p:cNvGrpSpPr/>
            <p:nvPr/>
          </p:nvGrpSpPr>
          <p:grpSpPr>
            <a:xfrm>
              <a:off x="5179678" y="1808246"/>
              <a:ext cx="1801690" cy="690774"/>
              <a:chOff x="7252024" y="5868520"/>
              <a:chExt cx="1801690" cy="690774"/>
            </a:xfrm>
          </p:grpSpPr>
          <p:sp>
            <p:nvSpPr>
              <p:cNvPr id="65" name="Shape 42"/>
              <p:cNvSpPr/>
              <p:nvPr/>
            </p:nvSpPr>
            <p:spPr>
              <a:xfrm>
                <a:off x="7252024" y="5868520"/>
                <a:ext cx="1801690" cy="690774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r>
                  <a:rPr lang="it-IT" sz="1400" b="1" dirty="0">
                    <a:solidFill>
                      <a:schemeClr val="bg1"/>
                    </a:solidFill>
                    <a:latin typeface="Calibri"/>
                  </a:rPr>
                  <a:t>D</a:t>
                </a:r>
                <a: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  <a:t>ue a scelta </a:t>
                </a:r>
                <a:b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</a:br>
                <a: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  <a:t>fra 6 corsi </a:t>
                </a:r>
                <a:b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</a:br>
                <a: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  <a:t>informatica</a:t>
                </a:r>
                <a:endParaRPr lang="it" sz="1400" b="1" dirty="0">
                  <a:solidFill>
                    <a:schemeClr val="bg1"/>
                  </a:solidFill>
                  <a:latin typeface="Calibri"/>
                </a:endParaRPr>
              </a:p>
            </p:txBody>
          </p:sp>
          <p:sp>
            <p:nvSpPr>
              <p:cNvPr id="66" name="Shape 47"/>
              <p:cNvSpPr/>
              <p:nvPr/>
            </p:nvSpPr>
            <p:spPr>
              <a:xfrm>
                <a:off x="8348163" y="6004129"/>
                <a:ext cx="647550" cy="4188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200" b="1" dirty="0" smtClean="0">
                    <a:solidFill>
                      <a:prstClr val="black"/>
                    </a:solidFill>
                    <a:latin typeface="Calibri"/>
                  </a:rPr>
                  <a:t>12 </a:t>
                </a: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CFU</a:t>
                </a:r>
                <a:endParaRPr lang="it" sz="12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9" name="Gruppo 8"/>
          <p:cNvGrpSpPr/>
          <p:nvPr/>
        </p:nvGrpSpPr>
        <p:grpSpPr>
          <a:xfrm>
            <a:off x="5179678" y="889516"/>
            <a:ext cx="3796063" cy="3653813"/>
            <a:chOff x="5179678" y="889516"/>
            <a:chExt cx="3796063" cy="3653813"/>
          </a:xfrm>
        </p:grpSpPr>
        <p:grpSp>
          <p:nvGrpSpPr>
            <p:cNvPr id="162" name="Gruppo 161"/>
            <p:cNvGrpSpPr/>
            <p:nvPr/>
          </p:nvGrpSpPr>
          <p:grpSpPr>
            <a:xfrm>
              <a:off x="7369240" y="3858023"/>
              <a:ext cx="1606501" cy="685306"/>
              <a:chOff x="3214296" y="4875861"/>
              <a:chExt cx="1606501" cy="685306"/>
            </a:xfrm>
          </p:grpSpPr>
          <p:sp>
            <p:nvSpPr>
              <p:cNvPr id="167" name="Shape 42"/>
              <p:cNvSpPr/>
              <p:nvPr/>
            </p:nvSpPr>
            <p:spPr>
              <a:xfrm>
                <a:off x="3214296" y="4875861"/>
                <a:ext cx="1606501" cy="685306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400" b="1" dirty="0" err="1" smtClean="0">
                    <a:solidFill>
                      <a:schemeClr val="bg1"/>
                    </a:solidFill>
                    <a:latin typeface="Calibri"/>
                  </a:rPr>
                  <a:t>Telecomu</a:t>
                </a:r>
                <a: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  <a:t>-</a:t>
                </a:r>
              </a:p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400" b="1" dirty="0" err="1" smtClean="0">
                    <a:solidFill>
                      <a:schemeClr val="bg1"/>
                    </a:solidFill>
                    <a:latin typeface="Calibri"/>
                  </a:rPr>
                  <a:t>nicazioni</a:t>
                </a:r>
                <a:endParaRPr lang="it" sz="1400" b="1" dirty="0">
                  <a:solidFill>
                    <a:schemeClr val="bg1"/>
                  </a:solidFill>
                  <a:latin typeface="Calibri"/>
                </a:endParaRPr>
              </a:p>
            </p:txBody>
          </p:sp>
          <p:sp>
            <p:nvSpPr>
              <p:cNvPr id="168" name="Shape 47"/>
              <p:cNvSpPr/>
              <p:nvPr/>
            </p:nvSpPr>
            <p:spPr>
              <a:xfrm>
                <a:off x="4132799" y="5009075"/>
                <a:ext cx="588682" cy="4188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200" b="1" dirty="0" smtClean="0">
                    <a:solidFill>
                      <a:prstClr val="black"/>
                    </a:solidFill>
                    <a:latin typeface="Calibri"/>
                  </a:rPr>
                  <a:t>9 </a:t>
                </a: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CFU</a:t>
                </a:r>
                <a:endParaRPr lang="it" sz="12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7" name="Gruppo 66"/>
            <p:cNvGrpSpPr/>
            <p:nvPr/>
          </p:nvGrpSpPr>
          <p:grpSpPr>
            <a:xfrm>
              <a:off x="5179678" y="889516"/>
              <a:ext cx="1801689" cy="700298"/>
              <a:chOff x="3030262" y="4875861"/>
              <a:chExt cx="1801689" cy="700298"/>
            </a:xfrm>
          </p:grpSpPr>
          <p:sp>
            <p:nvSpPr>
              <p:cNvPr id="68" name="Shape 42"/>
              <p:cNvSpPr/>
              <p:nvPr/>
            </p:nvSpPr>
            <p:spPr>
              <a:xfrm>
                <a:off x="3030262" y="4875861"/>
                <a:ext cx="1801689" cy="700298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  <a:t>Elettronica</a:t>
                </a:r>
                <a:endParaRPr lang="it" sz="1400" b="1" dirty="0">
                  <a:solidFill>
                    <a:schemeClr val="bg1"/>
                  </a:solidFill>
                  <a:latin typeface="Calibri"/>
                </a:endParaRPr>
              </a:p>
            </p:txBody>
          </p:sp>
          <p:sp>
            <p:nvSpPr>
              <p:cNvPr id="71" name="Shape 47"/>
              <p:cNvSpPr/>
              <p:nvPr/>
            </p:nvSpPr>
            <p:spPr>
              <a:xfrm>
                <a:off x="4185269" y="5020595"/>
                <a:ext cx="588682" cy="4188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200" b="1" dirty="0" smtClean="0">
                    <a:solidFill>
                      <a:prstClr val="black"/>
                    </a:solidFill>
                    <a:latin typeface="Calibri"/>
                  </a:rPr>
                  <a:t>6 </a:t>
                </a: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CFU</a:t>
                </a:r>
                <a:endParaRPr lang="it" sz="12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0" name="Gruppo 9"/>
          <p:cNvGrpSpPr/>
          <p:nvPr/>
        </p:nvGrpSpPr>
        <p:grpSpPr>
          <a:xfrm>
            <a:off x="1619672" y="901712"/>
            <a:ext cx="1839141" cy="1591184"/>
            <a:chOff x="3219219" y="897012"/>
            <a:chExt cx="1839141" cy="1591184"/>
          </a:xfrm>
        </p:grpSpPr>
        <p:grpSp>
          <p:nvGrpSpPr>
            <p:cNvPr id="75" name="Gruppo 74"/>
            <p:cNvGrpSpPr/>
            <p:nvPr/>
          </p:nvGrpSpPr>
          <p:grpSpPr>
            <a:xfrm>
              <a:off x="3219219" y="897012"/>
              <a:ext cx="1839141" cy="685306"/>
              <a:chOff x="4803394" y="4875861"/>
              <a:chExt cx="1839141" cy="685306"/>
            </a:xfrm>
          </p:grpSpPr>
          <p:sp>
            <p:nvSpPr>
              <p:cNvPr id="76" name="Shape 42"/>
              <p:cNvSpPr/>
              <p:nvPr/>
            </p:nvSpPr>
            <p:spPr>
              <a:xfrm>
                <a:off x="4803394" y="4875861"/>
                <a:ext cx="1839141" cy="685306"/>
              </a:xfrm>
              <a:prstGeom prst="rect">
                <a:avLst/>
              </a:prstGeom>
              <a:solidFill>
                <a:srgbClr val="E46C0A"/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  <a:t>Ricerca </a:t>
                </a:r>
                <a:b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</a:br>
                <a: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  <a:t>Operativa</a:t>
                </a:r>
                <a:endParaRPr lang="it" sz="1400" b="1" dirty="0">
                  <a:solidFill>
                    <a:schemeClr val="bg1"/>
                  </a:solidFill>
                  <a:latin typeface="Calibri"/>
                </a:endParaRPr>
              </a:p>
            </p:txBody>
          </p:sp>
          <p:sp>
            <p:nvSpPr>
              <p:cNvPr id="77" name="Shape 47"/>
              <p:cNvSpPr/>
              <p:nvPr/>
            </p:nvSpPr>
            <p:spPr>
              <a:xfrm>
                <a:off x="5995058" y="5009075"/>
                <a:ext cx="588682" cy="4188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200" b="1" dirty="0" smtClean="0">
                    <a:solidFill>
                      <a:prstClr val="black"/>
                    </a:solidFill>
                    <a:latin typeface="Calibri"/>
                  </a:rPr>
                  <a:t>9 </a:t>
                </a: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CFU</a:t>
                </a:r>
                <a:endParaRPr lang="it" sz="12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8" name="Gruppo 77"/>
            <p:cNvGrpSpPr/>
            <p:nvPr/>
          </p:nvGrpSpPr>
          <p:grpSpPr>
            <a:xfrm>
              <a:off x="3219219" y="1802890"/>
              <a:ext cx="1839141" cy="685306"/>
              <a:chOff x="3052918" y="5781739"/>
              <a:chExt cx="1839141" cy="685306"/>
            </a:xfrm>
          </p:grpSpPr>
          <p:sp>
            <p:nvSpPr>
              <p:cNvPr id="79" name="Shape 42"/>
              <p:cNvSpPr/>
              <p:nvPr/>
            </p:nvSpPr>
            <p:spPr>
              <a:xfrm>
                <a:off x="3052918" y="5781739"/>
                <a:ext cx="1839141" cy="685306"/>
              </a:xfrm>
              <a:prstGeom prst="rect">
                <a:avLst/>
              </a:prstGeom>
              <a:solidFill>
                <a:srgbClr val="E46C0A"/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  <a:t>Economia e </a:t>
                </a:r>
                <a:b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</a:br>
                <a:r>
                  <a:rPr lang="it-IT" sz="1400" b="1" dirty="0" err="1" smtClean="0">
                    <a:solidFill>
                      <a:schemeClr val="bg1"/>
                    </a:solidFill>
                    <a:latin typeface="Calibri"/>
                  </a:rPr>
                  <a:t>org</a:t>
                </a:r>
                <a: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  <a:t>. aziendale</a:t>
                </a:r>
                <a:endParaRPr lang="it" sz="1400" b="1" dirty="0">
                  <a:solidFill>
                    <a:schemeClr val="bg1"/>
                  </a:solidFill>
                  <a:latin typeface="Calibri"/>
                </a:endParaRPr>
              </a:p>
            </p:txBody>
          </p:sp>
          <p:sp>
            <p:nvSpPr>
              <p:cNvPr id="81" name="Shape 47"/>
              <p:cNvSpPr/>
              <p:nvPr/>
            </p:nvSpPr>
            <p:spPr>
              <a:xfrm>
                <a:off x="4244582" y="5914953"/>
                <a:ext cx="588682" cy="4188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200" b="1" dirty="0" smtClean="0">
                    <a:solidFill>
                      <a:prstClr val="black"/>
                    </a:solidFill>
                    <a:latin typeface="Calibri"/>
                  </a:rPr>
                  <a:t>9 </a:t>
                </a: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CFU</a:t>
                </a:r>
                <a:endParaRPr lang="it" sz="12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1" name="Gruppo 10"/>
          <p:cNvGrpSpPr/>
          <p:nvPr/>
        </p:nvGrpSpPr>
        <p:grpSpPr>
          <a:xfrm>
            <a:off x="7092280" y="892800"/>
            <a:ext cx="1865672" cy="4660005"/>
            <a:chOff x="7092280" y="892800"/>
            <a:chExt cx="1865672" cy="4660005"/>
          </a:xfrm>
        </p:grpSpPr>
        <p:grpSp>
          <p:nvGrpSpPr>
            <p:cNvPr id="30" name="Gruppo 29"/>
            <p:cNvGrpSpPr/>
            <p:nvPr/>
          </p:nvGrpSpPr>
          <p:grpSpPr>
            <a:xfrm>
              <a:off x="7092280" y="892800"/>
              <a:ext cx="1861111" cy="693730"/>
              <a:chOff x="7518127" y="4884223"/>
              <a:chExt cx="1861111" cy="662311"/>
            </a:xfrm>
          </p:grpSpPr>
          <p:sp>
            <p:nvSpPr>
              <p:cNvPr id="125" name="Shape 42"/>
              <p:cNvSpPr/>
              <p:nvPr/>
            </p:nvSpPr>
            <p:spPr>
              <a:xfrm>
                <a:off x="7518127" y="4884223"/>
                <a:ext cx="1861111" cy="662311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/>
                  </a:rPr>
                  <a:t>Laboratorio +</a:t>
                </a:r>
              </a:p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/>
                  </a:rPr>
                  <a:t>prova finale</a:t>
                </a:r>
                <a:endParaRPr lang="it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</a:endParaRPr>
              </a:p>
            </p:txBody>
          </p:sp>
          <p:sp>
            <p:nvSpPr>
              <p:cNvPr id="133" name="Shape 47"/>
              <p:cNvSpPr/>
              <p:nvPr/>
            </p:nvSpPr>
            <p:spPr>
              <a:xfrm>
                <a:off x="8656394" y="5009075"/>
                <a:ext cx="645736" cy="4188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200" b="1" dirty="0">
                    <a:solidFill>
                      <a:prstClr val="black"/>
                    </a:solidFill>
                    <a:latin typeface="Calibri"/>
                  </a:rPr>
                  <a:t>9</a:t>
                </a:r>
                <a:r>
                  <a:rPr lang="it-IT" sz="1200" b="1" dirty="0" smtClean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CFU</a:t>
                </a:r>
                <a:endParaRPr lang="it" sz="12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2" name="Gruppo 81"/>
            <p:cNvGrpSpPr/>
            <p:nvPr/>
          </p:nvGrpSpPr>
          <p:grpSpPr>
            <a:xfrm>
              <a:off x="7675785" y="4884223"/>
              <a:ext cx="1282167" cy="668582"/>
              <a:chOff x="7626466" y="4884223"/>
              <a:chExt cx="1282167" cy="668582"/>
            </a:xfrm>
          </p:grpSpPr>
          <p:sp>
            <p:nvSpPr>
              <p:cNvPr id="84" name="Shape 42"/>
              <p:cNvSpPr/>
              <p:nvPr/>
            </p:nvSpPr>
            <p:spPr>
              <a:xfrm>
                <a:off x="7626466" y="4884223"/>
                <a:ext cx="1282167" cy="668582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/>
                  </a:rPr>
                  <a:t>Inglese</a:t>
                </a:r>
                <a:endParaRPr lang="it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</a:endParaRPr>
              </a:p>
            </p:txBody>
          </p:sp>
          <p:sp>
            <p:nvSpPr>
              <p:cNvPr id="85" name="Shape 47"/>
              <p:cNvSpPr/>
              <p:nvPr/>
            </p:nvSpPr>
            <p:spPr>
              <a:xfrm>
                <a:off x="8284073" y="5009075"/>
                <a:ext cx="561371" cy="4188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200" b="1" dirty="0" smtClean="0">
                    <a:solidFill>
                      <a:prstClr val="black"/>
                    </a:solidFill>
                    <a:latin typeface="Calibri"/>
                  </a:rPr>
                  <a:t>3 </a:t>
                </a: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CFU</a:t>
                </a:r>
                <a:endParaRPr lang="it" sz="12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6" name="Gruppo 85"/>
            <p:cNvGrpSpPr/>
            <p:nvPr/>
          </p:nvGrpSpPr>
          <p:grpSpPr>
            <a:xfrm>
              <a:off x="7092280" y="1808246"/>
              <a:ext cx="1850667" cy="693730"/>
              <a:chOff x="7528571" y="4884223"/>
              <a:chExt cx="1850667" cy="662311"/>
            </a:xfrm>
          </p:grpSpPr>
          <p:sp>
            <p:nvSpPr>
              <p:cNvPr id="87" name="Shape 42"/>
              <p:cNvSpPr/>
              <p:nvPr/>
            </p:nvSpPr>
            <p:spPr>
              <a:xfrm>
                <a:off x="7528571" y="4884223"/>
                <a:ext cx="1850667" cy="662311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/>
                  </a:rPr>
                  <a:t>Due a scelta</a:t>
                </a:r>
                <a:endParaRPr lang="it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</a:endParaRPr>
              </a:p>
            </p:txBody>
          </p:sp>
          <p:sp>
            <p:nvSpPr>
              <p:cNvPr id="88" name="Shape 47"/>
              <p:cNvSpPr/>
              <p:nvPr/>
            </p:nvSpPr>
            <p:spPr>
              <a:xfrm>
                <a:off x="8656394" y="5009075"/>
                <a:ext cx="645736" cy="4188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200" b="1" dirty="0" smtClean="0">
                    <a:solidFill>
                      <a:prstClr val="black"/>
                    </a:solidFill>
                    <a:latin typeface="Calibri"/>
                  </a:rPr>
                  <a:t>12 </a:t>
                </a: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CFU</a:t>
                </a:r>
                <a:endParaRPr lang="it" sz="12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0353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hape 31"/>
          <p:cNvCxnSpPr/>
          <p:nvPr/>
        </p:nvCxnSpPr>
        <p:spPr>
          <a:xfrm>
            <a:off x="546197" y="4725144"/>
            <a:ext cx="837023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ysDash"/>
            <a:round/>
            <a:headEnd type="none" w="lg" len="lg"/>
            <a:tailEnd type="none" w="lg" len="lg"/>
          </a:ln>
        </p:spPr>
      </p:cxnSp>
      <p:cxnSp>
        <p:nvCxnSpPr>
          <p:cNvPr id="7" name="Shape 33"/>
          <p:cNvCxnSpPr/>
          <p:nvPr/>
        </p:nvCxnSpPr>
        <p:spPr>
          <a:xfrm>
            <a:off x="546197" y="3708633"/>
            <a:ext cx="8370230" cy="8399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ysDash"/>
            <a:round/>
            <a:headEnd type="none" w="lg" len="lg"/>
            <a:tailEnd type="none" w="lg" len="lg"/>
          </a:ln>
        </p:spPr>
      </p:cxnSp>
      <p:cxnSp>
        <p:nvCxnSpPr>
          <p:cNvPr id="8" name="Shape 34"/>
          <p:cNvCxnSpPr/>
          <p:nvPr/>
        </p:nvCxnSpPr>
        <p:spPr>
          <a:xfrm>
            <a:off x="549514" y="5733256"/>
            <a:ext cx="8366913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ysDash"/>
            <a:round/>
            <a:headEnd type="none" w="lg" len="lg"/>
            <a:tailEnd type="none" w="lg" len="lg"/>
          </a:ln>
        </p:spPr>
      </p:cxnSp>
      <p:sp>
        <p:nvSpPr>
          <p:cNvPr id="42" name="Shape 68"/>
          <p:cNvSpPr txBox="1"/>
          <p:nvPr/>
        </p:nvSpPr>
        <p:spPr>
          <a:xfrm>
            <a:off x="601483" y="5911225"/>
            <a:ext cx="963953" cy="584443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Primo</a:t>
            </a:r>
            <a:b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semestre</a:t>
            </a:r>
            <a:endParaRPr lang="it" sz="1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Shape 69"/>
          <p:cNvSpPr txBox="1"/>
          <p:nvPr/>
        </p:nvSpPr>
        <p:spPr>
          <a:xfrm>
            <a:off x="601483" y="4910724"/>
            <a:ext cx="963953" cy="584443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Secondo</a:t>
            </a:r>
            <a:b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semestre</a:t>
            </a:r>
            <a:endParaRPr lang="it" sz="1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46" name="Shape 72"/>
          <p:cNvCxnSpPr/>
          <p:nvPr/>
        </p:nvCxnSpPr>
        <p:spPr>
          <a:xfrm>
            <a:off x="567357" y="2700521"/>
            <a:ext cx="8349070" cy="8399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ysDash"/>
            <a:round/>
            <a:headEnd type="none" w="lg" len="lg"/>
            <a:tailEnd type="none" w="lg" len="lg"/>
          </a:ln>
        </p:spPr>
      </p:cxnSp>
      <p:cxnSp>
        <p:nvCxnSpPr>
          <p:cNvPr id="83" name="Shape 34"/>
          <p:cNvCxnSpPr/>
          <p:nvPr/>
        </p:nvCxnSpPr>
        <p:spPr>
          <a:xfrm>
            <a:off x="550937" y="6669360"/>
            <a:ext cx="8366913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ysDash"/>
            <a:round/>
            <a:headEnd type="none" w="lg" len="lg"/>
            <a:tailEnd type="none" w="lg" len="lg"/>
          </a:ln>
        </p:spPr>
      </p:cxnSp>
      <p:sp>
        <p:nvSpPr>
          <p:cNvPr id="101" name="Shape 56"/>
          <p:cNvSpPr/>
          <p:nvPr/>
        </p:nvSpPr>
        <p:spPr>
          <a:xfrm rot="16200000">
            <a:off x="-673425" y="3498056"/>
            <a:ext cx="2024624" cy="40132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20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Secondo anno</a:t>
            </a:r>
            <a:endParaRPr lang="it" sz="2000" b="1" dirty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  <p:sp>
        <p:nvSpPr>
          <p:cNvPr id="103" name="Shape 68"/>
          <p:cNvSpPr txBox="1"/>
          <p:nvPr/>
        </p:nvSpPr>
        <p:spPr>
          <a:xfrm>
            <a:off x="601483" y="3910223"/>
            <a:ext cx="963953" cy="584443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Primo</a:t>
            </a:r>
            <a:b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semestre</a:t>
            </a:r>
            <a:endParaRPr lang="it" sz="1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4" name="Shape 69"/>
          <p:cNvSpPr txBox="1"/>
          <p:nvPr/>
        </p:nvSpPr>
        <p:spPr>
          <a:xfrm>
            <a:off x="601483" y="2909722"/>
            <a:ext cx="963953" cy="584443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Secondo</a:t>
            </a:r>
            <a:b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semestre</a:t>
            </a:r>
            <a:endParaRPr lang="it" sz="1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251520" y="32609"/>
            <a:ext cx="5246055" cy="555748"/>
          </a:xfrm>
        </p:spPr>
        <p:txBody>
          <a:bodyPr>
            <a:normAutofit fontScale="90000"/>
          </a:bodyPr>
          <a:lstStyle/>
          <a:p>
            <a:pPr algn="l"/>
            <a:r>
              <a:rPr lang="it-IT" b="1" dirty="0" smtClean="0">
                <a:solidFill>
                  <a:srgbClr val="800000"/>
                </a:solidFill>
              </a:rPr>
              <a:t>Indirizzo automatica</a:t>
            </a:r>
            <a:endParaRPr lang="it-IT" dirty="0"/>
          </a:p>
        </p:txBody>
      </p:sp>
      <p:cxnSp>
        <p:nvCxnSpPr>
          <p:cNvPr id="144" name="Shape 33"/>
          <p:cNvCxnSpPr/>
          <p:nvPr/>
        </p:nvCxnSpPr>
        <p:spPr>
          <a:xfrm>
            <a:off x="515479" y="1692409"/>
            <a:ext cx="8370230" cy="8399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ysDash"/>
            <a:round/>
            <a:headEnd type="none" w="lg" len="lg"/>
            <a:tailEnd type="none" w="lg" len="lg"/>
          </a:ln>
        </p:spPr>
      </p:cxnSp>
      <p:cxnSp>
        <p:nvCxnSpPr>
          <p:cNvPr id="145" name="Shape 72"/>
          <p:cNvCxnSpPr/>
          <p:nvPr/>
        </p:nvCxnSpPr>
        <p:spPr>
          <a:xfrm>
            <a:off x="539552" y="764704"/>
            <a:ext cx="8349070" cy="8399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ysDash"/>
            <a:round/>
            <a:headEnd type="none" w="lg" len="lg"/>
            <a:tailEnd type="none" w="lg" len="lg"/>
          </a:ln>
        </p:spPr>
      </p:cxnSp>
      <p:sp>
        <p:nvSpPr>
          <p:cNvPr id="69" name="Shape 68"/>
          <p:cNvSpPr txBox="1"/>
          <p:nvPr/>
        </p:nvSpPr>
        <p:spPr>
          <a:xfrm>
            <a:off x="601483" y="1909221"/>
            <a:ext cx="963953" cy="584443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Primo</a:t>
            </a:r>
            <a:b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semestre</a:t>
            </a:r>
            <a:endParaRPr lang="it" sz="1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3" name="Shape 69"/>
          <p:cNvSpPr txBox="1"/>
          <p:nvPr/>
        </p:nvSpPr>
        <p:spPr>
          <a:xfrm>
            <a:off x="601483" y="908720"/>
            <a:ext cx="963953" cy="584443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Secondo</a:t>
            </a:r>
            <a:b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semestre</a:t>
            </a:r>
            <a:endParaRPr lang="it" sz="1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0" name="Shape 56"/>
          <p:cNvSpPr/>
          <p:nvPr/>
        </p:nvSpPr>
        <p:spPr>
          <a:xfrm rot="16200000">
            <a:off x="-633221" y="5496586"/>
            <a:ext cx="1944215" cy="40132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20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Primo anno</a:t>
            </a:r>
            <a:endParaRPr lang="it" sz="2000" b="1" dirty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  <p:sp>
        <p:nvSpPr>
          <p:cNvPr id="105" name="Shape 56"/>
          <p:cNvSpPr/>
          <p:nvPr/>
        </p:nvSpPr>
        <p:spPr>
          <a:xfrm rot="16200000">
            <a:off x="-626165" y="1529091"/>
            <a:ext cx="1930105" cy="40132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20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Terzo anno</a:t>
            </a:r>
            <a:endParaRPr lang="it" sz="2000" b="1" dirty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  <p:sp>
        <p:nvSpPr>
          <p:cNvPr id="60" name="Shape 42"/>
          <p:cNvSpPr/>
          <p:nvPr/>
        </p:nvSpPr>
        <p:spPr>
          <a:xfrm>
            <a:off x="1630121" y="5868520"/>
            <a:ext cx="1932820" cy="668582"/>
          </a:xfrm>
          <a:prstGeom prst="rect">
            <a:avLst/>
          </a:prstGeom>
          <a:solidFill>
            <a:srgbClr val="800000">
              <a:alpha val="42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" sz="1400" b="1" dirty="0" smtClean="0">
                <a:solidFill>
                  <a:schemeClr val="bg1"/>
                </a:solidFill>
                <a:latin typeface="Calibri"/>
              </a:rPr>
              <a:t>Analisi </a:t>
            </a:r>
            <a:r>
              <a:rPr lang="it-IT" sz="1400" b="1" dirty="0" smtClean="0">
                <a:solidFill>
                  <a:schemeClr val="bg1"/>
                </a:solidFill>
                <a:latin typeface="Calibri"/>
              </a:rPr>
              <a:t/>
            </a:r>
            <a:br>
              <a:rPr lang="it-IT" sz="1400" b="1" dirty="0" smtClean="0">
                <a:solidFill>
                  <a:schemeClr val="bg1"/>
                </a:solidFill>
                <a:latin typeface="Calibri"/>
              </a:rPr>
            </a:br>
            <a:r>
              <a:rPr lang="it" sz="1400" b="1" dirty="0" smtClean="0">
                <a:solidFill>
                  <a:schemeClr val="bg1"/>
                </a:solidFill>
                <a:latin typeface="Calibri"/>
              </a:rPr>
              <a:t>matematica I</a:t>
            </a:r>
            <a:endParaRPr lang="it" sz="14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72" name="Shape 47"/>
          <p:cNvSpPr/>
          <p:nvPr/>
        </p:nvSpPr>
        <p:spPr>
          <a:xfrm>
            <a:off x="2816594" y="5993372"/>
            <a:ext cx="647550" cy="4188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12</a:t>
            </a:r>
            <a:r>
              <a:rPr lang="it-I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 </a:t>
            </a:r>
            <a:r>
              <a:rPr lang="i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CFU</a:t>
            </a:r>
            <a:endParaRPr lang="it" sz="1200" b="1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</a:endParaRPr>
          </a:p>
        </p:txBody>
      </p:sp>
      <p:sp>
        <p:nvSpPr>
          <p:cNvPr id="70" name="Shape 42"/>
          <p:cNvSpPr/>
          <p:nvPr/>
        </p:nvSpPr>
        <p:spPr>
          <a:xfrm>
            <a:off x="3778605" y="5868520"/>
            <a:ext cx="1728192" cy="668582"/>
          </a:xfrm>
          <a:prstGeom prst="rect">
            <a:avLst/>
          </a:prstGeom>
          <a:solidFill>
            <a:srgbClr val="800000">
              <a:alpha val="42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" sz="1400" b="1" dirty="0" smtClean="0">
                <a:solidFill>
                  <a:schemeClr val="bg1"/>
                </a:solidFill>
                <a:latin typeface="Calibri"/>
              </a:rPr>
              <a:t>Geometria</a:t>
            </a:r>
            <a:endParaRPr lang="it" sz="14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99" name="Shape 47"/>
          <p:cNvSpPr/>
          <p:nvPr/>
        </p:nvSpPr>
        <p:spPr>
          <a:xfrm>
            <a:off x="4776089" y="5993372"/>
            <a:ext cx="647550" cy="4188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6 </a:t>
            </a:r>
            <a:r>
              <a:rPr lang="i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CFU</a:t>
            </a:r>
            <a:endParaRPr lang="it" sz="1200" b="1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</a:endParaRPr>
          </a:p>
        </p:txBody>
      </p:sp>
      <p:sp>
        <p:nvSpPr>
          <p:cNvPr id="80" name="Shape 42"/>
          <p:cNvSpPr/>
          <p:nvPr/>
        </p:nvSpPr>
        <p:spPr>
          <a:xfrm>
            <a:off x="5722461" y="5868520"/>
            <a:ext cx="2017891" cy="668582"/>
          </a:xfrm>
          <a:prstGeom prst="rect">
            <a:avLst/>
          </a:prstGeom>
          <a:solidFill>
            <a:schemeClr val="accent5">
              <a:lumMod val="75000"/>
              <a:alpha val="4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" sz="1400" b="1" dirty="0" smtClean="0">
                <a:solidFill>
                  <a:schemeClr val="bg1"/>
                </a:solidFill>
                <a:latin typeface="Calibri"/>
              </a:rPr>
              <a:t>Fondamenti di </a:t>
            </a:r>
            <a:r>
              <a:rPr lang="it-IT" sz="1400" b="1" dirty="0" smtClean="0">
                <a:solidFill>
                  <a:schemeClr val="bg1"/>
                </a:solidFill>
                <a:latin typeface="Calibri"/>
              </a:rPr>
              <a:t/>
            </a:r>
            <a:br>
              <a:rPr lang="it-IT" sz="1400" b="1" dirty="0" smtClean="0">
                <a:solidFill>
                  <a:schemeClr val="bg1"/>
                </a:solidFill>
                <a:latin typeface="Calibri"/>
              </a:rPr>
            </a:br>
            <a:r>
              <a:rPr lang="it" sz="1400" b="1" dirty="0" smtClean="0">
                <a:solidFill>
                  <a:schemeClr val="bg1"/>
                </a:solidFill>
                <a:latin typeface="Calibri"/>
              </a:rPr>
              <a:t>Informatica</a:t>
            </a:r>
            <a:r>
              <a:rPr lang="it-IT" sz="1400" b="1" dirty="0" smtClean="0">
                <a:solidFill>
                  <a:schemeClr val="bg1"/>
                </a:solidFill>
                <a:latin typeface="Calibri"/>
              </a:rPr>
              <a:t> I</a:t>
            </a:r>
            <a:endParaRPr lang="it" sz="14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02" name="Shape 47"/>
          <p:cNvSpPr/>
          <p:nvPr/>
        </p:nvSpPr>
        <p:spPr>
          <a:xfrm>
            <a:off x="6995300" y="5993372"/>
            <a:ext cx="647550" cy="4188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12</a:t>
            </a:r>
            <a:r>
              <a:rPr lang="it-I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 </a:t>
            </a:r>
            <a:r>
              <a:rPr lang="i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CFU</a:t>
            </a:r>
            <a:endParaRPr lang="it" sz="1200" b="1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</a:endParaRPr>
          </a:p>
        </p:txBody>
      </p:sp>
      <p:sp>
        <p:nvSpPr>
          <p:cNvPr id="110" name="Shape 42"/>
          <p:cNvSpPr/>
          <p:nvPr/>
        </p:nvSpPr>
        <p:spPr>
          <a:xfrm>
            <a:off x="1630121" y="4884223"/>
            <a:ext cx="1429711" cy="668582"/>
          </a:xfrm>
          <a:prstGeom prst="rect">
            <a:avLst/>
          </a:prstGeom>
          <a:solidFill>
            <a:srgbClr val="800000">
              <a:alpha val="42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 smtClean="0">
                <a:solidFill>
                  <a:schemeClr val="bg1"/>
                </a:solidFill>
                <a:latin typeface="Calibri"/>
              </a:rPr>
              <a:t>Fisica</a:t>
            </a:r>
            <a:endParaRPr lang="it" sz="14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12" name="Shape 47"/>
          <p:cNvSpPr/>
          <p:nvPr/>
        </p:nvSpPr>
        <p:spPr>
          <a:xfrm>
            <a:off x="2329203" y="5009075"/>
            <a:ext cx="647550" cy="4188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12</a:t>
            </a:r>
            <a:r>
              <a:rPr lang="it-I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 </a:t>
            </a:r>
            <a:r>
              <a:rPr lang="i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CFU</a:t>
            </a:r>
            <a:endParaRPr lang="it" sz="1200" b="1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</a:endParaRPr>
          </a:p>
        </p:txBody>
      </p:sp>
      <p:sp>
        <p:nvSpPr>
          <p:cNvPr id="109" name="Shape 42"/>
          <p:cNvSpPr/>
          <p:nvPr/>
        </p:nvSpPr>
        <p:spPr>
          <a:xfrm>
            <a:off x="3307279" y="4875861"/>
            <a:ext cx="1728192" cy="685306"/>
          </a:xfrm>
          <a:prstGeom prst="rect">
            <a:avLst/>
          </a:prstGeom>
          <a:solidFill>
            <a:srgbClr val="800000">
              <a:alpha val="42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 smtClean="0">
                <a:solidFill>
                  <a:schemeClr val="bg1"/>
                </a:solidFill>
                <a:latin typeface="Calibri"/>
              </a:rPr>
              <a:t>Calcolo </a:t>
            </a:r>
            <a:br>
              <a:rPr lang="it-IT" sz="1400" b="1" dirty="0" smtClean="0">
                <a:solidFill>
                  <a:schemeClr val="bg1"/>
                </a:solidFill>
                <a:latin typeface="Calibri"/>
              </a:rPr>
            </a:br>
            <a:r>
              <a:rPr lang="it-IT" sz="1400" b="1" dirty="0" smtClean="0">
                <a:solidFill>
                  <a:schemeClr val="bg1"/>
                </a:solidFill>
                <a:latin typeface="Calibri"/>
              </a:rPr>
              <a:t>probabilità</a:t>
            </a:r>
            <a:endParaRPr lang="it" sz="14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14" name="Shape 47"/>
          <p:cNvSpPr/>
          <p:nvPr/>
        </p:nvSpPr>
        <p:spPr>
          <a:xfrm>
            <a:off x="4302178" y="5009075"/>
            <a:ext cx="647550" cy="4188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200" b="1" dirty="0" smtClean="0">
                <a:solidFill>
                  <a:srgbClr val="7F7F7F"/>
                </a:solidFill>
                <a:latin typeface="Calibri"/>
              </a:rPr>
              <a:t>6 </a:t>
            </a:r>
            <a:r>
              <a:rPr lang="it" sz="1200" b="1" dirty="0" smtClean="0">
                <a:solidFill>
                  <a:srgbClr val="7F7F7F"/>
                </a:solidFill>
                <a:latin typeface="Calibri"/>
              </a:rPr>
              <a:t>CFU</a:t>
            </a:r>
            <a:endParaRPr lang="it" sz="1200" b="1" dirty="0">
              <a:solidFill>
                <a:srgbClr val="7F7F7F"/>
              </a:solidFill>
              <a:latin typeface="Calibri"/>
            </a:endParaRPr>
          </a:p>
        </p:txBody>
      </p:sp>
      <p:sp>
        <p:nvSpPr>
          <p:cNvPr id="116" name="Shape 42"/>
          <p:cNvSpPr/>
          <p:nvPr/>
        </p:nvSpPr>
        <p:spPr>
          <a:xfrm>
            <a:off x="5282918" y="4878633"/>
            <a:ext cx="2163210" cy="679762"/>
          </a:xfrm>
          <a:prstGeom prst="rect">
            <a:avLst/>
          </a:prstGeom>
          <a:solidFill>
            <a:schemeClr val="accent5">
              <a:lumMod val="75000"/>
              <a:alpha val="4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 smtClean="0">
                <a:solidFill>
                  <a:schemeClr val="bg1"/>
                </a:solidFill>
                <a:latin typeface="Calibri"/>
              </a:rPr>
              <a:t>Tecniche di </a:t>
            </a:r>
            <a:r>
              <a:rPr lang="it-IT" sz="1400" b="1" dirty="0">
                <a:solidFill>
                  <a:schemeClr val="bg1"/>
                </a:solidFill>
                <a:latin typeface="Calibri"/>
              </a:rPr>
              <a:t/>
            </a:r>
            <a:br>
              <a:rPr lang="it-IT" sz="1400" b="1" dirty="0">
                <a:solidFill>
                  <a:schemeClr val="bg1"/>
                </a:solidFill>
                <a:latin typeface="Calibri"/>
              </a:rPr>
            </a:br>
            <a:r>
              <a:rPr lang="it-IT" sz="1400" b="1" dirty="0" smtClean="0">
                <a:solidFill>
                  <a:schemeClr val="bg1"/>
                </a:solidFill>
                <a:latin typeface="Calibri"/>
              </a:rPr>
              <a:t>programmazione</a:t>
            </a:r>
            <a:endParaRPr lang="it" sz="14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17" name="Shape 47"/>
          <p:cNvSpPr/>
          <p:nvPr/>
        </p:nvSpPr>
        <p:spPr>
          <a:xfrm>
            <a:off x="6723759" y="5009075"/>
            <a:ext cx="647550" cy="4188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6 </a:t>
            </a:r>
            <a:r>
              <a:rPr lang="i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CFU</a:t>
            </a:r>
            <a:endParaRPr lang="it" sz="1200" b="1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</a:endParaRPr>
          </a:p>
        </p:txBody>
      </p:sp>
      <p:sp>
        <p:nvSpPr>
          <p:cNvPr id="125" name="Shape 42"/>
          <p:cNvSpPr/>
          <p:nvPr/>
        </p:nvSpPr>
        <p:spPr>
          <a:xfrm>
            <a:off x="7693574" y="4884223"/>
            <a:ext cx="1282167" cy="668582"/>
          </a:xfrm>
          <a:prstGeom prst="rect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 smtClean="0">
                <a:solidFill>
                  <a:srgbClr val="7F7F7F"/>
                </a:solidFill>
                <a:latin typeface="Calibri"/>
              </a:rPr>
              <a:t>Inglese</a:t>
            </a:r>
            <a:endParaRPr lang="it" sz="1400" b="1" dirty="0">
              <a:solidFill>
                <a:srgbClr val="7F7F7F"/>
              </a:solidFill>
              <a:latin typeface="Calibri"/>
            </a:endParaRPr>
          </a:p>
        </p:txBody>
      </p:sp>
      <p:sp>
        <p:nvSpPr>
          <p:cNvPr id="133" name="Shape 47"/>
          <p:cNvSpPr/>
          <p:nvPr/>
        </p:nvSpPr>
        <p:spPr>
          <a:xfrm>
            <a:off x="8351181" y="5009075"/>
            <a:ext cx="561371" cy="4188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3 </a:t>
            </a:r>
            <a:r>
              <a:rPr lang="i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CFU</a:t>
            </a:r>
            <a:endParaRPr lang="it" sz="1200" b="1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</a:endParaRPr>
          </a:p>
        </p:txBody>
      </p:sp>
      <p:sp>
        <p:nvSpPr>
          <p:cNvPr id="148" name="Shape 42"/>
          <p:cNvSpPr/>
          <p:nvPr/>
        </p:nvSpPr>
        <p:spPr>
          <a:xfrm>
            <a:off x="1630121" y="3858023"/>
            <a:ext cx="1932820" cy="685306"/>
          </a:xfrm>
          <a:prstGeom prst="rect">
            <a:avLst/>
          </a:prstGeom>
          <a:solidFill>
            <a:srgbClr val="800000">
              <a:alpha val="42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" sz="1400" b="1" dirty="0" smtClean="0">
                <a:solidFill>
                  <a:schemeClr val="bg1"/>
                </a:solidFill>
                <a:latin typeface="Calibri"/>
              </a:rPr>
              <a:t>Analisi </a:t>
            </a:r>
            <a:r>
              <a:rPr lang="it-IT" sz="1400" b="1" dirty="0" smtClean="0">
                <a:solidFill>
                  <a:schemeClr val="bg1"/>
                </a:solidFill>
                <a:latin typeface="Calibri"/>
              </a:rPr>
              <a:t/>
            </a:r>
            <a:br>
              <a:rPr lang="it-IT" sz="1400" b="1" dirty="0" smtClean="0">
                <a:solidFill>
                  <a:schemeClr val="bg1"/>
                </a:solidFill>
                <a:latin typeface="Calibri"/>
              </a:rPr>
            </a:br>
            <a:r>
              <a:rPr lang="it" sz="1400" b="1" dirty="0" smtClean="0">
                <a:solidFill>
                  <a:schemeClr val="bg1"/>
                </a:solidFill>
                <a:latin typeface="Calibri"/>
              </a:rPr>
              <a:t>matematica </a:t>
            </a:r>
            <a:r>
              <a:rPr lang="it-IT" sz="1400" b="1" dirty="0" smtClean="0">
                <a:solidFill>
                  <a:schemeClr val="bg1"/>
                </a:solidFill>
                <a:latin typeface="Calibri"/>
              </a:rPr>
              <a:t>I</a:t>
            </a:r>
            <a:r>
              <a:rPr lang="it" sz="1400" b="1" dirty="0" smtClean="0">
                <a:solidFill>
                  <a:schemeClr val="bg1"/>
                </a:solidFill>
                <a:latin typeface="Calibri"/>
              </a:rPr>
              <a:t>I</a:t>
            </a:r>
            <a:endParaRPr lang="it" sz="14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49" name="Shape 47"/>
          <p:cNvSpPr/>
          <p:nvPr/>
        </p:nvSpPr>
        <p:spPr>
          <a:xfrm>
            <a:off x="2816594" y="3985998"/>
            <a:ext cx="647550" cy="429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6 </a:t>
            </a:r>
            <a:r>
              <a:rPr lang="i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CFU</a:t>
            </a:r>
            <a:endParaRPr lang="it" sz="1200" b="1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</a:endParaRPr>
          </a:p>
        </p:txBody>
      </p:sp>
      <p:sp>
        <p:nvSpPr>
          <p:cNvPr id="151" name="Shape 42"/>
          <p:cNvSpPr/>
          <p:nvPr/>
        </p:nvSpPr>
        <p:spPr>
          <a:xfrm>
            <a:off x="5341508" y="3858023"/>
            <a:ext cx="1941699" cy="679762"/>
          </a:xfrm>
          <a:prstGeom prst="rect">
            <a:avLst/>
          </a:prstGeom>
          <a:solidFill>
            <a:schemeClr val="accent5">
              <a:lumMod val="75000"/>
              <a:alpha val="4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 err="1" smtClean="0">
                <a:solidFill>
                  <a:schemeClr val="bg1"/>
                </a:solidFill>
                <a:latin typeface="Calibri"/>
              </a:rPr>
              <a:t>Programmaz</a:t>
            </a:r>
            <a:r>
              <a:rPr lang="it-IT" sz="1400" b="1" dirty="0" smtClean="0">
                <a:solidFill>
                  <a:schemeClr val="bg1"/>
                </a:solidFill>
                <a:latin typeface="Calibri"/>
              </a:rPr>
              <a:t>.</a:t>
            </a:r>
            <a:br>
              <a:rPr lang="it-IT" sz="1400" b="1" dirty="0" smtClean="0">
                <a:solidFill>
                  <a:schemeClr val="bg1"/>
                </a:solidFill>
                <a:latin typeface="Calibri"/>
              </a:rPr>
            </a:br>
            <a:r>
              <a:rPr lang="it-IT" sz="1400" b="1" dirty="0" smtClean="0">
                <a:solidFill>
                  <a:schemeClr val="bg1"/>
                </a:solidFill>
                <a:latin typeface="Calibri"/>
              </a:rPr>
              <a:t>Orientata agli </a:t>
            </a:r>
            <a:br>
              <a:rPr lang="it-IT" sz="1400" b="1" dirty="0" smtClean="0">
                <a:solidFill>
                  <a:schemeClr val="bg1"/>
                </a:solidFill>
                <a:latin typeface="Calibri"/>
              </a:rPr>
            </a:br>
            <a:r>
              <a:rPr lang="it-IT" sz="1400" b="1" dirty="0" smtClean="0">
                <a:solidFill>
                  <a:schemeClr val="bg1"/>
                </a:solidFill>
                <a:latin typeface="Calibri"/>
              </a:rPr>
              <a:t>Oggetti</a:t>
            </a:r>
            <a:endParaRPr lang="it" sz="14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52" name="Shape 47"/>
          <p:cNvSpPr/>
          <p:nvPr/>
        </p:nvSpPr>
        <p:spPr>
          <a:xfrm>
            <a:off x="6563127" y="3988465"/>
            <a:ext cx="647550" cy="4188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6 </a:t>
            </a:r>
            <a:r>
              <a:rPr lang="i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CFU</a:t>
            </a:r>
            <a:endParaRPr lang="it" sz="1200" b="1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</a:endParaRPr>
          </a:p>
        </p:txBody>
      </p:sp>
      <p:sp>
        <p:nvSpPr>
          <p:cNvPr id="155" name="Shape 42"/>
          <p:cNvSpPr/>
          <p:nvPr/>
        </p:nvSpPr>
        <p:spPr>
          <a:xfrm>
            <a:off x="3648974" y="3858023"/>
            <a:ext cx="1606501" cy="685306"/>
          </a:xfrm>
          <a:prstGeom prst="rect">
            <a:avLst/>
          </a:prstGeom>
          <a:solidFill>
            <a:srgbClr val="376092">
              <a:alpha val="4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 smtClean="0">
                <a:solidFill>
                  <a:schemeClr val="bg1"/>
                </a:solidFill>
                <a:latin typeface="Calibri"/>
              </a:rPr>
              <a:t>Teoria dei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 smtClean="0">
                <a:solidFill>
                  <a:schemeClr val="bg1"/>
                </a:solidFill>
                <a:latin typeface="Calibri"/>
              </a:rPr>
              <a:t>Sistemi</a:t>
            </a:r>
            <a:endParaRPr lang="it" sz="14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56" name="Shape 47"/>
          <p:cNvSpPr/>
          <p:nvPr/>
        </p:nvSpPr>
        <p:spPr>
          <a:xfrm>
            <a:off x="4567477" y="3991237"/>
            <a:ext cx="588682" cy="4188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6 </a:t>
            </a:r>
            <a:r>
              <a:rPr lang="i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CFU</a:t>
            </a:r>
            <a:endParaRPr lang="it" sz="1200" b="1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</a:endParaRPr>
          </a:p>
        </p:txBody>
      </p:sp>
      <p:sp>
        <p:nvSpPr>
          <p:cNvPr id="167" name="Shape 42"/>
          <p:cNvSpPr/>
          <p:nvPr/>
        </p:nvSpPr>
        <p:spPr>
          <a:xfrm>
            <a:off x="7369240" y="3858023"/>
            <a:ext cx="1606501" cy="685306"/>
          </a:xfrm>
          <a:prstGeom prst="rect">
            <a:avLst/>
          </a:prstGeom>
          <a:solidFill>
            <a:schemeClr val="accent3">
              <a:lumMod val="75000"/>
              <a:alpha val="4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 err="1" smtClean="0">
                <a:solidFill>
                  <a:schemeClr val="bg1"/>
                </a:solidFill>
                <a:latin typeface="Calibri"/>
              </a:rPr>
              <a:t>Telecomu</a:t>
            </a:r>
            <a:r>
              <a:rPr lang="it-IT" sz="1400" b="1" dirty="0" smtClean="0">
                <a:solidFill>
                  <a:schemeClr val="bg1"/>
                </a:solidFill>
                <a:latin typeface="Calibri"/>
              </a:rPr>
              <a:t>-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 err="1" smtClean="0">
                <a:solidFill>
                  <a:schemeClr val="bg1"/>
                </a:solidFill>
                <a:latin typeface="Calibri"/>
              </a:rPr>
              <a:t>nicazioni</a:t>
            </a:r>
            <a:endParaRPr lang="it" sz="14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68" name="Shape 47"/>
          <p:cNvSpPr/>
          <p:nvPr/>
        </p:nvSpPr>
        <p:spPr>
          <a:xfrm>
            <a:off x="8287743" y="3991237"/>
            <a:ext cx="588682" cy="4188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9 </a:t>
            </a:r>
            <a:r>
              <a:rPr lang="i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CFU</a:t>
            </a:r>
            <a:endParaRPr lang="it" sz="1200" b="1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</a:endParaRPr>
          </a:p>
        </p:txBody>
      </p:sp>
      <p:grpSp>
        <p:nvGrpSpPr>
          <p:cNvPr id="178" name="Gruppo 177"/>
          <p:cNvGrpSpPr/>
          <p:nvPr/>
        </p:nvGrpSpPr>
        <p:grpSpPr>
          <a:xfrm>
            <a:off x="6995301" y="2865804"/>
            <a:ext cx="1969188" cy="685306"/>
            <a:chOff x="2851610" y="4875861"/>
            <a:chExt cx="1969188" cy="685306"/>
          </a:xfrm>
        </p:grpSpPr>
        <p:sp>
          <p:nvSpPr>
            <p:cNvPr id="180" name="Shape 42"/>
            <p:cNvSpPr/>
            <p:nvPr/>
          </p:nvSpPr>
          <p:spPr>
            <a:xfrm>
              <a:off x="2851610" y="4875861"/>
              <a:ext cx="1969188" cy="68530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91425" tIns="91425" rIns="91425" bIns="91425" anchor="ctr" anchorCtr="0">
              <a:no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400" b="1" dirty="0" smtClean="0">
                  <a:solidFill>
                    <a:schemeClr val="bg1"/>
                  </a:solidFill>
                  <a:latin typeface="Calibri"/>
                </a:rPr>
                <a:t>Elettrotecnica</a:t>
              </a:r>
              <a:endParaRPr lang="it" sz="1400" b="1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81" name="Shape 47"/>
            <p:cNvSpPr/>
            <p:nvPr/>
          </p:nvSpPr>
          <p:spPr>
            <a:xfrm>
              <a:off x="4132799" y="5009075"/>
              <a:ext cx="588682" cy="41887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91425" tIns="91425" rIns="91425" bIns="91425" anchor="ctr" anchorCtr="0">
              <a:no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200" b="1" dirty="0" smtClean="0">
                  <a:solidFill>
                    <a:prstClr val="black"/>
                  </a:solidFill>
                  <a:latin typeface="Calibri"/>
                </a:rPr>
                <a:t>9 </a:t>
              </a:r>
              <a:r>
                <a:rPr lang="it" sz="1200" b="1" dirty="0" smtClean="0">
                  <a:solidFill>
                    <a:prstClr val="black"/>
                  </a:solidFill>
                  <a:latin typeface="Calibri"/>
                </a:rPr>
                <a:t>CFU</a:t>
              </a:r>
              <a:endParaRPr lang="it" sz="1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6" name="Shape 42"/>
          <p:cNvSpPr/>
          <p:nvPr/>
        </p:nvSpPr>
        <p:spPr>
          <a:xfrm>
            <a:off x="3648848" y="2865804"/>
            <a:ext cx="1606501" cy="685306"/>
          </a:xfrm>
          <a:prstGeom prst="rect">
            <a:avLst/>
          </a:prstGeom>
          <a:solidFill>
            <a:srgbClr val="376092">
              <a:alpha val="4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 smtClean="0">
                <a:solidFill>
                  <a:schemeClr val="bg1"/>
                </a:solidFill>
                <a:latin typeface="Calibri"/>
              </a:rPr>
              <a:t>Controlli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 smtClean="0">
                <a:solidFill>
                  <a:schemeClr val="bg1"/>
                </a:solidFill>
                <a:latin typeface="Calibri"/>
              </a:rPr>
              <a:t>automatici</a:t>
            </a:r>
            <a:endParaRPr lang="it" sz="14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77" name="Shape 47"/>
          <p:cNvSpPr/>
          <p:nvPr/>
        </p:nvSpPr>
        <p:spPr>
          <a:xfrm>
            <a:off x="4602628" y="2999018"/>
            <a:ext cx="588682" cy="4188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200" b="1" dirty="0" smtClean="0">
                <a:solidFill>
                  <a:srgbClr val="7F7F7F"/>
                </a:solidFill>
                <a:latin typeface="Calibri"/>
              </a:rPr>
              <a:t>9 </a:t>
            </a:r>
            <a:r>
              <a:rPr lang="it" sz="1200" b="1" dirty="0" smtClean="0">
                <a:solidFill>
                  <a:srgbClr val="7F7F7F"/>
                </a:solidFill>
                <a:latin typeface="Calibri"/>
              </a:rPr>
              <a:t>CFU</a:t>
            </a:r>
            <a:endParaRPr lang="it" sz="1200" b="1" dirty="0">
              <a:solidFill>
                <a:srgbClr val="7F7F7F"/>
              </a:solidFill>
              <a:latin typeface="Calibri"/>
            </a:endParaRPr>
          </a:p>
        </p:txBody>
      </p:sp>
      <p:grpSp>
        <p:nvGrpSpPr>
          <p:cNvPr id="51" name="Gruppo 50"/>
          <p:cNvGrpSpPr/>
          <p:nvPr/>
        </p:nvGrpSpPr>
        <p:grpSpPr>
          <a:xfrm>
            <a:off x="1630122" y="1806967"/>
            <a:ext cx="5390150" cy="1744143"/>
            <a:chOff x="1630122" y="1806967"/>
            <a:chExt cx="5390150" cy="1744143"/>
          </a:xfrm>
        </p:grpSpPr>
        <p:grpSp>
          <p:nvGrpSpPr>
            <p:cNvPr id="169" name="Gruppo 168"/>
            <p:cNvGrpSpPr/>
            <p:nvPr/>
          </p:nvGrpSpPr>
          <p:grpSpPr>
            <a:xfrm>
              <a:off x="1630122" y="2865804"/>
              <a:ext cx="1932820" cy="685306"/>
              <a:chOff x="419705" y="5868520"/>
              <a:chExt cx="1932820" cy="685306"/>
            </a:xfrm>
          </p:grpSpPr>
          <p:sp>
            <p:nvSpPr>
              <p:cNvPr id="170" name="Shape 42"/>
              <p:cNvSpPr/>
              <p:nvPr/>
            </p:nvSpPr>
            <p:spPr>
              <a:xfrm>
                <a:off x="419705" y="5868520"/>
                <a:ext cx="1932820" cy="68530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  <a:t>Modellistica e</a:t>
                </a:r>
              </a:p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  <a:t>simulazione</a:t>
                </a:r>
                <a:endParaRPr lang="it" sz="1400" b="1" dirty="0">
                  <a:solidFill>
                    <a:schemeClr val="bg1"/>
                  </a:solidFill>
                  <a:latin typeface="Calibri"/>
                </a:endParaRPr>
              </a:p>
            </p:txBody>
          </p:sp>
          <p:sp>
            <p:nvSpPr>
              <p:cNvPr id="171" name="Shape 47"/>
              <p:cNvSpPr/>
              <p:nvPr/>
            </p:nvSpPr>
            <p:spPr>
              <a:xfrm>
                <a:off x="1620311" y="5986496"/>
                <a:ext cx="647550" cy="4188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12</a:t>
                </a:r>
                <a:r>
                  <a:rPr lang="it-IT" sz="1200" b="1" dirty="0" smtClean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CFU</a:t>
                </a:r>
                <a:endParaRPr lang="it" sz="12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1" name="Gruppo 40"/>
            <p:cNvGrpSpPr/>
            <p:nvPr/>
          </p:nvGrpSpPr>
          <p:grpSpPr>
            <a:xfrm>
              <a:off x="3541154" y="1806967"/>
              <a:ext cx="1603572" cy="690774"/>
              <a:chOff x="3541154" y="1802890"/>
              <a:chExt cx="1603572" cy="690774"/>
            </a:xfrm>
          </p:grpSpPr>
          <p:sp>
            <p:nvSpPr>
              <p:cNvPr id="183" name="Shape 42"/>
              <p:cNvSpPr/>
              <p:nvPr/>
            </p:nvSpPr>
            <p:spPr>
              <a:xfrm>
                <a:off x="3541154" y="1802890"/>
                <a:ext cx="1603572" cy="690774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  <a:t>Automa-</a:t>
                </a:r>
                <a:b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</a:br>
                <a: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  <a:t>zione</a:t>
                </a:r>
                <a:endParaRPr lang="it" sz="1400" b="1" dirty="0">
                  <a:solidFill>
                    <a:schemeClr val="bg1"/>
                  </a:solidFill>
                  <a:latin typeface="Calibri"/>
                </a:endParaRPr>
              </a:p>
            </p:txBody>
          </p:sp>
          <p:sp>
            <p:nvSpPr>
              <p:cNvPr id="184" name="Shape 47"/>
              <p:cNvSpPr/>
              <p:nvPr/>
            </p:nvSpPr>
            <p:spPr>
              <a:xfrm>
                <a:off x="4394801" y="1927742"/>
                <a:ext cx="649001" cy="4188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200" b="1" dirty="0" smtClean="0">
                    <a:solidFill>
                      <a:prstClr val="black"/>
                    </a:solidFill>
                    <a:latin typeface="Calibri"/>
                  </a:rPr>
                  <a:t>9 </a:t>
                </a: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CFU</a:t>
                </a:r>
                <a:endParaRPr lang="it" sz="12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5" name="Gruppo 184"/>
            <p:cNvGrpSpPr/>
            <p:nvPr/>
          </p:nvGrpSpPr>
          <p:grpSpPr>
            <a:xfrm>
              <a:off x="5216676" y="1806967"/>
              <a:ext cx="1803596" cy="690774"/>
              <a:chOff x="3541154" y="1802890"/>
              <a:chExt cx="1803596" cy="690774"/>
            </a:xfrm>
          </p:grpSpPr>
          <p:sp>
            <p:nvSpPr>
              <p:cNvPr id="186" name="Shape 42"/>
              <p:cNvSpPr/>
              <p:nvPr/>
            </p:nvSpPr>
            <p:spPr>
              <a:xfrm>
                <a:off x="3541154" y="1802890"/>
                <a:ext cx="1803596" cy="690774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  <a:t>Controllo e </a:t>
                </a:r>
                <a:b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</a:br>
                <a:r>
                  <a:rPr lang="it-IT" sz="1400" b="1" dirty="0" smtClean="0">
                    <a:solidFill>
                      <a:schemeClr val="bg1"/>
                    </a:solidFill>
                    <a:latin typeface="Calibri"/>
                  </a:rPr>
                  <a:t>gestione reti</a:t>
                </a:r>
                <a:endParaRPr lang="it" sz="1400" b="1" dirty="0">
                  <a:solidFill>
                    <a:schemeClr val="bg1"/>
                  </a:solidFill>
                  <a:latin typeface="Calibri"/>
                </a:endParaRPr>
              </a:p>
            </p:txBody>
          </p:sp>
          <p:sp>
            <p:nvSpPr>
              <p:cNvPr id="187" name="Shape 47"/>
              <p:cNvSpPr/>
              <p:nvPr/>
            </p:nvSpPr>
            <p:spPr>
              <a:xfrm>
                <a:off x="4631160" y="1927742"/>
                <a:ext cx="649001" cy="4188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200" b="1" dirty="0" smtClean="0">
                    <a:solidFill>
                      <a:prstClr val="black"/>
                    </a:solidFill>
                    <a:latin typeface="Calibri"/>
                  </a:rPr>
                  <a:t>9 </a:t>
                </a: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CFU</a:t>
                </a:r>
                <a:endParaRPr lang="it" sz="12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90" name="Shape 42"/>
          <p:cNvSpPr/>
          <p:nvPr/>
        </p:nvSpPr>
        <p:spPr>
          <a:xfrm>
            <a:off x="7092280" y="1805489"/>
            <a:ext cx="1850667" cy="693730"/>
          </a:xfrm>
          <a:prstGeom prst="rect">
            <a:avLst/>
          </a:prstGeom>
          <a:solidFill>
            <a:schemeClr val="accent1">
              <a:lumMod val="60000"/>
              <a:lumOff val="40000"/>
              <a:alpha val="39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 smtClean="0">
                <a:solidFill>
                  <a:srgbClr val="7F7F7F"/>
                </a:solidFill>
                <a:latin typeface="Calibri"/>
              </a:rPr>
              <a:t>Due a scelta</a:t>
            </a:r>
            <a:endParaRPr lang="it" sz="1400" b="1" dirty="0">
              <a:solidFill>
                <a:srgbClr val="7F7F7F"/>
              </a:solidFill>
              <a:latin typeface="Calibri"/>
            </a:endParaRPr>
          </a:p>
        </p:txBody>
      </p:sp>
      <p:sp>
        <p:nvSpPr>
          <p:cNvPr id="191" name="Shape 47"/>
          <p:cNvSpPr/>
          <p:nvPr/>
        </p:nvSpPr>
        <p:spPr>
          <a:xfrm>
            <a:off x="8220103" y="1936264"/>
            <a:ext cx="645736" cy="4387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200" b="1" dirty="0" smtClean="0">
                <a:solidFill>
                  <a:srgbClr val="7F7F7F"/>
                </a:solidFill>
                <a:latin typeface="Calibri"/>
              </a:rPr>
              <a:t>12 </a:t>
            </a:r>
            <a:r>
              <a:rPr lang="it" sz="1200" b="1" dirty="0" smtClean="0">
                <a:solidFill>
                  <a:srgbClr val="7F7F7F"/>
                </a:solidFill>
                <a:latin typeface="Calibri"/>
              </a:rPr>
              <a:t>CFU</a:t>
            </a:r>
            <a:endParaRPr lang="it" sz="1200" b="1" dirty="0">
              <a:solidFill>
                <a:srgbClr val="7F7F7F"/>
              </a:solidFill>
              <a:latin typeface="Calibri"/>
            </a:endParaRPr>
          </a:p>
        </p:txBody>
      </p:sp>
      <p:sp>
        <p:nvSpPr>
          <p:cNvPr id="194" name="Shape 42"/>
          <p:cNvSpPr/>
          <p:nvPr/>
        </p:nvSpPr>
        <p:spPr>
          <a:xfrm>
            <a:off x="5179678" y="889516"/>
            <a:ext cx="1801689" cy="700298"/>
          </a:xfrm>
          <a:prstGeom prst="rect">
            <a:avLst/>
          </a:prstGeom>
          <a:solidFill>
            <a:schemeClr val="accent3">
              <a:lumMod val="75000"/>
              <a:alpha val="4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r>
              <a:rPr lang="it-IT" sz="1400" b="1" dirty="0">
                <a:solidFill>
                  <a:schemeClr val="bg1"/>
                </a:solidFill>
                <a:latin typeface="Calibri"/>
              </a:rPr>
              <a:t>Elettronica</a:t>
            </a:r>
            <a:endParaRPr lang="it" sz="14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95" name="Shape 47"/>
          <p:cNvSpPr/>
          <p:nvPr/>
        </p:nvSpPr>
        <p:spPr>
          <a:xfrm>
            <a:off x="6334685" y="1034250"/>
            <a:ext cx="588682" cy="4188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200" b="1" dirty="0" smtClean="0">
                <a:solidFill>
                  <a:srgbClr val="7F7F7F"/>
                </a:solidFill>
                <a:latin typeface="Calibri"/>
              </a:rPr>
              <a:t>6 </a:t>
            </a:r>
            <a:r>
              <a:rPr lang="it" sz="1200" b="1" dirty="0" smtClean="0">
                <a:solidFill>
                  <a:srgbClr val="7F7F7F"/>
                </a:solidFill>
                <a:latin typeface="Calibri"/>
              </a:rPr>
              <a:t>CFU</a:t>
            </a:r>
            <a:endParaRPr lang="it" sz="1200" b="1" dirty="0">
              <a:solidFill>
                <a:srgbClr val="7F7F7F"/>
              </a:solidFill>
              <a:latin typeface="Calibri"/>
            </a:endParaRPr>
          </a:p>
        </p:txBody>
      </p:sp>
      <p:grpSp>
        <p:nvGrpSpPr>
          <p:cNvPr id="52" name="Gruppo 51"/>
          <p:cNvGrpSpPr/>
          <p:nvPr/>
        </p:nvGrpSpPr>
        <p:grpSpPr>
          <a:xfrm>
            <a:off x="7092280" y="892800"/>
            <a:ext cx="1861111" cy="693730"/>
            <a:chOff x="7092280" y="892800"/>
            <a:chExt cx="1861111" cy="693730"/>
          </a:xfrm>
        </p:grpSpPr>
        <p:sp>
          <p:nvSpPr>
            <p:cNvPr id="196" name="Shape 42"/>
            <p:cNvSpPr/>
            <p:nvPr/>
          </p:nvSpPr>
          <p:spPr>
            <a:xfrm>
              <a:off x="7092280" y="892800"/>
              <a:ext cx="1861111" cy="69373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5" tIns="91425" rIns="91425" bIns="91425" anchor="ctr" anchorCtr="0">
              <a:no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</a:rPr>
                <a:t>Laboratorio +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</a:rPr>
                <a:t>prova finale</a:t>
              </a:r>
              <a:endParaRPr lang="it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endParaRPr>
            </a:p>
          </p:txBody>
        </p:sp>
        <p:sp>
          <p:nvSpPr>
            <p:cNvPr id="197" name="Shape 47"/>
            <p:cNvSpPr/>
            <p:nvPr/>
          </p:nvSpPr>
          <p:spPr>
            <a:xfrm>
              <a:off x="8230547" y="1023575"/>
              <a:ext cx="645736" cy="43874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91425" tIns="91425" rIns="91425" bIns="91425" anchor="ctr" anchorCtr="0">
              <a:no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200" b="1" dirty="0">
                  <a:solidFill>
                    <a:prstClr val="black"/>
                  </a:solidFill>
                  <a:latin typeface="Calibri"/>
                </a:rPr>
                <a:t>9</a:t>
              </a:r>
              <a:r>
                <a:rPr lang="it-IT" sz="1200" b="1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it" sz="1200" b="1" dirty="0" smtClean="0">
                  <a:solidFill>
                    <a:prstClr val="black"/>
                  </a:solidFill>
                  <a:latin typeface="Calibri"/>
                </a:rPr>
                <a:t>CFU</a:t>
              </a:r>
              <a:endParaRPr lang="it" sz="1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03" name="Shape 42"/>
          <p:cNvSpPr/>
          <p:nvPr/>
        </p:nvSpPr>
        <p:spPr>
          <a:xfrm>
            <a:off x="1619672" y="901712"/>
            <a:ext cx="1839141" cy="685306"/>
          </a:xfrm>
          <a:prstGeom prst="rect">
            <a:avLst/>
          </a:prstGeom>
          <a:solidFill>
            <a:srgbClr val="E46C0A">
              <a:alpha val="3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 smtClean="0">
                <a:solidFill>
                  <a:schemeClr val="bg1"/>
                </a:solidFill>
                <a:latin typeface="Calibri"/>
              </a:rPr>
              <a:t>Ricerca </a:t>
            </a:r>
            <a:br>
              <a:rPr lang="it-IT" sz="1400" b="1" dirty="0" smtClean="0">
                <a:solidFill>
                  <a:schemeClr val="bg1"/>
                </a:solidFill>
                <a:latin typeface="Calibri"/>
              </a:rPr>
            </a:br>
            <a:r>
              <a:rPr lang="it-IT" sz="1400" b="1" dirty="0" smtClean="0">
                <a:solidFill>
                  <a:schemeClr val="bg1"/>
                </a:solidFill>
                <a:latin typeface="Calibri"/>
              </a:rPr>
              <a:t>Operativa</a:t>
            </a:r>
            <a:endParaRPr lang="it" sz="14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04" name="Shape 47"/>
          <p:cNvSpPr/>
          <p:nvPr/>
        </p:nvSpPr>
        <p:spPr>
          <a:xfrm>
            <a:off x="2811336" y="1034926"/>
            <a:ext cx="588682" cy="4188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9 </a:t>
            </a:r>
            <a:r>
              <a:rPr lang="i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CFU</a:t>
            </a:r>
            <a:endParaRPr lang="it" sz="1200" b="1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</a:endParaRPr>
          </a:p>
        </p:txBody>
      </p:sp>
      <p:sp>
        <p:nvSpPr>
          <p:cNvPr id="201" name="Shape 42"/>
          <p:cNvSpPr/>
          <p:nvPr/>
        </p:nvSpPr>
        <p:spPr>
          <a:xfrm>
            <a:off x="1619672" y="1807590"/>
            <a:ext cx="1839141" cy="685306"/>
          </a:xfrm>
          <a:prstGeom prst="rect">
            <a:avLst/>
          </a:prstGeom>
          <a:solidFill>
            <a:srgbClr val="E46C0A">
              <a:alpha val="3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 smtClean="0">
                <a:solidFill>
                  <a:schemeClr val="bg1"/>
                </a:solidFill>
                <a:latin typeface="Calibri"/>
              </a:rPr>
              <a:t>Economia e </a:t>
            </a:r>
            <a:br>
              <a:rPr lang="it-IT" sz="1400" b="1" dirty="0" smtClean="0">
                <a:solidFill>
                  <a:schemeClr val="bg1"/>
                </a:solidFill>
                <a:latin typeface="Calibri"/>
              </a:rPr>
            </a:br>
            <a:r>
              <a:rPr lang="it-IT" sz="1400" b="1" dirty="0" err="1" smtClean="0">
                <a:solidFill>
                  <a:schemeClr val="bg1"/>
                </a:solidFill>
                <a:latin typeface="Calibri"/>
              </a:rPr>
              <a:t>org</a:t>
            </a:r>
            <a:r>
              <a:rPr lang="it-IT" sz="1400" b="1" dirty="0" smtClean="0">
                <a:solidFill>
                  <a:schemeClr val="bg1"/>
                </a:solidFill>
                <a:latin typeface="Calibri"/>
              </a:rPr>
              <a:t>. aziendale</a:t>
            </a:r>
            <a:endParaRPr lang="it" sz="14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02" name="Shape 47"/>
          <p:cNvSpPr/>
          <p:nvPr/>
        </p:nvSpPr>
        <p:spPr>
          <a:xfrm>
            <a:off x="2811336" y="1940804"/>
            <a:ext cx="588682" cy="4188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9 </a:t>
            </a:r>
            <a:r>
              <a:rPr lang="i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</a:rPr>
              <a:t>CFU</a:t>
            </a:r>
            <a:endParaRPr lang="it" sz="1200" b="1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</a:endParaRPr>
          </a:p>
        </p:txBody>
      </p:sp>
      <p:sp>
        <p:nvSpPr>
          <p:cNvPr id="205" name="Shape 42"/>
          <p:cNvSpPr/>
          <p:nvPr/>
        </p:nvSpPr>
        <p:spPr>
          <a:xfrm>
            <a:off x="5314219" y="2860336"/>
            <a:ext cx="1585630" cy="690774"/>
          </a:xfrm>
          <a:prstGeom prst="rect">
            <a:avLst/>
          </a:prstGeom>
          <a:solidFill>
            <a:schemeClr val="accent5">
              <a:lumMod val="75000"/>
              <a:alpha val="4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r>
              <a:rPr lang="it-IT" sz="1400" b="1" dirty="0">
                <a:solidFill>
                  <a:schemeClr val="bg1"/>
                </a:solidFill>
                <a:latin typeface="Calibri"/>
              </a:rPr>
              <a:t>Sistemi di </a:t>
            </a:r>
            <a:br>
              <a:rPr lang="it-IT" sz="1400" b="1" dirty="0">
                <a:solidFill>
                  <a:schemeClr val="bg1"/>
                </a:solidFill>
                <a:latin typeface="Calibri"/>
              </a:rPr>
            </a:br>
            <a:r>
              <a:rPr lang="it-IT" sz="1400" b="1" dirty="0">
                <a:solidFill>
                  <a:schemeClr val="bg1"/>
                </a:solidFill>
                <a:latin typeface="Calibri"/>
              </a:rPr>
              <a:t>Calcolo</a:t>
            </a:r>
            <a:endParaRPr lang="it" sz="14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06" name="Shape 47"/>
          <p:cNvSpPr/>
          <p:nvPr/>
        </p:nvSpPr>
        <p:spPr>
          <a:xfrm>
            <a:off x="6190074" y="2985188"/>
            <a:ext cx="647550" cy="4188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" sz="1200" b="1" dirty="0" smtClean="0">
                <a:solidFill>
                  <a:srgbClr val="7F7F7F"/>
                </a:solidFill>
                <a:latin typeface="Calibri"/>
              </a:rPr>
              <a:t>12</a:t>
            </a:r>
            <a:r>
              <a:rPr lang="it-IT" sz="1200" b="1" dirty="0" smtClean="0">
                <a:solidFill>
                  <a:srgbClr val="7F7F7F"/>
                </a:solidFill>
                <a:latin typeface="Calibri"/>
              </a:rPr>
              <a:t> </a:t>
            </a:r>
            <a:r>
              <a:rPr lang="it" sz="1200" b="1" dirty="0" smtClean="0">
                <a:solidFill>
                  <a:srgbClr val="7F7F7F"/>
                </a:solidFill>
                <a:latin typeface="Calibri"/>
              </a:rPr>
              <a:t>CFU</a:t>
            </a:r>
            <a:endParaRPr lang="it" sz="1200" b="1" dirty="0">
              <a:solidFill>
                <a:srgbClr val="7F7F7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3988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07504" y="2413042"/>
            <a:ext cx="3311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/>
              <a:t>Carlo Marchetti</a:t>
            </a:r>
          </a:p>
          <a:p>
            <a:pPr algn="ctr"/>
            <a:r>
              <a:rPr lang="it-IT" sz="1600" dirty="0" smtClean="0"/>
              <a:t>Responsabile dei Sistemi Informativi  Senato della Repubblica</a:t>
            </a:r>
          </a:p>
        </p:txBody>
      </p:sp>
      <p:sp>
        <p:nvSpPr>
          <p:cNvPr id="6" name="AutoShape 4" descr="Risultati immagini per carlo marchett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480" y="834898"/>
            <a:ext cx="1142795" cy="15293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720" y="813312"/>
            <a:ext cx="1512168" cy="1512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3249254" y="2413042"/>
            <a:ext cx="26067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b="1" dirty="0" smtClean="0"/>
              <a:t>Leonardo Ambrosini</a:t>
            </a:r>
          </a:p>
          <a:p>
            <a:pPr algn="ctr"/>
            <a:r>
              <a:rPr lang="it-IT" sz="1600" dirty="0" smtClean="0"/>
              <a:t>Fondatore di </a:t>
            </a:r>
            <a:r>
              <a:rPr lang="it-IT" sz="1600" dirty="0" err="1" smtClean="0"/>
              <a:t>Nexse</a:t>
            </a:r>
            <a:endParaRPr lang="it-IT" sz="1600" dirty="0" smtClean="0"/>
          </a:p>
          <a:p>
            <a:pPr algn="ctr"/>
            <a:r>
              <a:rPr lang="it-IT" sz="1600" dirty="0" smtClean="0"/>
              <a:t>7mln fatturato, circa 100 </a:t>
            </a:r>
            <a:r>
              <a:rPr lang="it-IT" sz="1600" dirty="0" err="1" smtClean="0"/>
              <a:t>dip</a:t>
            </a:r>
            <a:r>
              <a:rPr lang="it-IT" sz="1600" dirty="0" smtClean="0"/>
              <a:t>.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523" y="3284689"/>
            <a:ext cx="1151786" cy="15357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557701" y="4922289"/>
            <a:ext cx="25473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b="1" dirty="0" smtClean="0"/>
              <a:t>Marco Aiello</a:t>
            </a:r>
          </a:p>
          <a:p>
            <a:pPr algn="ctr"/>
            <a:r>
              <a:rPr lang="en-US" sz="1600" dirty="0" err="1" smtClean="0"/>
              <a:t>Professore</a:t>
            </a:r>
            <a:r>
              <a:rPr lang="en-US" sz="1600" dirty="0" smtClean="0"/>
              <a:t> </a:t>
            </a:r>
          </a:p>
          <a:p>
            <a:pPr algn="ctr"/>
            <a:r>
              <a:rPr lang="en-US" sz="1600" dirty="0" err="1" smtClean="0"/>
              <a:t>Università</a:t>
            </a:r>
            <a:r>
              <a:rPr lang="en-US" sz="1600" dirty="0" smtClean="0"/>
              <a:t> di Groningen (NL) </a:t>
            </a:r>
            <a:endParaRPr lang="it-IT" sz="2000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106" y="764704"/>
            <a:ext cx="1560775" cy="1560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sellaDiTesto 14"/>
          <p:cNvSpPr txBox="1"/>
          <p:nvPr/>
        </p:nvSpPr>
        <p:spPr>
          <a:xfrm>
            <a:off x="5899844" y="2413042"/>
            <a:ext cx="28991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b="1" dirty="0" err="1" smtClean="0"/>
              <a:t>Crisitano</a:t>
            </a:r>
            <a:r>
              <a:rPr lang="it-IT" sz="1600" b="1" dirty="0" smtClean="0"/>
              <a:t> de Mei</a:t>
            </a:r>
          </a:p>
          <a:p>
            <a:pPr algn="ctr"/>
            <a:r>
              <a:rPr lang="it-IT" sz="1600" dirty="0"/>
              <a:t>Responsabile Sistemi Informativi </a:t>
            </a:r>
            <a:endParaRPr lang="it-IT" sz="1600" dirty="0" smtClean="0"/>
          </a:p>
          <a:p>
            <a:pPr algn="ctr"/>
            <a:r>
              <a:rPr lang="it-IT" sz="1600" dirty="0" smtClean="0"/>
              <a:t> </a:t>
            </a:r>
            <a:r>
              <a:rPr lang="it-IT" sz="1600" dirty="0"/>
              <a:t>Banca </a:t>
            </a:r>
            <a:r>
              <a:rPr lang="it-IT" sz="1600" dirty="0" smtClean="0"/>
              <a:t>Fideuram</a:t>
            </a:r>
          </a:p>
        </p:txBody>
      </p:sp>
      <p:pic>
        <p:nvPicPr>
          <p:cNvPr id="1026" name="Picture 2" descr="Mauro Ottavian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616" y="3319138"/>
            <a:ext cx="1542176" cy="1542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5943399" y="4922289"/>
            <a:ext cx="28756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b="1" dirty="0" smtClean="0"/>
              <a:t>Mauro Ottaviani</a:t>
            </a:r>
          </a:p>
          <a:p>
            <a:pPr algn="ctr"/>
            <a:r>
              <a:rPr lang="en-US" sz="1600" dirty="0"/>
              <a:t>Principal Development </a:t>
            </a:r>
            <a:r>
              <a:rPr lang="en-US" sz="1600" dirty="0" smtClean="0"/>
              <a:t>Manager</a:t>
            </a:r>
          </a:p>
          <a:p>
            <a:pPr algn="ctr"/>
            <a:r>
              <a:rPr lang="en-US" sz="1600" dirty="0" smtClean="0"/>
              <a:t>Microsoft</a:t>
            </a:r>
            <a:r>
              <a:rPr lang="it-IT" sz="1600" dirty="0"/>
              <a:t> </a:t>
            </a:r>
            <a:r>
              <a:rPr lang="it-IT" sz="1600" dirty="0" smtClean="0"/>
              <a:t>(USA)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069" y="3332866"/>
            <a:ext cx="1519470" cy="15194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sellaDiTesto 17"/>
          <p:cNvSpPr txBox="1"/>
          <p:nvPr/>
        </p:nvSpPr>
        <p:spPr>
          <a:xfrm>
            <a:off x="3242850" y="4922289"/>
            <a:ext cx="26067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b="1" dirty="0" smtClean="0"/>
              <a:t>Enrico </a:t>
            </a:r>
            <a:r>
              <a:rPr lang="it-IT" sz="1600" b="1" dirty="0" err="1" smtClean="0"/>
              <a:t>Bertelletti</a:t>
            </a:r>
            <a:endParaRPr lang="it-IT" sz="1600" b="1" dirty="0" smtClean="0"/>
          </a:p>
          <a:p>
            <a:pPr algn="ctr"/>
            <a:r>
              <a:rPr lang="it-IT" sz="1600" dirty="0" smtClean="0"/>
              <a:t>Fondatore di </a:t>
            </a:r>
            <a:r>
              <a:rPr lang="en-US" sz="1600" dirty="0" err="1" smtClean="0"/>
              <a:t>Digipea</a:t>
            </a:r>
            <a:r>
              <a:rPr lang="en-US" sz="1600" dirty="0" smtClean="0"/>
              <a:t> (ES)</a:t>
            </a:r>
            <a:endParaRPr lang="it-IT" sz="1600" dirty="0" smtClean="0"/>
          </a:p>
          <a:p>
            <a:pPr algn="ctr"/>
            <a:r>
              <a:rPr lang="it-IT" sz="1600" dirty="0" smtClean="0"/>
              <a:t>7mln fatturato, circa 100 </a:t>
            </a:r>
            <a:r>
              <a:rPr lang="it-IT" sz="1600" dirty="0" err="1" smtClean="0"/>
              <a:t>dip</a:t>
            </a:r>
            <a:r>
              <a:rPr lang="it-IT" sz="1600" dirty="0" smtClean="0"/>
              <a:t>.</a:t>
            </a:r>
          </a:p>
        </p:txBody>
      </p:sp>
      <p:sp>
        <p:nvSpPr>
          <p:cNvPr id="8" name="Rettangolo 7"/>
          <p:cNvSpPr/>
          <p:nvPr/>
        </p:nvSpPr>
        <p:spPr>
          <a:xfrm>
            <a:off x="611560" y="5949280"/>
            <a:ext cx="7992888" cy="5760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smtClean="0"/>
              <a:t>Nella PA, come imprenditori o dirigenti in Italia e all’estero</a:t>
            </a:r>
            <a:endParaRPr lang="it-IT" sz="2400" dirty="0"/>
          </a:p>
        </p:txBody>
      </p:sp>
      <p:sp>
        <p:nvSpPr>
          <p:cNvPr id="19" name="Titolo 1"/>
          <p:cNvSpPr>
            <a:spLocks noGrp="1"/>
          </p:cNvSpPr>
          <p:nvPr>
            <p:ph type="title"/>
          </p:nvPr>
        </p:nvSpPr>
        <p:spPr>
          <a:xfrm>
            <a:off x="252597" y="-27384"/>
            <a:ext cx="7415747" cy="706090"/>
          </a:xfrm>
        </p:spPr>
        <p:txBody>
          <a:bodyPr>
            <a:normAutofit fontScale="90000"/>
          </a:bodyPr>
          <a:lstStyle/>
          <a:p>
            <a:pPr algn="l"/>
            <a:r>
              <a:rPr lang="it-IT" b="1" dirty="0">
                <a:solidFill>
                  <a:srgbClr val="800000"/>
                </a:solidFill>
              </a:rPr>
              <a:t>Ingegneri </a:t>
            </a:r>
            <a:r>
              <a:rPr lang="it-IT" b="1" dirty="0" smtClean="0">
                <a:solidFill>
                  <a:srgbClr val="800000"/>
                </a:solidFill>
              </a:rPr>
              <a:t>informatici e automatici</a:t>
            </a:r>
            <a:endParaRPr lang="it-IT" b="1" dirty="0">
              <a:solidFill>
                <a:srgbClr val="800000"/>
              </a:solidFill>
            </a:endParaRPr>
          </a:p>
        </p:txBody>
      </p:sp>
      <p:sp>
        <p:nvSpPr>
          <p:cNvPr id="17" name="Segnaposto piè di pagina 3"/>
          <p:cNvSpPr txBox="1">
            <a:spLocks/>
          </p:cNvSpPr>
          <p:nvPr/>
        </p:nvSpPr>
        <p:spPr>
          <a:xfrm>
            <a:off x="2033228" y="6507079"/>
            <a:ext cx="5005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457200" rtl="0" eaLnBrk="1" latinLnBrk="0" hangingPunct="1">
              <a:defRPr sz="14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 smtClean="0"/>
              <a:t>Ingegneria Informatica e Automatica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89348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Risultati immagini per carlo marchett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952" y="946021"/>
            <a:ext cx="1800200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ttangolo 6"/>
          <p:cNvSpPr/>
          <p:nvPr/>
        </p:nvSpPr>
        <p:spPr>
          <a:xfrm>
            <a:off x="796510" y="2852628"/>
            <a:ext cx="251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Luca </a:t>
            </a:r>
            <a:r>
              <a:rPr lang="en-US" sz="1600" b="1" dirty="0" err="1" smtClean="0"/>
              <a:t>Marchionni</a:t>
            </a:r>
            <a:endParaRPr lang="en-US" sz="1600" b="1" dirty="0" smtClean="0"/>
          </a:p>
          <a:p>
            <a:pPr algn="ctr"/>
            <a:r>
              <a:rPr lang="en-US" sz="1600" dirty="0" smtClean="0"/>
              <a:t>CTO</a:t>
            </a:r>
            <a:r>
              <a:rPr lang="en-US" sz="1600" dirty="0"/>
              <a:t>, Robotics Manager at </a:t>
            </a:r>
            <a:endParaRPr lang="en-US" sz="1600" dirty="0" smtClean="0"/>
          </a:p>
          <a:p>
            <a:pPr algn="ctr"/>
            <a:r>
              <a:rPr lang="en-US" sz="1600" dirty="0" smtClean="0"/>
              <a:t>Pal </a:t>
            </a:r>
            <a:r>
              <a:rPr lang="en-US" sz="1600" dirty="0"/>
              <a:t>Robotics</a:t>
            </a:r>
            <a:endParaRPr lang="it-IT" sz="1600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3174" y="945972"/>
            <a:ext cx="1197992" cy="1800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Rettangolo 20"/>
          <p:cNvSpPr/>
          <p:nvPr/>
        </p:nvSpPr>
        <p:spPr>
          <a:xfrm>
            <a:off x="3523668" y="2852628"/>
            <a:ext cx="251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Paolo </a:t>
            </a:r>
            <a:r>
              <a:rPr lang="en-US" sz="1600" b="1" dirty="0" err="1" smtClean="0"/>
              <a:t>Robuffo</a:t>
            </a:r>
            <a:r>
              <a:rPr lang="en-US" sz="1600" b="1" dirty="0" smtClean="0"/>
              <a:t> Giordano</a:t>
            </a:r>
          </a:p>
          <a:p>
            <a:pPr algn="ctr"/>
            <a:r>
              <a:rPr lang="en-US" sz="1600" dirty="0" err="1" smtClean="0"/>
              <a:t>Ricercatore</a:t>
            </a:r>
            <a:r>
              <a:rPr lang="en-US" sz="1600" dirty="0" smtClean="0"/>
              <a:t> CNRS, </a:t>
            </a:r>
            <a:br>
              <a:rPr lang="en-US" sz="1600" dirty="0" smtClean="0"/>
            </a:br>
            <a:r>
              <a:rPr lang="en-US" sz="1600" dirty="0" smtClean="0"/>
              <a:t>IRISA/INRIA </a:t>
            </a:r>
            <a:r>
              <a:rPr lang="en-US" sz="1600" dirty="0" err="1" smtClean="0"/>
              <a:t>Francia</a:t>
            </a:r>
            <a:endParaRPr lang="en-US" sz="1600" dirty="0" smtClean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3221" y="964749"/>
            <a:ext cx="1244045" cy="1781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Rettangolo 22"/>
          <p:cNvSpPr/>
          <p:nvPr/>
        </p:nvSpPr>
        <p:spPr>
          <a:xfrm>
            <a:off x="6156836" y="2852628"/>
            <a:ext cx="251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Andrea </a:t>
            </a:r>
            <a:r>
              <a:rPr lang="en-US" sz="1600" b="1" dirty="0" err="1" smtClean="0"/>
              <a:t>Censi</a:t>
            </a:r>
            <a:endParaRPr lang="en-US" sz="1600" b="1" dirty="0" smtClean="0"/>
          </a:p>
          <a:p>
            <a:pPr algn="ctr"/>
            <a:r>
              <a:rPr lang="en-US" sz="1600" dirty="0" err="1" smtClean="0"/>
              <a:t>Ricercatore</a:t>
            </a:r>
            <a:r>
              <a:rPr lang="en-US" sz="1600" dirty="0" smtClean="0"/>
              <a:t> MIT</a:t>
            </a:r>
          </a:p>
          <a:p>
            <a:pPr algn="ctr"/>
            <a:r>
              <a:rPr lang="en-US" sz="1600" dirty="0" smtClean="0"/>
              <a:t>USA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3972" y="3863950"/>
            <a:ext cx="1747356" cy="1747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ettangolo 12"/>
          <p:cNvSpPr/>
          <p:nvPr/>
        </p:nvSpPr>
        <p:spPr>
          <a:xfrm>
            <a:off x="3523668" y="5677553"/>
            <a:ext cx="251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Stefano </a:t>
            </a:r>
            <a:r>
              <a:rPr lang="en-US" sz="1600" b="1" dirty="0" err="1" smtClean="0"/>
              <a:t>Pacifico</a:t>
            </a:r>
            <a:r>
              <a:rPr lang="en-US" sz="1600" dirty="0" smtClean="0"/>
              <a:t> </a:t>
            </a:r>
            <a:br>
              <a:rPr lang="en-US" sz="1600" dirty="0" smtClean="0"/>
            </a:br>
            <a:r>
              <a:rPr lang="en-US" sz="1600" dirty="0" smtClean="0"/>
              <a:t>Software Engineer, Bloomberg, New York USA 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6560" y="3863950"/>
            <a:ext cx="1747356" cy="1747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ettangolo 14"/>
          <p:cNvSpPr/>
          <p:nvPr/>
        </p:nvSpPr>
        <p:spPr>
          <a:xfrm>
            <a:off x="6172400" y="5664150"/>
            <a:ext cx="25144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/>
              <a:t>Gianluca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Amori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dirty="0" err="1" smtClean="0"/>
              <a:t>Zalando</a:t>
            </a:r>
            <a:r>
              <a:rPr lang="en-US" sz="1600" dirty="0" smtClean="0"/>
              <a:t>, </a:t>
            </a:r>
            <a:r>
              <a:rPr lang="en-US" sz="1600" dirty="0" err="1" smtClean="0"/>
              <a:t>Irlanda</a:t>
            </a:r>
            <a:endParaRPr lang="en-US" sz="1600" dirty="0" smtClean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952" y="3863950"/>
            <a:ext cx="1800200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Rettangolo 16"/>
          <p:cNvSpPr/>
          <p:nvPr/>
        </p:nvSpPr>
        <p:spPr>
          <a:xfrm>
            <a:off x="467544" y="5664150"/>
            <a:ext cx="27466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Sara </a:t>
            </a:r>
            <a:r>
              <a:rPr lang="en-US" sz="1600" b="1" dirty="0" err="1" smtClean="0"/>
              <a:t>Tucci-Piergiovanni</a:t>
            </a:r>
            <a:r>
              <a:rPr lang="en-US" sz="1600" b="1" dirty="0"/>
              <a:t/>
            </a:r>
            <a:br>
              <a:rPr lang="en-US" sz="1600" b="1" dirty="0"/>
            </a:br>
            <a:r>
              <a:rPr lang="en-US" sz="1600" dirty="0"/>
              <a:t>R&amp;D Manager at CEA </a:t>
            </a:r>
            <a:r>
              <a:rPr lang="en-US" sz="1600" dirty="0" smtClean="0"/>
              <a:t>– </a:t>
            </a:r>
            <a:r>
              <a:rPr lang="en-US" sz="1600" dirty="0" err="1" smtClean="0"/>
              <a:t>Commissione</a:t>
            </a:r>
            <a:r>
              <a:rPr lang="en-US" sz="1600" dirty="0" smtClean="0"/>
              <a:t> </a:t>
            </a:r>
            <a:r>
              <a:rPr lang="en-US" sz="1600" dirty="0" err="1" smtClean="0"/>
              <a:t>energia</a:t>
            </a:r>
            <a:r>
              <a:rPr lang="en-US" sz="1600" dirty="0" smtClean="0"/>
              <a:t> </a:t>
            </a:r>
            <a:r>
              <a:rPr lang="en-US" sz="1600" dirty="0" err="1" smtClean="0"/>
              <a:t>atomica</a:t>
            </a:r>
            <a:r>
              <a:rPr lang="en-US" sz="1600" dirty="0" smtClean="0"/>
              <a:t> </a:t>
            </a:r>
            <a:r>
              <a:rPr lang="en-US" sz="1600" dirty="0" err="1" smtClean="0"/>
              <a:t>ed</a:t>
            </a:r>
            <a:r>
              <a:rPr lang="en-US" sz="1600" dirty="0" smtClean="0"/>
              <a:t> </a:t>
            </a:r>
            <a:r>
              <a:rPr lang="en-US" sz="1600" dirty="0" err="1" smtClean="0"/>
              <a:t>energie</a:t>
            </a:r>
            <a:r>
              <a:rPr lang="en-US" sz="1600" dirty="0" smtClean="0"/>
              <a:t> alternative</a:t>
            </a:r>
          </a:p>
        </p:txBody>
      </p:sp>
      <p:sp>
        <p:nvSpPr>
          <p:cNvPr id="19" name="Titolo 1"/>
          <p:cNvSpPr>
            <a:spLocks noGrp="1"/>
          </p:cNvSpPr>
          <p:nvPr>
            <p:ph type="title"/>
          </p:nvPr>
        </p:nvSpPr>
        <p:spPr>
          <a:xfrm>
            <a:off x="252597" y="-27384"/>
            <a:ext cx="7415747" cy="706090"/>
          </a:xfrm>
        </p:spPr>
        <p:txBody>
          <a:bodyPr>
            <a:normAutofit fontScale="90000"/>
          </a:bodyPr>
          <a:lstStyle/>
          <a:p>
            <a:pPr algn="l"/>
            <a:r>
              <a:rPr lang="it-IT" b="1" dirty="0">
                <a:solidFill>
                  <a:srgbClr val="800000"/>
                </a:solidFill>
              </a:rPr>
              <a:t>Ingegneri </a:t>
            </a:r>
            <a:r>
              <a:rPr lang="it-IT" b="1" dirty="0" smtClean="0">
                <a:solidFill>
                  <a:srgbClr val="800000"/>
                </a:solidFill>
              </a:rPr>
              <a:t>informatici e automatici</a:t>
            </a:r>
            <a:endParaRPr lang="it-IT" b="1" dirty="0">
              <a:solidFill>
                <a:srgbClr val="800000"/>
              </a:solidFill>
            </a:endParaRPr>
          </a:p>
        </p:txBody>
      </p:sp>
      <p:sp>
        <p:nvSpPr>
          <p:cNvPr id="16" name="Segnaposto piè di pagina 3"/>
          <p:cNvSpPr txBox="1">
            <a:spLocks/>
          </p:cNvSpPr>
          <p:nvPr/>
        </p:nvSpPr>
        <p:spPr>
          <a:xfrm>
            <a:off x="2033228" y="6507079"/>
            <a:ext cx="5005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457200" rtl="0" eaLnBrk="1" latinLnBrk="0" hangingPunct="1">
              <a:defRPr sz="14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 smtClean="0"/>
              <a:t>Ingegneria Informatica e Automatica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04281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ttangolo 15"/>
          <p:cNvSpPr>
            <a:spLocks noChangeArrowheads="1"/>
          </p:cNvSpPr>
          <p:nvPr/>
        </p:nvSpPr>
        <p:spPr bwMode="auto">
          <a:xfrm>
            <a:off x="857250" y="571500"/>
            <a:ext cx="2286000" cy="142875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85223" y="531663"/>
            <a:ext cx="4867097" cy="1152128"/>
          </a:xfrm>
        </p:spPr>
        <p:txBody>
          <a:bodyPr>
            <a:normAutofit/>
          </a:bodyPr>
          <a:lstStyle/>
          <a:p>
            <a:pPr algn="l"/>
            <a:r>
              <a:rPr lang="it-IT" b="1" dirty="0" smtClean="0">
                <a:solidFill>
                  <a:srgbClr val="800000"/>
                </a:solidFill>
              </a:rPr>
              <a:t>Mobilità sostenibile</a:t>
            </a:r>
            <a:endParaRPr lang="it-IT" b="1" dirty="0">
              <a:solidFill>
                <a:srgbClr val="800000"/>
              </a:solidFill>
            </a:endParaRPr>
          </a:p>
        </p:txBody>
      </p:sp>
      <p:sp>
        <p:nvSpPr>
          <p:cNvPr id="1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095358" y="6492875"/>
            <a:ext cx="5005536" cy="365125"/>
          </a:xfrm>
        </p:spPr>
        <p:txBody>
          <a:bodyPr/>
          <a:lstStyle/>
          <a:p>
            <a:pPr algn="ctr"/>
            <a:r>
              <a:rPr lang="it-IT" dirty="0" smtClean="0"/>
              <a:t>Ingegneria Informatica e Automatica</a:t>
            </a:r>
            <a:endParaRPr lang="it-IT" dirty="0"/>
          </a:p>
        </p:txBody>
      </p:sp>
      <p:sp>
        <p:nvSpPr>
          <p:cNvPr id="18" name="Rettangolo arrotondato 17"/>
          <p:cNvSpPr/>
          <p:nvPr/>
        </p:nvSpPr>
        <p:spPr>
          <a:xfrm>
            <a:off x="395536" y="3140968"/>
            <a:ext cx="4824536" cy="936104"/>
          </a:xfrm>
          <a:prstGeom prst="roundRect">
            <a:avLst/>
          </a:prstGeom>
          <a:solidFill>
            <a:srgbClr val="8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err="1" smtClean="0"/>
              <a:t>App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muoversiaroma.it</a:t>
            </a:r>
            <a:endParaRPr lang="it-IT" sz="2400" b="1" dirty="0"/>
          </a:p>
        </p:txBody>
      </p:sp>
      <p:sp>
        <p:nvSpPr>
          <p:cNvPr id="21" name="Rettangolo arrotondato 20"/>
          <p:cNvSpPr/>
          <p:nvPr/>
        </p:nvSpPr>
        <p:spPr>
          <a:xfrm>
            <a:off x="395536" y="4267944"/>
            <a:ext cx="4824536" cy="93610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Modelli di analisi del traffico</a:t>
            </a:r>
            <a:endParaRPr lang="it-IT" sz="2400" b="1" dirty="0"/>
          </a:p>
        </p:txBody>
      </p:sp>
      <p:sp>
        <p:nvSpPr>
          <p:cNvPr id="22" name="Rettangolo arrotondato 21"/>
          <p:cNvSpPr/>
          <p:nvPr/>
        </p:nvSpPr>
        <p:spPr>
          <a:xfrm>
            <a:off x="395536" y="5394920"/>
            <a:ext cx="4824536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Tempi di percorrenza Bus Roma</a:t>
            </a:r>
            <a:endParaRPr lang="it-IT" sz="2400" b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07" y="404663"/>
            <a:ext cx="2003999" cy="2003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ttangolo arrotondato 2"/>
          <p:cNvSpPr/>
          <p:nvPr/>
        </p:nvSpPr>
        <p:spPr>
          <a:xfrm>
            <a:off x="1907704" y="1805915"/>
            <a:ext cx="2746648" cy="111902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Luca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Allulli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Agenzia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Roma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Servizi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 la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Mobilità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620688"/>
            <a:ext cx="1527218" cy="127268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4027" y="2749518"/>
            <a:ext cx="984117" cy="9841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0193" y="2084851"/>
            <a:ext cx="2376264" cy="42244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1645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ttangolo 15"/>
          <p:cNvSpPr>
            <a:spLocks noChangeArrowheads="1"/>
          </p:cNvSpPr>
          <p:nvPr/>
        </p:nvSpPr>
        <p:spPr bwMode="auto">
          <a:xfrm>
            <a:off x="857250" y="571500"/>
            <a:ext cx="2286000" cy="142875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41207" y="404664"/>
            <a:ext cx="6739305" cy="1152128"/>
          </a:xfrm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it-IT" b="1" dirty="0" smtClean="0">
                <a:solidFill>
                  <a:srgbClr val="800000"/>
                </a:solidFill>
              </a:rPr>
              <a:t>e-</a:t>
            </a:r>
            <a:r>
              <a:rPr lang="it-IT" b="1" dirty="0" err="1" smtClean="0">
                <a:solidFill>
                  <a:srgbClr val="800000"/>
                </a:solidFill>
              </a:rPr>
              <a:t>Health</a:t>
            </a:r>
            <a:r>
              <a:rPr lang="it-IT" b="1" dirty="0" smtClean="0">
                <a:solidFill>
                  <a:srgbClr val="800000"/>
                </a:solidFill>
              </a:rPr>
              <a:t>, cyber-security </a:t>
            </a:r>
            <a:br>
              <a:rPr lang="it-IT" b="1" dirty="0" smtClean="0">
                <a:solidFill>
                  <a:srgbClr val="800000"/>
                </a:solidFill>
              </a:rPr>
            </a:br>
            <a:r>
              <a:rPr lang="it-IT" b="1" dirty="0" smtClean="0">
                <a:solidFill>
                  <a:srgbClr val="800000"/>
                </a:solidFill>
              </a:rPr>
              <a:t>Internet of </a:t>
            </a:r>
            <a:r>
              <a:rPr lang="it-IT" b="1" dirty="0" err="1" smtClean="0">
                <a:solidFill>
                  <a:srgbClr val="800000"/>
                </a:solidFill>
              </a:rPr>
              <a:t>Things</a:t>
            </a:r>
            <a:r>
              <a:rPr lang="it-IT" b="1" dirty="0" smtClean="0">
                <a:solidFill>
                  <a:srgbClr val="800000"/>
                </a:solidFill>
              </a:rPr>
              <a:t> </a:t>
            </a:r>
            <a:endParaRPr lang="it-IT" b="1" dirty="0">
              <a:solidFill>
                <a:srgbClr val="800000"/>
              </a:solidFill>
            </a:endParaRPr>
          </a:p>
        </p:txBody>
      </p:sp>
      <p:sp>
        <p:nvSpPr>
          <p:cNvPr id="1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095358" y="6492875"/>
            <a:ext cx="5005536" cy="365125"/>
          </a:xfrm>
        </p:spPr>
        <p:txBody>
          <a:bodyPr/>
          <a:lstStyle/>
          <a:p>
            <a:pPr algn="ctr"/>
            <a:r>
              <a:rPr lang="it-IT" dirty="0" smtClean="0"/>
              <a:t>Ingegneria Informatica e Automatica</a:t>
            </a:r>
            <a:endParaRPr lang="it-IT" dirty="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04664"/>
            <a:ext cx="1800200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ttangolo arrotondato 2"/>
          <p:cNvSpPr/>
          <p:nvPr/>
        </p:nvSpPr>
        <p:spPr>
          <a:xfrm>
            <a:off x="1907704" y="1772816"/>
            <a:ext cx="3096344" cy="1149226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404040"/>
                </a:solidFill>
              </a:rPr>
              <a:t>Sara </a:t>
            </a:r>
            <a:r>
              <a:rPr lang="en-US" b="1" dirty="0" err="1">
                <a:solidFill>
                  <a:srgbClr val="404040"/>
                </a:solidFill>
              </a:rPr>
              <a:t>Tucci-Piergiovanni</a:t>
            </a:r>
            <a:r>
              <a:rPr lang="en-US" b="1" dirty="0">
                <a:solidFill>
                  <a:srgbClr val="404040"/>
                </a:solidFill>
              </a:rPr>
              <a:t/>
            </a:r>
            <a:br>
              <a:rPr lang="en-US" b="1" dirty="0">
                <a:solidFill>
                  <a:srgbClr val="404040"/>
                </a:solidFill>
              </a:rPr>
            </a:br>
            <a:r>
              <a:rPr lang="en-US" dirty="0">
                <a:solidFill>
                  <a:srgbClr val="404040"/>
                </a:solidFill>
              </a:rPr>
              <a:t>R&amp;D Manager </a:t>
            </a:r>
            <a:r>
              <a:rPr lang="en-US" dirty="0" err="1" smtClean="0">
                <a:solidFill>
                  <a:srgbClr val="404040"/>
                </a:solidFill>
              </a:rPr>
              <a:t>Commissione</a:t>
            </a:r>
            <a:r>
              <a:rPr lang="en-US" dirty="0" smtClean="0">
                <a:solidFill>
                  <a:srgbClr val="404040"/>
                </a:solidFill>
              </a:rPr>
              <a:t> </a:t>
            </a:r>
            <a:r>
              <a:rPr lang="en-US" dirty="0" err="1">
                <a:solidFill>
                  <a:srgbClr val="404040"/>
                </a:solidFill>
              </a:rPr>
              <a:t>francese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 dirty="0" err="1">
                <a:solidFill>
                  <a:srgbClr val="404040"/>
                </a:solidFill>
              </a:rPr>
              <a:t>energia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 dirty="0" err="1">
                <a:solidFill>
                  <a:srgbClr val="404040"/>
                </a:solidFill>
              </a:rPr>
              <a:t>atomica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 dirty="0" err="1">
                <a:solidFill>
                  <a:srgbClr val="404040"/>
                </a:solidFill>
              </a:rPr>
              <a:t>ed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 dirty="0" err="1">
                <a:solidFill>
                  <a:srgbClr val="404040"/>
                </a:solidFill>
              </a:rPr>
              <a:t>energie</a:t>
            </a:r>
            <a:r>
              <a:rPr lang="en-US" dirty="0">
                <a:solidFill>
                  <a:srgbClr val="404040"/>
                </a:solidFill>
              </a:rPr>
              <a:t> alternative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4797152"/>
            <a:ext cx="3261490" cy="15598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20" y="2013173"/>
            <a:ext cx="3273322" cy="23847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6296" y="604292"/>
            <a:ext cx="1024118" cy="8372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ttangolo arrotondato 17"/>
          <p:cNvSpPr/>
          <p:nvPr/>
        </p:nvSpPr>
        <p:spPr>
          <a:xfrm>
            <a:off x="395536" y="3140968"/>
            <a:ext cx="4824536" cy="936104"/>
          </a:xfrm>
          <a:prstGeom prst="round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Sicurezza, privacy e validazione nelle applicazioni mediche</a:t>
            </a:r>
            <a:endParaRPr lang="it-IT" sz="2400" b="1" dirty="0"/>
          </a:p>
        </p:txBody>
      </p:sp>
      <p:sp>
        <p:nvSpPr>
          <p:cNvPr id="21" name="Rettangolo arrotondato 20"/>
          <p:cNvSpPr/>
          <p:nvPr/>
        </p:nvSpPr>
        <p:spPr>
          <a:xfrm>
            <a:off x="395536" y="4267944"/>
            <a:ext cx="4824536" cy="936104"/>
          </a:xfrm>
          <a:prstGeom prst="roundRect">
            <a:avLst/>
          </a:prstGeom>
          <a:solidFill>
            <a:srgbClr val="31859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Modelli simulazione reti </a:t>
            </a:r>
            <a:br>
              <a:rPr lang="it-IT" sz="2400" b="1" dirty="0" smtClean="0"/>
            </a:br>
            <a:r>
              <a:rPr lang="it-IT" sz="2400" b="1" dirty="0" smtClean="0"/>
              <a:t>intelligenti distribuzione elettrica</a:t>
            </a:r>
            <a:endParaRPr lang="it-IT" sz="2400" b="1" dirty="0"/>
          </a:p>
        </p:txBody>
      </p:sp>
      <p:sp>
        <p:nvSpPr>
          <p:cNvPr id="22" name="Rettangolo arrotondato 21"/>
          <p:cNvSpPr/>
          <p:nvPr/>
        </p:nvSpPr>
        <p:spPr>
          <a:xfrm>
            <a:off x="395536" y="5394920"/>
            <a:ext cx="4824536" cy="936104"/>
          </a:xfrm>
          <a:prstGeom prst="roundRect">
            <a:avLst/>
          </a:prstGeom>
          <a:solidFill>
            <a:srgbClr val="E46C0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Sicurezza e validazione </a:t>
            </a:r>
            <a:br>
              <a:rPr lang="it-IT" sz="2400" b="1" dirty="0" smtClean="0"/>
            </a:br>
            <a:r>
              <a:rPr lang="it-IT" sz="2400" b="1" dirty="0" smtClean="0"/>
              <a:t>Internet of </a:t>
            </a:r>
            <a:r>
              <a:rPr lang="it-IT" sz="2400" b="1" dirty="0" err="1" smtClean="0"/>
              <a:t>Things</a:t>
            </a:r>
            <a:r>
              <a:rPr lang="it-IT" sz="2400" b="1" dirty="0" smtClean="0"/>
              <a:t>  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3946240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ttangolo 15"/>
          <p:cNvSpPr>
            <a:spLocks noChangeArrowheads="1"/>
          </p:cNvSpPr>
          <p:nvPr/>
        </p:nvSpPr>
        <p:spPr bwMode="auto">
          <a:xfrm>
            <a:off x="857250" y="571500"/>
            <a:ext cx="2286000" cy="142875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41207" y="404664"/>
            <a:ext cx="6739305" cy="1152128"/>
          </a:xfrm>
        </p:spPr>
        <p:txBody>
          <a:bodyPr>
            <a:normAutofit fontScale="90000"/>
          </a:bodyPr>
          <a:lstStyle/>
          <a:p>
            <a:pPr algn="l"/>
            <a:r>
              <a:rPr lang="it-IT" b="1" dirty="0" smtClean="0">
                <a:solidFill>
                  <a:srgbClr val="800000"/>
                </a:solidFill>
              </a:rPr>
              <a:t>Sviluppo </a:t>
            </a:r>
            <a:r>
              <a:rPr lang="it-IT" b="1" dirty="0">
                <a:solidFill>
                  <a:srgbClr val="800000"/>
                </a:solidFill>
              </a:rPr>
              <a:t>di </a:t>
            </a:r>
            <a:r>
              <a:rPr lang="it-IT" b="1" dirty="0" smtClean="0">
                <a:solidFill>
                  <a:srgbClr val="800000"/>
                </a:solidFill>
              </a:rPr>
              <a:t>robot di servizio e piattaforme per la ricerca </a:t>
            </a:r>
            <a:endParaRPr lang="it-IT" b="1" dirty="0">
              <a:solidFill>
                <a:srgbClr val="800000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09977" y="2636912"/>
            <a:ext cx="8323262" cy="151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Definisce la visione tecnica della società e guida lo sviluppo di nuove tecnologie robotiche</a:t>
            </a: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                                        (per es. umanoidi)</a:t>
            </a:r>
          </a:p>
        </p:txBody>
      </p:sp>
      <p:sp>
        <p:nvSpPr>
          <p:cNvPr id="9" name="Rettangolo 8"/>
          <p:cNvSpPr/>
          <p:nvPr/>
        </p:nvSpPr>
        <p:spPr>
          <a:xfrm>
            <a:off x="209976" y="5357886"/>
            <a:ext cx="8724266" cy="1101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Sviluppa proposte di progetto per soluzioni robotiche in contesti applicativi nuovi (per es. l’uso di robot in ambienti domestici)</a:t>
            </a:r>
          </a:p>
        </p:txBody>
      </p:sp>
      <p:sp>
        <p:nvSpPr>
          <p:cNvPr id="1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095358" y="6492875"/>
            <a:ext cx="5005536" cy="365125"/>
          </a:xfrm>
        </p:spPr>
        <p:txBody>
          <a:bodyPr/>
          <a:lstStyle/>
          <a:p>
            <a:pPr algn="ctr"/>
            <a:r>
              <a:rPr lang="it-IT" dirty="0"/>
              <a:t>Ingegneria Informatica e Automatica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8640"/>
            <a:ext cx="1932020" cy="19320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ettangolo 15"/>
          <p:cNvSpPr/>
          <p:nvPr/>
        </p:nvSpPr>
        <p:spPr>
          <a:xfrm>
            <a:off x="209977" y="4151173"/>
            <a:ext cx="4305550" cy="1101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Pianifica l’assegnazione di risorse alle diverse attività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714" y="3290026"/>
            <a:ext cx="4752528" cy="2157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ttangolo arrotondato 2"/>
          <p:cNvSpPr/>
          <p:nvPr/>
        </p:nvSpPr>
        <p:spPr>
          <a:xfrm>
            <a:off x="1907703" y="1740235"/>
            <a:ext cx="2952329" cy="936104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404040"/>
                </a:solidFill>
              </a:rPr>
              <a:t>Luca </a:t>
            </a:r>
            <a:r>
              <a:rPr lang="en-US" b="1" dirty="0" err="1">
                <a:solidFill>
                  <a:srgbClr val="404040"/>
                </a:solidFill>
              </a:rPr>
              <a:t>Marchionni</a:t>
            </a:r>
            <a:endParaRPr lang="en-US" b="1" dirty="0">
              <a:solidFill>
                <a:srgbClr val="404040"/>
              </a:solidFill>
            </a:endParaRPr>
          </a:p>
          <a:p>
            <a:pPr algn="ctr"/>
            <a:r>
              <a:rPr lang="en-US" sz="1600" dirty="0">
                <a:solidFill>
                  <a:srgbClr val="404040"/>
                </a:solidFill>
              </a:rPr>
              <a:t>CTO, Robotics Manager at Pal Robotics Barcelona, Spain</a:t>
            </a:r>
            <a:endParaRPr lang="it-IT" sz="14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973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852936"/>
            <a:ext cx="8219256" cy="7920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4800" b="1" dirty="0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Ingegneria </a:t>
            </a:r>
            <a:r>
              <a:rPr lang="it-IT" sz="4800" b="1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Gestionale</a:t>
            </a:r>
          </a:p>
          <a:p>
            <a:pPr algn="ctr"/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1705886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83326" y="18498"/>
            <a:ext cx="8229600" cy="778098"/>
          </a:xfrm>
        </p:spPr>
        <p:txBody>
          <a:bodyPr/>
          <a:lstStyle/>
          <a:p>
            <a:pPr algn="l"/>
            <a:r>
              <a:rPr lang="it-IT" b="1" dirty="0" smtClean="0">
                <a:solidFill>
                  <a:srgbClr val="790000"/>
                </a:solidFill>
              </a:rPr>
              <a:t>Ingegneria gestionale</a:t>
            </a:r>
            <a:endParaRPr lang="it-IT" b="1" dirty="0">
              <a:solidFill>
                <a:srgbClr val="790000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915815" y="951053"/>
            <a:ext cx="6048673" cy="26642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lvl="0" defTabSz="914400" eaLnBrk="0" fontAlgn="base" hangingPunct="0">
              <a:defRPr/>
            </a:pPr>
            <a:r>
              <a:rPr lang="it-IT" sz="2800" dirty="0" smtClean="0"/>
              <a:t>L’</a:t>
            </a:r>
            <a:r>
              <a:rPr lang="it-IT" sz="2800" b="1" dirty="0" smtClean="0">
                <a:solidFill>
                  <a:srgbClr val="800000"/>
                </a:solidFill>
              </a:rPr>
              <a:t>ingegneria gestionale</a:t>
            </a:r>
            <a:r>
              <a:rPr lang="it-IT" sz="2800" b="1" dirty="0" smtClean="0">
                <a:solidFill>
                  <a:srgbClr val="0000FF"/>
                </a:solidFill>
              </a:rPr>
              <a:t> </a:t>
            </a:r>
            <a:r>
              <a:rPr lang="it-IT" sz="2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studia l’organizzazione e i processi delle imprese attraverso un approccio </a:t>
            </a:r>
            <a:r>
              <a:rPr lang="it-IT" sz="2800" b="1" dirty="0" smtClean="0">
                <a:solidFill>
                  <a:srgbClr val="31859C"/>
                </a:solidFill>
                <a:cs typeface="Calibri"/>
              </a:rPr>
              <a:t>modellistico-quantitativo</a:t>
            </a:r>
            <a:r>
              <a:rPr lang="it-IT" sz="2800" dirty="0" smtClean="0">
                <a:cs typeface="Calibri"/>
              </a:rPr>
              <a:t>,</a:t>
            </a:r>
            <a:r>
              <a:rPr lang="it-IT" sz="2800" dirty="0" smtClean="0">
                <a:solidFill>
                  <a:srgbClr val="0000FF"/>
                </a:solidFill>
                <a:cs typeface="Calibri"/>
              </a:rPr>
              <a:t> </a:t>
            </a:r>
            <a:r>
              <a:rPr lang="it-IT" sz="2800" dirty="0" smtClean="0">
                <a:solidFill>
                  <a:srgbClr val="404040"/>
                </a:solidFill>
                <a:cs typeface="Calibri"/>
              </a:rPr>
              <a:t>con l’obiettivo di risolvere i problemi di progettazione, gestione e controllo del</a:t>
            </a:r>
            <a:r>
              <a:rPr lang="it-IT" sz="2800" dirty="0" smtClean="0">
                <a:cs typeface="Calibri"/>
              </a:rPr>
              <a:t> </a:t>
            </a:r>
            <a:r>
              <a:rPr lang="it-IT" sz="2800" b="1" dirty="0" smtClean="0">
                <a:solidFill>
                  <a:srgbClr val="800000"/>
                </a:solidFill>
                <a:cs typeface="Calibri"/>
              </a:rPr>
              <a:t>sistema produttivo</a:t>
            </a:r>
            <a:endParaRPr lang="it-IT" sz="2800" b="1" dirty="0" smtClean="0">
              <a:solidFill>
                <a:srgbClr val="800000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23528" y="1095069"/>
            <a:ext cx="2376264" cy="2304255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 algn="ctr" defTabSz="914400" eaLnBrk="0" fontAlgn="base" hangingPunct="0">
              <a:defRPr/>
            </a:pPr>
            <a:r>
              <a:rPr lang="it-IT" sz="2800" b="1" dirty="0" smtClean="0">
                <a:solidFill>
                  <a:schemeClr val="bg1"/>
                </a:solidFill>
              </a:rPr>
              <a:t>Che cosa è?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915815" y="3903381"/>
            <a:ext cx="5942485" cy="2736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ts val="1200"/>
              </a:spcBef>
              <a:defRPr/>
            </a:pPr>
            <a:r>
              <a:rPr lang="it-IT" sz="2600" dirty="0" smtClean="0"/>
              <a:t>L’</a:t>
            </a:r>
            <a:r>
              <a:rPr lang="it-IT" sz="2600" b="1" dirty="0" smtClean="0">
                <a:solidFill>
                  <a:srgbClr val="800000"/>
                </a:solidFill>
              </a:rPr>
              <a:t>ingegnere gestionale</a:t>
            </a:r>
            <a:r>
              <a:rPr lang="it-IT" sz="2600" b="1" dirty="0" smtClean="0">
                <a:solidFill>
                  <a:srgbClr val="0000FF"/>
                </a:solidFill>
              </a:rPr>
              <a:t> </a:t>
            </a:r>
            <a:r>
              <a:rPr lang="it-IT" sz="2600" dirty="0" smtClean="0">
                <a:solidFill>
                  <a:srgbClr val="404040"/>
                </a:solidFill>
              </a:rPr>
              <a:t>ha la </a:t>
            </a:r>
            <a:r>
              <a:rPr lang="it-IT" sz="2600" dirty="0" smtClean="0">
                <a:solidFill>
                  <a:srgbClr val="404040"/>
                </a:solidFill>
                <a:cs typeface="Calibri"/>
              </a:rPr>
              <a:t>capacità di integrare gli aspetti</a:t>
            </a:r>
            <a:r>
              <a:rPr lang="it-IT" sz="2600" dirty="0" smtClean="0">
                <a:cs typeface="Calibri"/>
              </a:rPr>
              <a:t> </a:t>
            </a:r>
            <a:r>
              <a:rPr lang="it-IT" sz="2600" b="1" dirty="0" smtClean="0">
                <a:solidFill>
                  <a:srgbClr val="800000"/>
                </a:solidFill>
                <a:cs typeface="Calibri"/>
              </a:rPr>
              <a:t>economico-organizzativi</a:t>
            </a:r>
            <a:r>
              <a:rPr lang="it-IT" sz="2600" dirty="0" smtClean="0">
                <a:solidFill>
                  <a:srgbClr val="FF0000"/>
                </a:solidFill>
                <a:cs typeface="Calibri"/>
              </a:rPr>
              <a:t> </a:t>
            </a:r>
            <a:r>
              <a:rPr lang="it-IT" sz="2600" dirty="0" smtClean="0">
                <a:solidFill>
                  <a:srgbClr val="404040"/>
                </a:solidFill>
                <a:cs typeface="Calibri"/>
              </a:rPr>
              <a:t>con quelli </a:t>
            </a:r>
            <a:r>
              <a:rPr lang="it-IT" sz="2600" b="1" dirty="0" smtClean="0">
                <a:solidFill>
                  <a:srgbClr val="31859C"/>
                </a:solidFill>
                <a:cs typeface="Calibri"/>
              </a:rPr>
              <a:t>tecnologici</a:t>
            </a:r>
            <a:r>
              <a:rPr lang="it-IT" sz="2600" dirty="0" smtClean="0">
                <a:solidFill>
                  <a:srgbClr val="31859C"/>
                </a:solidFill>
                <a:cs typeface="Calibri"/>
              </a:rPr>
              <a:t> </a:t>
            </a:r>
            <a:r>
              <a:rPr lang="it-IT" sz="2600" dirty="0" smtClean="0">
                <a:solidFill>
                  <a:srgbClr val="404040"/>
                </a:solidFill>
                <a:cs typeface="Calibri"/>
              </a:rPr>
              <a:t>e </a:t>
            </a:r>
            <a:r>
              <a:rPr lang="it-IT" sz="2600" b="1" dirty="0" smtClean="0">
                <a:solidFill>
                  <a:srgbClr val="31859C"/>
                </a:solidFill>
                <a:cs typeface="Calibri"/>
              </a:rPr>
              <a:t>progettuali</a:t>
            </a:r>
            <a:r>
              <a:rPr lang="it-IT" sz="2600" dirty="0" smtClean="0">
                <a:solidFill>
                  <a:srgbClr val="404040"/>
                </a:solidFill>
                <a:cs typeface="Calibri"/>
              </a:rPr>
              <a:t>, mediante il supporto degli strumenti quantitativi della </a:t>
            </a:r>
            <a:r>
              <a:rPr lang="it-IT" sz="2600" b="1" dirty="0" smtClean="0">
                <a:solidFill>
                  <a:srgbClr val="800000"/>
                </a:solidFill>
                <a:cs typeface="Calibri"/>
              </a:rPr>
              <a:t>simulazione</a:t>
            </a:r>
            <a:r>
              <a:rPr lang="it-IT" sz="2600" dirty="0" smtClean="0">
                <a:solidFill>
                  <a:srgbClr val="800000"/>
                </a:solidFill>
                <a:cs typeface="Calibri"/>
              </a:rPr>
              <a:t> </a:t>
            </a:r>
            <a:r>
              <a:rPr lang="it-IT" sz="2600" dirty="0" smtClean="0">
                <a:cs typeface="Calibri"/>
              </a:rPr>
              <a:t>e</a:t>
            </a:r>
            <a:r>
              <a:rPr lang="it-IT" sz="2600" dirty="0" smtClean="0">
                <a:solidFill>
                  <a:srgbClr val="404040"/>
                </a:solidFill>
                <a:cs typeface="Calibri"/>
              </a:rPr>
              <a:t> dell’</a:t>
            </a:r>
            <a:r>
              <a:rPr lang="it-IT" sz="2600" b="1" dirty="0" smtClean="0">
                <a:solidFill>
                  <a:srgbClr val="800000"/>
                </a:solidFill>
                <a:cs typeface="Calibri"/>
              </a:rPr>
              <a:t>ottimizzazione</a:t>
            </a:r>
            <a:endParaRPr lang="it-IT" sz="2600" b="1" dirty="0" smtClean="0">
              <a:solidFill>
                <a:srgbClr val="800000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323528" y="3939385"/>
            <a:ext cx="2376264" cy="2340260"/>
          </a:xfrm>
          <a:prstGeom prst="rect">
            <a:avLst/>
          </a:prstGeom>
          <a:solidFill>
            <a:srgbClr val="31859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 eaLnBrk="0" fontAlgn="base" hangingPunct="0">
              <a:defRPr/>
            </a:pPr>
            <a:r>
              <a:rPr lang="it-IT" sz="2800" b="1" dirty="0" smtClean="0">
                <a:solidFill>
                  <a:srgbClr val="FFFFFF"/>
                </a:solidFill>
              </a:rPr>
              <a:t>Che figura professionale?</a:t>
            </a:r>
          </a:p>
        </p:txBody>
      </p:sp>
      <p:sp>
        <p:nvSpPr>
          <p:cNvPr id="11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123728" y="6492875"/>
            <a:ext cx="5005536" cy="365125"/>
          </a:xfrm>
        </p:spPr>
        <p:txBody>
          <a:bodyPr/>
          <a:lstStyle/>
          <a:p>
            <a:pPr algn="ctr"/>
            <a:r>
              <a:rPr lang="it-IT" dirty="0" smtClean="0"/>
              <a:t>Ingegneria Gestionale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76999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624"/>
            <a:ext cx="6334472" cy="762000"/>
          </a:xfrm>
        </p:spPr>
        <p:txBody>
          <a:bodyPr>
            <a:normAutofit/>
          </a:bodyPr>
          <a:lstStyle/>
          <a:p>
            <a:pPr algn="l"/>
            <a:r>
              <a:rPr lang="it-IT" b="1" dirty="0" smtClean="0">
                <a:solidFill>
                  <a:srgbClr val="800000"/>
                </a:solidFill>
                <a:cs typeface="Calibri (Corpo)"/>
              </a:rPr>
              <a:t>Ingegneria</a:t>
            </a:r>
            <a:endParaRPr lang="it-IT" b="1" noProof="1">
              <a:solidFill>
                <a:srgbClr val="800000"/>
              </a:solidFill>
              <a:cs typeface="Calibri (Corpo)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516132" y="6507079"/>
            <a:ext cx="5005536" cy="365125"/>
          </a:xfrm>
        </p:spPr>
        <p:txBody>
          <a:bodyPr/>
          <a:lstStyle/>
          <a:p>
            <a:r>
              <a:rPr lang="it-IT" dirty="0" smtClean="0"/>
              <a:t>Ingegneria Informatica e Automatica e Ingegneria Gestionale</a:t>
            </a:r>
            <a:endParaRPr lang="it-I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182" y="1209814"/>
            <a:ext cx="2265288" cy="34174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85800" y="1052736"/>
            <a:ext cx="49663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en-US" sz="40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Quelli</a:t>
            </a:r>
            <a:r>
              <a:rPr lang="en-US" sz="4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</a:t>
            </a:r>
            <a:r>
              <a:rPr lang="en-US" sz="4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s'innamorano</a:t>
            </a:r>
            <a:r>
              <a:rPr lang="en-US" sz="4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en-US" sz="4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pratica</a:t>
            </a:r>
            <a:r>
              <a:rPr lang="en-US" sz="4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4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sanza</a:t>
            </a:r>
            <a:r>
              <a:rPr lang="en-US" sz="4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scienza</a:t>
            </a:r>
            <a:r>
              <a:rPr lang="en-US" sz="4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son come </a:t>
            </a:r>
            <a:r>
              <a:rPr lang="en-US" sz="4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‘l </a:t>
            </a:r>
            <a:r>
              <a:rPr lang="en-US" sz="40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nocchiere</a:t>
            </a:r>
            <a:r>
              <a:rPr lang="en-US" sz="4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4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ch’entra</a:t>
            </a:r>
            <a:r>
              <a:rPr lang="en-US" sz="4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</a:t>
            </a:r>
            <a:r>
              <a:rPr lang="en-US" sz="4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navilio</a:t>
            </a:r>
            <a:r>
              <a:rPr lang="en-US" sz="4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sanza</a:t>
            </a:r>
            <a:r>
              <a:rPr lang="en-US" sz="4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timone</a:t>
            </a:r>
            <a:r>
              <a:rPr lang="en-US" sz="4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 </a:t>
            </a:r>
            <a:r>
              <a:rPr lang="en-US" sz="40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bussola</a:t>
            </a:r>
            <a:r>
              <a:rPr lang="en-US" sz="4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4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che</a:t>
            </a:r>
            <a:r>
              <a:rPr lang="en-US" sz="4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mai</a:t>
            </a:r>
            <a:r>
              <a:rPr lang="en-US" sz="4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ha </a:t>
            </a:r>
            <a:r>
              <a:rPr lang="en-US" sz="40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certezza</a:t>
            </a:r>
            <a:r>
              <a:rPr lang="en-US" sz="4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dove </a:t>
            </a:r>
            <a:r>
              <a:rPr lang="en-US" sz="40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</a:t>
            </a:r>
            <a:r>
              <a:rPr lang="en-US" sz="4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0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vada</a:t>
            </a:r>
            <a:r>
              <a:rPr lang="en-US" sz="4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  <a:endParaRPr lang="en-US" sz="40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72200" y="4695527"/>
            <a:ext cx="2475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</a:rPr>
              <a:t>Leonardo da Vinci</a:t>
            </a:r>
          </a:p>
        </p:txBody>
      </p:sp>
    </p:spTree>
    <p:extLst>
      <p:ext uri="{BB962C8B-B14F-4D97-AF65-F5344CB8AC3E}">
        <p14:creationId xmlns:p14="http://schemas.microsoft.com/office/powerpoint/2010/main" val="23288171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66" r="44052" b="10170"/>
          <a:stretch/>
        </p:blipFill>
        <p:spPr bwMode="auto">
          <a:xfrm>
            <a:off x="699713" y="1556792"/>
            <a:ext cx="689662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"/>
          <p:cNvSpPr txBox="1">
            <a:spLocks noGrp="1" noChangeArrowheads="1"/>
          </p:cNvSpPr>
          <p:nvPr>
            <p:ph type="title"/>
          </p:nvPr>
        </p:nvSpPr>
        <p:spPr>
          <a:xfrm>
            <a:off x="323528" y="197768"/>
            <a:ext cx="727280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Statistiche a 3 anni dalla laurea</a:t>
            </a:r>
            <a:br>
              <a:rPr kumimoji="0" lang="it-IT" sz="4000" b="1" i="0" u="none" strike="noStrike" kern="1200" cap="none" spc="0" normalizeH="0" baseline="0" noProof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it-IT" sz="4000" b="1" noProof="1" smtClean="0">
                <a:solidFill>
                  <a:srgbClr val="800000"/>
                </a:solidFill>
              </a:rPr>
              <a:t>(ingegneria gestionale Sapienza)</a:t>
            </a:r>
            <a:endParaRPr kumimoji="0" lang="it-IT" sz="4000" b="1" i="0" u="none" strike="noStrike" kern="1200" cap="none" spc="0" normalizeH="0" baseline="0" noProof="1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Oval 9"/>
          <p:cNvSpPr/>
          <p:nvPr/>
        </p:nvSpPr>
        <p:spPr>
          <a:xfrm>
            <a:off x="6876256" y="5517232"/>
            <a:ext cx="866056" cy="39831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>
            <a:off x="5940152" y="6106310"/>
            <a:ext cx="2928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790022"/>
                </a:solidFill>
              </a:rPr>
              <a:t>Fonte: Almalaurea, 2015 (dati 2014)</a:t>
            </a:r>
            <a:endParaRPr lang="it-IT" sz="1400" b="1" dirty="0">
              <a:solidFill>
                <a:srgbClr val="790022"/>
              </a:solidFill>
            </a:endParaRPr>
          </a:p>
        </p:txBody>
      </p:sp>
      <p:sp>
        <p:nvSpPr>
          <p:cNvPr id="7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095358" y="6492875"/>
            <a:ext cx="5005536" cy="365125"/>
          </a:xfrm>
        </p:spPr>
        <p:txBody>
          <a:bodyPr/>
          <a:lstStyle/>
          <a:p>
            <a:pPr algn="ctr"/>
            <a:r>
              <a:rPr lang="it-IT" dirty="0" smtClean="0"/>
              <a:t>Ingegneria Gestionale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97112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018340" y="6267598"/>
            <a:ext cx="7853363" cy="590401"/>
          </a:xfrm>
          <a:noFill/>
        </p:spPr>
        <p:txBody>
          <a:bodyPr/>
          <a:lstStyle/>
          <a:p>
            <a:r>
              <a:rPr lang="it-IT" sz="1400" b="1" dirty="0" smtClean="0">
                <a:solidFill>
                  <a:srgbClr val="FFFFFF"/>
                </a:solidFill>
                <a:latin typeface="Verdana" pitchFamily="34" charset="0"/>
              </a:rPr>
              <a:t>Corsi di studio in Ingegneria Gestionale - Sapienza Università di Roma</a:t>
            </a:r>
            <a:endParaRPr lang="it-IT" sz="14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580033"/>
              </p:ext>
            </p:extLst>
          </p:nvPr>
        </p:nvGraphicFramePr>
        <p:xfrm>
          <a:off x="345238" y="1815732"/>
          <a:ext cx="8475234" cy="3845516"/>
        </p:xfrm>
        <a:graphic>
          <a:graphicData uri="http://schemas.openxmlformats.org/drawingml/2006/table">
            <a:tbl>
              <a:tblPr>
                <a:tableStyleId>{37CE84F3-28C3-443E-9E96-99CF82512B78}</a:tableStyleId>
              </a:tblPr>
              <a:tblGrid>
                <a:gridCol w="3096344"/>
                <a:gridCol w="936104"/>
                <a:gridCol w="1080120"/>
                <a:gridCol w="1296144"/>
                <a:gridCol w="1008112"/>
                <a:gridCol w="1058410"/>
              </a:tblGrid>
              <a:tr h="1631906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800" b="1" i="0" u="none" strike="noStrike" dirty="0" smtClean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u="none" strike="noStrike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Economia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u="none" strike="noStrike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(media italiana)</a:t>
                      </a:r>
                      <a:endParaRPr lang="it-IT" sz="1800" b="1" u="none" strike="noStrike" kern="1200" dirty="0" smtClean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u="none" strike="noStrike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Economia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u="none" strike="noStrike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(Sapienza)</a:t>
                      </a:r>
                      <a:endParaRPr lang="it-IT" sz="1800" b="1" u="none" strike="noStrike" kern="1200" dirty="0" smtClean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u="none" strike="noStrike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Ingegneria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u="none" strike="noStrike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(media italiana)</a:t>
                      </a:r>
                      <a:endParaRPr lang="it-IT" sz="1800" b="1" u="none" strike="noStrike" kern="1200" dirty="0" smtClean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u="none" strike="noStrike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Ingegneria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u="none" strike="noStrike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(Sapienza)</a:t>
                      </a:r>
                      <a:endParaRPr lang="it-IT" sz="1800" b="1" u="none" strike="noStrike" kern="1200" dirty="0" smtClean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u="none" strike="noStrike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Ingegneria gestionale (Sapienza) </a:t>
                      </a:r>
                      <a:endParaRPr lang="it-IT" sz="1800" b="1" u="none" strike="noStrike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</a:tr>
              <a:tr h="960685"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b="1" u="none" strike="noStrike" dirty="0" smtClean="0">
                          <a:effectLst/>
                        </a:rPr>
                        <a:t>LAUREA EFFICACE/MOLTO EFFICACE</a:t>
                      </a:r>
                      <a:r>
                        <a:rPr lang="it-IT" sz="2400" u="none" strike="noStrike" dirty="0" smtClean="0">
                          <a:effectLst/>
                        </a:rPr>
                        <a:t>(%) </a:t>
                      </a:r>
                    </a:p>
                    <a:p>
                      <a:pPr algn="ctr" fontAlgn="b"/>
                      <a:r>
                        <a:rPr lang="it-IT" sz="2400" u="none" strike="noStrike" dirty="0" smtClean="0">
                          <a:effectLst/>
                        </a:rPr>
                        <a:t>a 1 anno</a:t>
                      </a:r>
                      <a:r>
                        <a:rPr lang="it-IT" sz="2400" u="none" strike="noStrike" baseline="0" dirty="0" smtClean="0">
                          <a:effectLst/>
                        </a:rPr>
                        <a:t> dalla laurea</a:t>
                      </a:r>
                      <a:endParaRPr lang="it-IT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u="none" strike="noStrike" dirty="0">
                          <a:solidFill>
                            <a:srgbClr val="404040"/>
                          </a:solidFill>
                          <a:effectLst/>
                        </a:rPr>
                        <a:t>82,8</a:t>
                      </a:r>
                      <a:endParaRPr lang="it-IT" sz="2400" b="1" i="0" u="none" strike="noStrike" dirty="0">
                        <a:solidFill>
                          <a:srgbClr val="40404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u="none" strike="noStrike" dirty="0">
                          <a:solidFill>
                            <a:srgbClr val="404040"/>
                          </a:solidFill>
                          <a:effectLst/>
                        </a:rPr>
                        <a:t>83,9</a:t>
                      </a:r>
                      <a:endParaRPr lang="it-IT" sz="2400" b="1" i="0" u="none" strike="noStrike" dirty="0">
                        <a:solidFill>
                          <a:srgbClr val="40404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u="none" strike="noStrike" dirty="0">
                          <a:solidFill>
                            <a:srgbClr val="404040"/>
                          </a:solidFill>
                          <a:effectLst/>
                        </a:rPr>
                        <a:t>90,8</a:t>
                      </a:r>
                      <a:endParaRPr lang="it-IT" sz="2400" b="1" i="0" u="none" strike="noStrike" dirty="0">
                        <a:solidFill>
                          <a:srgbClr val="40404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u="none" strike="noStrike" dirty="0">
                          <a:solidFill>
                            <a:srgbClr val="404040"/>
                          </a:solidFill>
                          <a:effectLst/>
                        </a:rPr>
                        <a:t>89,4</a:t>
                      </a:r>
                      <a:endParaRPr lang="it-IT" sz="2400" b="1" i="0" u="none" strike="noStrike" dirty="0">
                        <a:solidFill>
                          <a:srgbClr val="40404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3200" b="1" u="none" strike="noStrike" dirty="0">
                          <a:solidFill>
                            <a:srgbClr val="404040"/>
                          </a:solidFill>
                          <a:effectLst/>
                        </a:rPr>
                        <a:t>96,7</a:t>
                      </a:r>
                      <a:endParaRPr lang="it-IT" sz="3200" b="1" i="0" u="none" strike="noStrike" dirty="0">
                        <a:solidFill>
                          <a:srgbClr val="40404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CCCC"/>
                    </a:solidFill>
                  </a:tcPr>
                </a:tc>
              </a:tr>
              <a:tr h="960685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1" u="none" strike="noStrike" dirty="0" smtClean="0">
                          <a:effectLst/>
                        </a:rPr>
                        <a:t>SODDISFAZIONE</a:t>
                      </a:r>
                      <a:r>
                        <a:rPr lang="it-IT" sz="2400" u="none" strike="noStrike" dirty="0" smtClean="0">
                          <a:effectLst/>
                        </a:rPr>
                        <a:t> </a:t>
                      </a:r>
                      <a:r>
                        <a:rPr lang="it-IT" sz="2400" u="none" strike="noStrike" dirty="0">
                          <a:effectLst/>
                        </a:rPr>
                        <a:t>per il </a:t>
                      </a:r>
                      <a:r>
                        <a:rPr lang="it-IT" sz="2400" u="none" strike="noStrike" dirty="0" smtClean="0">
                          <a:effectLst/>
                        </a:rPr>
                        <a:t>lavoro</a:t>
                      </a:r>
                    </a:p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u="none" strike="noStrike" dirty="0" smtClean="0">
                          <a:effectLst/>
                        </a:rPr>
                        <a:t>a 1 anno</a:t>
                      </a:r>
                      <a:r>
                        <a:rPr lang="it-IT" sz="2400" u="none" strike="noStrike" baseline="0" dirty="0" smtClean="0">
                          <a:effectLst/>
                        </a:rPr>
                        <a:t> dalla laurea</a:t>
                      </a:r>
                      <a:endParaRPr lang="it-IT" sz="2400" b="1" i="0" u="none" strike="noStrike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u="none" strike="noStrike" dirty="0">
                          <a:solidFill>
                            <a:srgbClr val="404040"/>
                          </a:solidFill>
                          <a:effectLst/>
                        </a:rPr>
                        <a:t>7,1</a:t>
                      </a:r>
                      <a:endParaRPr lang="it-IT" sz="2400" b="1" i="0" u="none" strike="noStrike" dirty="0">
                        <a:solidFill>
                          <a:srgbClr val="40404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u="none" strike="noStrike" dirty="0">
                          <a:solidFill>
                            <a:srgbClr val="404040"/>
                          </a:solidFill>
                          <a:effectLst/>
                        </a:rPr>
                        <a:t>7,4</a:t>
                      </a:r>
                      <a:endParaRPr lang="it-IT" sz="2400" b="1" i="0" u="none" strike="noStrike" dirty="0">
                        <a:solidFill>
                          <a:srgbClr val="40404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u="none" strike="noStrike" dirty="0">
                          <a:solidFill>
                            <a:srgbClr val="404040"/>
                          </a:solidFill>
                          <a:effectLst/>
                        </a:rPr>
                        <a:t>7,4</a:t>
                      </a:r>
                      <a:endParaRPr lang="it-IT" sz="2400" b="1" i="0" u="none" strike="noStrike" dirty="0">
                        <a:solidFill>
                          <a:srgbClr val="40404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u="none" strike="noStrike" dirty="0">
                          <a:solidFill>
                            <a:srgbClr val="404040"/>
                          </a:solidFill>
                          <a:effectLst/>
                        </a:rPr>
                        <a:t>7,4</a:t>
                      </a:r>
                      <a:endParaRPr lang="it-IT" sz="2400" b="1" i="0" u="none" strike="noStrike" dirty="0">
                        <a:solidFill>
                          <a:srgbClr val="40404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3200" b="1" u="none" strike="noStrike" dirty="0">
                          <a:solidFill>
                            <a:srgbClr val="404040"/>
                          </a:solidFill>
                          <a:effectLst/>
                        </a:rPr>
                        <a:t>7,5</a:t>
                      </a:r>
                      <a:endParaRPr lang="it-IT" sz="3200" b="1" i="0" u="none" strike="noStrike" dirty="0">
                        <a:solidFill>
                          <a:srgbClr val="40404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CCCC"/>
                    </a:solidFill>
                  </a:tcPr>
                </a:tc>
              </a:tr>
            </a:tbl>
          </a:graphicData>
        </a:graphic>
      </p:graphicFrame>
      <p:sp>
        <p:nvSpPr>
          <p:cNvPr id="6" name="Segnaposto piè di pagina 3"/>
          <p:cNvSpPr txBox="1">
            <a:spLocks/>
          </p:cNvSpPr>
          <p:nvPr/>
        </p:nvSpPr>
        <p:spPr>
          <a:xfrm>
            <a:off x="2070100" y="6492875"/>
            <a:ext cx="5005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Ingegneria Gestionale</a:t>
            </a:r>
            <a:endParaRPr kumimoji="0" lang="it-IT" sz="14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7" name="Immagine 257" descr="so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Immagine 256" descr="so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Immagine 255" descr="so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5819989" y="6260199"/>
            <a:ext cx="2928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790022"/>
                </a:solidFill>
              </a:rPr>
              <a:t>Fonte: Almalaurea, 2014 (dati 2013)</a:t>
            </a:r>
            <a:endParaRPr lang="it-IT" sz="1400" b="1" dirty="0">
              <a:solidFill>
                <a:srgbClr val="790022"/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351703" y="142155"/>
            <a:ext cx="8229600" cy="936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b="1" dirty="0" smtClean="0">
                <a:solidFill>
                  <a:srgbClr val="800000"/>
                </a:solidFill>
              </a:rPr>
              <a:t>Livello di soddisfazione</a:t>
            </a:r>
            <a:endParaRPr lang="it-IT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387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003981" y="6381328"/>
            <a:ext cx="5152195" cy="365124"/>
          </a:xfrm>
          <a:noFill/>
        </p:spPr>
        <p:txBody>
          <a:bodyPr/>
          <a:lstStyle/>
          <a:p>
            <a:r>
              <a:rPr lang="it-IT" sz="1400" b="1" dirty="0" smtClean="0">
                <a:solidFill>
                  <a:srgbClr val="FFFFFF"/>
                </a:solidFill>
                <a:latin typeface="Verdana" pitchFamily="34" charset="0"/>
              </a:rPr>
              <a:t>Corsi di studio in Ingegneria Gestionale - Sapienza Università di Roma</a:t>
            </a:r>
            <a:endParaRPr lang="it-IT" sz="14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928869" y="5926738"/>
            <a:ext cx="2928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790022"/>
                </a:solidFill>
              </a:rPr>
              <a:t>Fonte: Almalaurea, 2014 (dati 2013)</a:t>
            </a:r>
            <a:endParaRPr lang="it-IT" sz="1400" b="1" dirty="0">
              <a:solidFill>
                <a:srgbClr val="790022"/>
              </a:solidFill>
            </a:endParaRPr>
          </a:p>
        </p:txBody>
      </p:sp>
      <p:pic>
        <p:nvPicPr>
          <p:cNvPr id="1027" name="Immagine 257" descr="so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Immagine 256" descr="so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Immagine 255" descr="so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>
            <a:off x="351703" y="142155"/>
            <a:ext cx="8229600" cy="936105"/>
          </a:xfrm>
        </p:spPr>
        <p:txBody>
          <a:bodyPr>
            <a:normAutofit/>
          </a:bodyPr>
          <a:lstStyle/>
          <a:p>
            <a:pPr algn="l"/>
            <a:r>
              <a:rPr lang="it-IT" b="1" dirty="0">
                <a:solidFill>
                  <a:srgbClr val="800000"/>
                </a:solidFill>
              </a:rPr>
              <a:t>Sbocchi </a:t>
            </a:r>
            <a:r>
              <a:rPr lang="it-IT" b="1" dirty="0" smtClean="0">
                <a:solidFill>
                  <a:srgbClr val="800000"/>
                </a:solidFill>
              </a:rPr>
              <a:t>professionali</a:t>
            </a:r>
            <a:endParaRPr lang="it-IT" b="1" dirty="0">
              <a:solidFill>
                <a:srgbClr val="92D050"/>
              </a:solidFill>
            </a:endParaRPr>
          </a:p>
        </p:txBody>
      </p:sp>
      <p:graphicFrame>
        <p:nvGraphicFramePr>
          <p:cNvPr id="15" name="Tabel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325691"/>
              </p:ext>
            </p:extLst>
          </p:nvPr>
        </p:nvGraphicFramePr>
        <p:xfrm>
          <a:off x="288391" y="1196752"/>
          <a:ext cx="8568953" cy="4968552"/>
        </p:xfrm>
        <a:graphic>
          <a:graphicData uri="http://schemas.openxmlformats.org/drawingml/2006/table">
            <a:tbl>
              <a:tblPr>
                <a:tableStyleId>{37CE84F3-28C3-443E-9E96-99CF82512B78}</a:tableStyleId>
              </a:tblPr>
              <a:tblGrid>
                <a:gridCol w="3096345"/>
                <a:gridCol w="1440160"/>
                <a:gridCol w="1368152"/>
                <a:gridCol w="1395352"/>
                <a:gridCol w="1268944"/>
              </a:tblGrid>
              <a:tr h="1242742">
                <a:tc row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RAMO DI ATTIVITÀ ECONOMICA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(%) </a:t>
                      </a:r>
                      <a:endParaRPr lang="it-IT" sz="2000" b="1" i="0" u="none" strike="noStrike" dirty="0" smtClean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 1 ANNO DALLA LAUREA</a:t>
                      </a:r>
                      <a:endParaRPr lang="it-IT" sz="2000" b="1" i="0" u="none" strike="noStrike" dirty="0" smtClean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 3 ANNI DALLA LAUREA</a:t>
                      </a:r>
                      <a:endParaRPr lang="it-IT" sz="2000" b="1" i="0" u="none" strike="noStrike" dirty="0" smtClean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1358265">
                <a:tc vMerge="1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1" i="0" u="none" strike="noStrike" dirty="0" smtClean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Ingegneria Gestionale (media italiana)</a:t>
                      </a:r>
                      <a:endParaRPr lang="it-IT" sz="2000" b="1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Ingegneria gestionale (Sapienza)</a:t>
                      </a:r>
                      <a:endParaRPr lang="it-IT" sz="2000" b="1" u="none" strike="noStrike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Ingegneria Gestionale (media italiana)</a:t>
                      </a:r>
                      <a:endParaRPr lang="it-IT" sz="2000" b="1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Ingegneria gestionale (Sapienza) </a:t>
                      </a:r>
                      <a:endParaRPr lang="it-IT" sz="2000" b="1" u="none" strike="noStrike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CCCC"/>
                    </a:solidFill>
                  </a:tcPr>
                </a:tc>
              </a:tr>
              <a:tr h="711361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it-IT" sz="2000" b="1" u="none" strike="noStrike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INDUSTRIA</a:t>
                      </a:r>
                      <a:endParaRPr lang="it-IT" sz="2000" b="1" u="none" strike="noStrike" kern="1200" dirty="0" smtClean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it-IT" sz="200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45,5</a:t>
                      </a:r>
                      <a:endParaRPr lang="it-IT" sz="2000" b="1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it-IT" sz="2800" b="1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20,2</a:t>
                      </a:r>
                      <a:endParaRPr lang="it-IT" sz="2800" b="1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it-IT" sz="200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48,1</a:t>
                      </a:r>
                      <a:endParaRPr lang="it-IT" sz="2000" b="1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it-IT" sz="2800" b="1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43,3</a:t>
                      </a:r>
                      <a:endParaRPr lang="it-IT" sz="2800" b="1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CCCC"/>
                    </a:solidFill>
                  </a:tcPr>
                </a:tc>
              </a:tr>
              <a:tr h="903373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it-IT" sz="2000" b="1" u="none" strike="noStrike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SERVIZI</a:t>
                      </a:r>
                      <a:endParaRPr lang="it-IT" sz="2000" b="1" u="none" strike="noStrike" kern="1200" dirty="0" smtClean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it-IT" sz="200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53</a:t>
                      </a:r>
                      <a:endParaRPr lang="it-IT" sz="2000" b="1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it-IT" sz="2800" b="1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78,9</a:t>
                      </a:r>
                      <a:endParaRPr lang="it-IT" sz="2800" b="1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it-IT" sz="200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50,3</a:t>
                      </a:r>
                      <a:endParaRPr lang="it-IT" sz="2000" b="1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it-IT" sz="2800" b="1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53,3</a:t>
                      </a:r>
                      <a:endParaRPr lang="it-IT" sz="2800" b="1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CCCC"/>
                    </a:solidFill>
                  </a:tcPr>
                </a:tc>
              </a:tr>
              <a:tr h="752811">
                <a:tc>
                  <a:txBody>
                    <a:bodyPr/>
                    <a:lstStyle/>
                    <a:p>
                      <a:pPr marL="85725" indent="0" algn="l" fontAlgn="b"/>
                      <a:r>
                        <a:rPr lang="it-IT" sz="2000" u="none" strike="noStrike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Altro</a:t>
                      </a:r>
                      <a:endParaRPr lang="it-IT" sz="2000" b="1" u="none" strike="noStrike" kern="1200" dirty="0" smtClean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it-IT" sz="200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1,5</a:t>
                      </a:r>
                      <a:endParaRPr lang="it-IT" sz="2000" b="1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it-IT" sz="2800" b="1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0,9</a:t>
                      </a:r>
                      <a:endParaRPr lang="it-IT" sz="2800" b="1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it-IT" sz="200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1,6</a:t>
                      </a:r>
                      <a:endParaRPr lang="it-IT" sz="2000" b="1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375"/>
                        </a:spcBef>
                        <a:spcAft>
                          <a:spcPts val="750"/>
                        </a:spcAft>
                      </a:pPr>
                      <a:r>
                        <a:rPr lang="it-IT" sz="2800" b="1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3,4</a:t>
                      </a:r>
                      <a:endParaRPr lang="it-IT" sz="2800" b="1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CCCC"/>
                    </a:solidFill>
                  </a:tcPr>
                </a:tc>
              </a:tr>
            </a:tbl>
          </a:graphicData>
        </a:graphic>
      </p:graphicFrame>
      <p:sp>
        <p:nvSpPr>
          <p:cNvPr id="11" name="CasellaDiTesto 10"/>
          <p:cNvSpPr txBox="1"/>
          <p:nvPr/>
        </p:nvSpPr>
        <p:spPr>
          <a:xfrm>
            <a:off x="6054535" y="6260199"/>
            <a:ext cx="2928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790022"/>
                </a:solidFill>
              </a:rPr>
              <a:t>Fonte: Almalaurea, 2015 (dati 2014)</a:t>
            </a:r>
            <a:endParaRPr lang="it-IT" sz="1400" b="1" dirty="0">
              <a:solidFill>
                <a:srgbClr val="790022"/>
              </a:solidFill>
            </a:endParaRPr>
          </a:p>
        </p:txBody>
      </p:sp>
      <p:sp>
        <p:nvSpPr>
          <p:cNvPr id="12" name="Segnaposto piè di pagina 3"/>
          <p:cNvSpPr txBox="1">
            <a:spLocks/>
          </p:cNvSpPr>
          <p:nvPr/>
        </p:nvSpPr>
        <p:spPr>
          <a:xfrm>
            <a:off x="2095358" y="6492875"/>
            <a:ext cx="5005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457200" rtl="0" eaLnBrk="1" latinLnBrk="0" hangingPunct="1">
              <a:defRPr sz="14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mtClean="0"/>
              <a:t>Ingegneria Gestionale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14955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68"/>
          <a:stretch/>
        </p:blipFill>
        <p:spPr bwMode="auto">
          <a:xfrm>
            <a:off x="5879028" y="5157192"/>
            <a:ext cx="3229476" cy="167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75048" y="5651485"/>
            <a:ext cx="2252936" cy="1233899"/>
          </a:xfrm>
        </p:spPr>
        <p:txBody>
          <a:bodyPr>
            <a:normAutofit/>
          </a:bodyPr>
          <a:lstStyle/>
          <a:p>
            <a:r>
              <a:rPr lang="it-IT" dirty="0" smtClean="0"/>
              <a:t>Settori</a:t>
            </a:r>
            <a:endParaRPr lang="it-IT" dirty="0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932834" y="620688"/>
            <a:ext cx="421116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/>
              <a:t>Funzioni aziendali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808" y="202630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 smtClean="0">
                <a:solidFill>
                  <a:srgbClr val="800000"/>
                </a:solidFill>
              </a:rPr>
              <a:t>Sbocchi professionali ingegnere gestionale</a:t>
            </a:r>
            <a:endParaRPr lang="it-IT" sz="3600" b="1" dirty="0">
              <a:solidFill>
                <a:srgbClr val="800000"/>
              </a:solidFill>
            </a:endParaRPr>
          </a:p>
        </p:txBody>
      </p:sp>
      <p:sp>
        <p:nvSpPr>
          <p:cNvPr id="13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095358" y="6492875"/>
            <a:ext cx="5005536" cy="365125"/>
          </a:xfrm>
        </p:spPr>
        <p:txBody>
          <a:bodyPr/>
          <a:lstStyle/>
          <a:p>
            <a:pPr algn="ctr"/>
            <a:r>
              <a:rPr lang="it-IT" dirty="0" smtClean="0"/>
              <a:t>Ingegneria Gestionale</a:t>
            </a:r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216" y="1916832"/>
            <a:ext cx="2694778" cy="2518119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58020"/>
            <a:ext cx="2306508" cy="153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http://www.tesionline.it/img/master/nefea-head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8" y="5563255"/>
            <a:ext cx="2277812" cy="127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18"/>
          <p:cNvSpPr txBox="1">
            <a:spLocks/>
          </p:cNvSpPr>
          <p:nvPr/>
        </p:nvSpPr>
        <p:spPr>
          <a:xfrm>
            <a:off x="273879" y="4293096"/>
            <a:ext cx="2152606" cy="1065072"/>
          </a:xfrm>
          <a:prstGeom prst="wedgeRoundRectCallout">
            <a:avLst>
              <a:gd name="adj1" fmla="val -29341"/>
              <a:gd name="adj2" fmla="val 9343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355" dirty="0" smtClean="0"/>
              <a:t>ENERGIA &amp; AMBIENTE</a:t>
            </a:r>
            <a:endParaRPr lang="en-US" sz="3097" b="1" dirty="0" smtClean="0"/>
          </a:p>
        </p:txBody>
      </p:sp>
      <p:sp>
        <p:nvSpPr>
          <p:cNvPr id="19" name="Content Placeholder 18"/>
          <p:cNvSpPr txBox="1">
            <a:spLocks/>
          </p:cNvSpPr>
          <p:nvPr/>
        </p:nvSpPr>
        <p:spPr>
          <a:xfrm>
            <a:off x="2510532" y="2585793"/>
            <a:ext cx="2351752" cy="640766"/>
          </a:xfrm>
          <a:prstGeom prst="wedgeRoundRectCallout">
            <a:avLst>
              <a:gd name="adj1" fmla="val -108"/>
              <a:gd name="adj2" fmla="val -13208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400" dirty="0" smtClean="0"/>
              <a:t>TELECOMUNICAZION &amp; MEDIA</a:t>
            </a:r>
            <a:endParaRPr lang="en-US" sz="2400" b="1" dirty="0" smtClean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742" y="1765027"/>
            <a:ext cx="2877746" cy="224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05064"/>
            <a:ext cx="2452877" cy="184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085" y="3777572"/>
            <a:ext cx="2171708" cy="217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ontent Placeholder 18"/>
          <p:cNvSpPr txBox="1">
            <a:spLocks/>
          </p:cNvSpPr>
          <p:nvPr/>
        </p:nvSpPr>
        <p:spPr>
          <a:xfrm>
            <a:off x="4885810" y="1484784"/>
            <a:ext cx="2152606" cy="759190"/>
          </a:xfrm>
          <a:prstGeom prst="wedgeRoundRectCallout">
            <a:avLst>
              <a:gd name="adj1" fmla="val -5152"/>
              <a:gd name="adj2" fmla="val 171524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355" dirty="0" smtClean="0"/>
              <a:t>LOGISTICA &amp; PRODUZIONE</a:t>
            </a:r>
            <a:endParaRPr lang="en-US" sz="3097" b="1" dirty="0" smtClean="0"/>
          </a:p>
        </p:txBody>
      </p:sp>
      <p:sp>
        <p:nvSpPr>
          <p:cNvPr id="22" name="Content Placeholder 18"/>
          <p:cNvSpPr txBox="1">
            <a:spLocks/>
          </p:cNvSpPr>
          <p:nvPr/>
        </p:nvSpPr>
        <p:spPr>
          <a:xfrm>
            <a:off x="7362330" y="4091431"/>
            <a:ext cx="1746174" cy="633713"/>
          </a:xfrm>
          <a:prstGeom prst="wedgeRoundRectCallout">
            <a:avLst>
              <a:gd name="adj1" fmla="val -52635"/>
              <a:gd name="adj2" fmla="val 71516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355" dirty="0" smtClean="0"/>
              <a:t>PIANIFICAZIONE &amp; CONTROLLO</a:t>
            </a:r>
            <a:endParaRPr lang="en-US" sz="3097" b="1" dirty="0" smtClean="0"/>
          </a:p>
        </p:txBody>
      </p:sp>
      <p:sp>
        <p:nvSpPr>
          <p:cNvPr id="24" name="Content Placeholder 18"/>
          <p:cNvSpPr txBox="1">
            <a:spLocks/>
          </p:cNvSpPr>
          <p:nvPr/>
        </p:nvSpPr>
        <p:spPr>
          <a:xfrm>
            <a:off x="2948101" y="3284984"/>
            <a:ext cx="2271971" cy="633713"/>
          </a:xfrm>
          <a:prstGeom prst="wedgeRoundRectCallout">
            <a:avLst>
              <a:gd name="adj1" fmla="val -15183"/>
              <a:gd name="adj2" fmla="val 95564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355" dirty="0" smtClean="0"/>
              <a:t>MARKETING &amp; APPROVVIGIONAMENTI </a:t>
            </a:r>
            <a:endParaRPr lang="en-US" sz="3097" b="1" dirty="0" smtClean="0"/>
          </a:p>
        </p:txBody>
      </p:sp>
      <p:sp>
        <p:nvSpPr>
          <p:cNvPr id="26" name="Content Placeholder 18"/>
          <p:cNvSpPr txBox="1">
            <a:spLocks/>
          </p:cNvSpPr>
          <p:nvPr/>
        </p:nvSpPr>
        <p:spPr>
          <a:xfrm>
            <a:off x="4427984" y="5891631"/>
            <a:ext cx="1746174" cy="633713"/>
          </a:xfrm>
          <a:prstGeom prst="wedgeRoundRectCallout">
            <a:avLst>
              <a:gd name="adj1" fmla="val 106645"/>
              <a:gd name="adj2" fmla="val 55484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355" dirty="0" smtClean="0"/>
              <a:t>FINANZA</a:t>
            </a:r>
            <a:endParaRPr lang="en-US" sz="3097" b="1" dirty="0" smtClean="0"/>
          </a:p>
        </p:txBody>
      </p:sp>
      <p:sp>
        <p:nvSpPr>
          <p:cNvPr id="27" name="Content Placeholder 18"/>
          <p:cNvSpPr txBox="1">
            <a:spLocks/>
          </p:cNvSpPr>
          <p:nvPr/>
        </p:nvSpPr>
        <p:spPr>
          <a:xfrm>
            <a:off x="255337" y="870845"/>
            <a:ext cx="2152606" cy="1065072"/>
          </a:xfrm>
          <a:prstGeom prst="wedgeRoundRectCallout">
            <a:avLst>
              <a:gd name="adj1" fmla="val -432"/>
              <a:gd name="adj2" fmla="val 10535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355" dirty="0" smtClean="0"/>
              <a:t>TRASPORTI</a:t>
            </a:r>
            <a:endParaRPr lang="en-US" sz="3097" b="1" dirty="0" smtClean="0"/>
          </a:p>
        </p:txBody>
      </p:sp>
    </p:spTree>
    <p:extLst>
      <p:ext uri="{BB962C8B-B14F-4D97-AF65-F5344CB8AC3E}">
        <p14:creationId xmlns:p14="http://schemas.microsoft.com/office/powerpoint/2010/main" val="2565028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8" grpId="0" animBg="1"/>
      <p:bldP spid="19" grpId="0" animBg="1"/>
      <p:bldP spid="20" grpId="0" animBg="1"/>
      <p:bldP spid="22" grpId="0" animBg="1"/>
      <p:bldP spid="24" grpId="0" animBg="1"/>
      <p:bldP spid="26" grpId="0" animBg="1"/>
      <p:bldP spid="2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magin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200" y="877897"/>
            <a:ext cx="1949444" cy="19750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209036" y="-7006"/>
            <a:ext cx="6955252" cy="762000"/>
          </a:xfrm>
        </p:spPr>
        <p:txBody>
          <a:bodyPr>
            <a:normAutofit/>
          </a:bodyPr>
          <a:lstStyle/>
          <a:p>
            <a:pPr algn="l"/>
            <a:r>
              <a:rPr lang="it-IT" b="1" dirty="0" smtClean="0">
                <a:solidFill>
                  <a:srgbClr val="800000"/>
                </a:solidFill>
                <a:cs typeface="Calibri (Corpo)"/>
              </a:rPr>
              <a:t>Ingegneri gestionali</a:t>
            </a:r>
            <a:endParaRPr lang="it-IT" b="1" noProof="1">
              <a:solidFill>
                <a:srgbClr val="800000"/>
              </a:solidFill>
              <a:cs typeface="Calibri (Corpo)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173" y="926396"/>
            <a:ext cx="1938863" cy="1926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4978" y="2904407"/>
            <a:ext cx="1894689" cy="426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6"/>
          <a:srcRect r="11599" b="16139"/>
          <a:stretch/>
        </p:blipFill>
        <p:spPr>
          <a:xfrm>
            <a:off x="4791249" y="3957740"/>
            <a:ext cx="1922145" cy="1948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9892" y="5934802"/>
            <a:ext cx="2098029" cy="406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6" name="Immagine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7923" y="2904407"/>
            <a:ext cx="1944169" cy="387871"/>
          </a:xfrm>
          <a:prstGeom prst="rect">
            <a:avLst/>
          </a:prstGeom>
        </p:spPr>
      </p:pic>
      <p:pic>
        <p:nvPicPr>
          <p:cNvPr id="33" name="Immagin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5777" y="862727"/>
            <a:ext cx="1956703" cy="1990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Immagine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5252" y="2904407"/>
            <a:ext cx="2080188" cy="43479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957741"/>
            <a:ext cx="1998026" cy="19195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001" y="5906037"/>
            <a:ext cx="2083716" cy="506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magine 3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8273" y="3894324"/>
            <a:ext cx="1982950" cy="19829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6" name="Immagine 3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6951" y="5906037"/>
            <a:ext cx="2203047" cy="5513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" name="Immagine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59781" y="3925142"/>
            <a:ext cx="1973210" cy="1952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2" name="Immagin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21937" y="5906037"/>
            <a:ext cx="1955568" cy="554820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2057" y="867680"/>
            <a:ext cx="1968324" cy="1985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5537" y="2904407"/>
            <a:ext cx="1825876" cy="4692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095358" y="6492875"/>
            <a:ext cx="5005536" cy="365125"/>
          </a:xfrm>
        </p:spPr>
        <p:txBody>
          <a:bodyPr/>
          <a:lstStyle/>
          <a:p>
            <a:pPr algn="ctr"/>
            <a:r>
              <a:rPr lang="it-IT" dirty="0" smtClean="0"/>
              <a:t>Ingegneria Gestionale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782415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ttangolo 15"/>
          <p:cNvSpPr>
            <a:spLocks noChangeArrowheads="1"/>
          </p:cNvSpPr>
          <p:nvPr/>
        </p:nvSpPr>
        <p:spPr bwMode="auto">
          <a:xfrm>
            <a:off x="857250" y="571500"/>
            <a:ext cx="2286000" cy="142875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3" name="Rettangolo 22"/>
          <p:cNvSpPr/>
          <p:nvPr/>
        </p:nvSpPr>
        <p:spPr>
          <a:xfrm>
            <a:off x="2339751" y="894730"/>
            <a:ext cx="6825977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08000" lvl="1">
              <a:spcBef>
                <a:spcPts val="600"/>
              </a:spcBef>
              <a:spcAft>
                <a:spcPts val="0"/>
              </a:spcAft>
            </a:pPr>
            <a:r>
              <a:rPr lang="it-IT" sz="2400" dirty="0" smtClean="0">
                <a:solidFill>
                  <a:schemeClr val="tx1"/>
                </a:solidFill>
              </a:rPr>
              <a:t>Progetta, gestisce e organizza i sistemi produttivi e logistici con il supporto degli strumenti quantitativi della simulazione e della ottimizzazione</a:t>
            </a:r>
            <a:endParaRPr lang="it-IT" sz="2400" b="1" i="1" dirty="0" smtClean="0">
              <a:solidFill>
                <a:srgbClr val="0000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99592" y="89582"/>
            <a:ext cx="8229600" cy="778098"/>
          </a:xfrm>
        </p:spPr>
        <p:txBody>
          <a:bodyPr/>
          <a:lstStyle/>
          <a:p>
            <a:r>
              <a:rPr lang="it-IT" b="1" dirty="0" smtClean="0">
                <a:solidFill>
                  <a:srgbClr val="800000"/>
                </a:solidFill>
              </a:rPr>
              <a:t>Logistica </a:t>
            </a:r>
            <a:r>
              <a:rPr lang="it-IT" b="1" dirty="0">
                <a:solidFill>
                  <a:srgbClr val="800000"/>
                </a:solidFill>
              </a:rPr>
              <a:t>e produzione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280624" y="2120959"/>
            <a:ext cx="5637450" cy="467204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 defTabSz="914400" eaLnBrk="0" fontAlgn="base" hangingPunct="0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Font typeface="Arial" pitchFamily="34" charset="0"/>
              <a:buChar char="•"/>
              <a:defRPr/>
            </a:pPr>
            <a:r>
              <a:rPr lang="it-IT" sz="2400" kern="0" dirty="0" smtClean="0">
                <a:solidFill>
                  <a:srgbClr val="000000"/>
                </a:solidFill>
                <a:cs typeface="ＭＳ Ｐゴシック"/>
              </a:rPr>
              <a:t>Pianificazione della produzione flessibile</a:t>
            </a:r>
          </a:p>
          <a:p>
            <a:pPr marL="342900" indent="-342900" defTabSz="914400" eaLnBrk="0" fontAlgn="base" hangingPunct="0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Font typeface="Arial" pitchFamily="34" charset="0"/>
              <a:buChar char="•"/>
              <a:defRPr/>
            </a:pPr>
            <a:r>
              <a:rPr lang="it-IT" sz="2400" kern="0" dirty="0">
                <a:solidFill>
                  <a:srgbClr val="000000"/>
                </a:solidFill>
                <a:cs typeface="ＭＳ Ｐゴシック"/>
              </a:rPr>
              <a:t>Modelli logistici di distribuzione</a:t>
            </a:r>
          </a:p>
          <a:p>
            <a:pPr marL="342900" indent="-342900" defTabSz="914400" eaLnBrk="0" fontAlgn="base" hangingPunct="0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Font typeface="Arial" pitchFamily="34" charset="0"/>
              <a:buChar char="•"/>
              <a:defRPr/>
            </a:pPr>
            <a:r>
              <a:rPr lang="it-IT" sz="2400" kern="0" dirty="0" smtClean="0">
                <a:solidFill>
                  <a:srgbClr val="000000"/>
                </a:solidFill>
                <a:cs typeface="ＭＳ Ｐゴシック"/>
              </a:rPr>
              <a:t>Gestione del magazzino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rgbClr val="000000"/>
                </a:solidFill>
              </a:rPr>
              <a:t>Gestione </a:t>
            </a:r>
            <a:r>
              <a:rPr lang="it-IT" sz="2400" dirty="0">
                <a:solidFill>
                  <a:srgbClr val="000000"/>
                </a:solidFill>
              </a:rPr>
              <a:t>ottima delle risorse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rgbClr val="000000"/>
                </a:solidFill>
              </a:rPr>
              <a:t>Sequenziamento delle operazioni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sz="2400" kern="0" dirty="0">
                <a:solidFill>
                  <a:srgbClr val="000000"/>
                </a:solidFill>
                <a:cs typeface="ＭＳ Ｐゴシック"/>
              </a:rPr>
              <a:t>Simulazione mercato locale e </a:t>
            </a:r>
            <a:r>
              <a:rPr lang="it-IT" sz="2400" kern="0" dirty="0" smtClean="0">
                <a:solidFill>
                  <a:srgbClr val="000000"/>
                </a:solidFill>
                <a:cs typeface="ＭＳ Ｐゴシック"/>
              </a:rPr>
              <a:t>globale</a:t>
            </a:r>
            <a:endParaRPr lang="it-IT" sz="2400" kern="0" dirty="0">
              <a:solidFill>
                <a:srgbClr val="000000"/>
              </a:solidFill>
              <a:cs typeface="ＭＳ Ｐゴシック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922503"/>
            <a:ext cx="3942653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057" y="293247"/>
            <a:ext cx="1968324" cy="1985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281" y="102232"/>
            <a:ext cx="1825876" cy="4692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095358" y="6492875"/>
            <a:ext cx="5005536" cy="365125"/>
          </a:xfrm>
        </p:spPr>
        <p:txBody>
          <a:bodyPr/>
          <a:lstStyle/>
          <a:p>
            <a:pPr algn="ctr"/>
            <a:r>
              <a:rPr lang="it-IT" dirty="0" smtClean="0"/>
              <a:t>Ingegneria Gestionale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84471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remove" nodeType="after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9" dur="5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0" presetClass="path" presetSubtype="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85057E-8 L 0.19757 -1.85057E-8 C 0.28612 -1.85057E-8 0.39514 0.11774 0.39514 0.21351 L 0.39514 0.42771 " pathEditMode="relative" rAng="0" ptsTypes="FfFF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57" y="2137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0" presetClass="path" presetSubtype="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17974E-7 L 0.19757 1.17974E-7 C 0.28612 1.17974E-7 0.39514 0.11774 0.39514 0.21351 L 0.39514 0.42771 " pathEditMode="relative" rAng="0" ptsTypes="FfFF">
                                      <p:cBhvr>
                                        <p:cTn id="1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57" y="213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ttangolo 15"/>
          <p:cNvSpPr>
            <a:spLocks noChangeArrowheads="1"/>
          </p:cNvSpPr>
          <p:nvPr/>
        </p:nvSpPr>
        <p:spPr bwMode="auto">
          <a:xfrm>
            <a:off x="857250" y="571500"/>
            <a:ext cx="2286000" cy="142875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11760" y="44624"/>
            <a:ext cx="4752528" cy="1224136"/>
          </a:xfrm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it-IT" b="1" dirty="0" smtClean="0">
                <a:solidFill>
                  <a:srgbClr val="800000"/>
                </a:solidFill>
              </a:rPr>
              <a:t>Sviluppo </a:t>
            </a:r>
            <a:r>
              <a:rPr lang="it-IT" b="1" dirty="0">
                <a:solidFill>
                  <a:srgbClr val="800000"/>
                </a:solidFill>
              </a:rPr>
              <a:t>di nuovi prodotti e processi</a:t>
            </a:r>
          </a:p>
        </p:txBody>
      </p:sp>
      <p:sp>
        <p:nvSpPr>
          <p:cNvPr id="2" name="Rettangolo 1"/>
          <p:cNvSpPr/>
          <p:nvPr/>
        </p:nvSpPr>
        <p:spPr>
          <a:xfrm>
            <a:off x="209178" y="2767920"/>
            <a:ext cx="832326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/>
              <a:t>R</a:t>
            </a:r>
            <a:r>
              <a:rPr lang="it-IT" sz="2400" dirty="0" smtClean="0"/>
              <a:t>idefinizione dei </a:t>
            </a:r>
            <a:r>
              <a:rPr lang="it-IT" sz="2400" dirty="0"/>
              <a:t>livelli organizzativi e della catena </a:t>
            </a:r>
            <a:r>
              <a:rPr lang="it-IT" sz="2400" dirty="0" smtClean="0"/>
              <a:t>decisionale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895" y="3462344"/>
            <a:ext cx="3970783" cy="2846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209178" y="4653136"/>
            <a:ext cx="43349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smtClean="0"/>
              <a:t>Realizzazione prodotti/processi tecnologicamente avanzati</a:t>
            </a:r>
          </a:p>
        </p:txBody>
      </p:sp>
      <p:sp>
        <p:nvSpPr>
          <p:cNvPr id="9" name="Rettangolo 8"/>
          <p:cNvSpPr/>
          <p:nvPr/>
        </p:nvSpPr>
        <p:spPr>
          <a:xfrm>
            <a:off x="209178" y="3452807"/>
            <a:ext cx="43055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smtClean="0"/>
              <a:t>Accorpamento o </a:t>
            </a:r>
            <a:r>
              <a:rPr lang="it-IT" sz="2400" dirty="0"/>
              <a:t>suddivisione </a:t>
            </a:r>
            <a:r>
              <a:rPr lang="it-IT" sz="2400" dirty="0" smtClean="0"/>
              <a:t>di attività o funzioni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83" y="73710"/>
            <a:ext cx="1938863" cy="1926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96" y="1906170"/>
            <a:ext cx="1894689" cy="426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ettangolo 12"/>
          <p:cNvSpPr/>
          <p:nvPr/>
        </p:nvSpPr>
        <p:spPr>
          <a:xfrm>
            <a:off x="2902521" y="1323925"/>
            <a:ext cx="6061967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08000" lvl="1">
              <a:spcBef>
                <a:spcPts val="600"/>
              </a:spcBef>
              <a:spcAft>
                <a:spcPts val="0"/>
              </a:spcAft>
            </a:pPr>
            <a:r>
              <a:rPr lang="it-IT" sz="2800" dirty="0"/>
              <a:t>R</a:t>
            </a:r>
            <a:r>
              <a:rPr lang="it-IT" sz="2800" dirty="0" smtClean="0">
                <a:solidFill>
                  <a:schemeClr val="tx1"/>
                </a:solidFill>
              </a:rPr>
              <a:t>iorganizza i processi aziendali a seguito dell’introduzione di innovazioni di prodotto e/o di processo</a:t>
            </a:r>
            <a:endParaRPr lang="it-IT" sz="2800" b="1" dirty="0" smtClean="0">
              <a:solidFill>
                <a:srgbClr val="0000FF"/>
              </a:solidFill>
            </a:endParaRPr>
          </a:p>
        </p:txBody>
      </p:sp>
      <p:sp>
        <p:nvSpPr>
          <p:cNvPr id="1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095358" y="6492875"/>
            <a:ext cx="5005536" cy="365125"/>
          </a:xfrm>
        </p:spPr>
        <p:txBody>
          <a:bodyPr/>
          <a:lstStyle/>
          <a:p>
            <a:pPr algn="ctr"/>
            <a:r>
              <a:rPr lang="it-IT" dirty="0" smtClean="0"/>
              <a:t>Ingegneria Gestionale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18640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38 0.03378 L 0.2276 0.03378 C 0.30486 0.03378 0.39983 0.10849 0.39983 0.1691 L 0.39983 0.30488 " pathEditMode="relative" rAng="0" ptsTypes="FfFF">
                                      <p:cBhvr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22" y="135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ttangolo 15"/>
          <p:cNvSpPr>
            <a:spLocks noChangeArrowheads="1"/>
          </p:cNvSpPr>
          <p:nvPr/>
        </p:nvSpPr>
        <p:spPr bwMode="auto">
          <a:xfrm>
            <a:off x="857250" y="571500"/>
            <a:ext cx="2286000" cy="142875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3" name="Rettangolo 22"/>
          <p:cNvSpPr/>
          <p:nvPr/>
        </p:nvSpPr>
        <p:spPr>
          <a:xfrm>
            <a:off x="296700" y="1246382"/>
            <a:ext cx="6219516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2800" dirty="0"/>
              <a:t>P</a:t>
            </a:r>
            <a:r>
              <a:rPr lang="it-IT" sz="2800" dirty="0" smtClean="0"/>
              <a:t>rogramma </a:t>
            </a:r>
            <a:r>
              <a:rPr lang="it-IT" sz="2800" dirty="0"/>
              <a:t>l’attività aziendale, fissa gli obiettivi da</a:t>
            </a:r>
          </a:p>
          <a:p>
            <a:r>
              <a:rPr lang="it-IT" sz="2800" dirty="0"/>
              <a:t>conseguire e controlla periodicamente il grado di raggiungimento degli obiettivi </a:t>
            </a:r>
            <a:r>
              <a:rPr lang="it-IT" sz="2800" dirty="0" smtClean="0"/>
              <a:t>prefissati</a:t>
            </a:r>
            <a:endParaRPr lang="it-IT" sz="2800" b="1" dirty="0">
              <a:solidFill>
                <a:srgbClr val="0000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8098"/>
          </a:xfrm>
        </p:spPr>
        <p:txBody>
          <a:bodyPr/>
          <a:lstStyle/>
          <a:p>
            <a:pPr algn="l"/>
            <a:r>
              <a:rPr lang="it-IT" b="1" dirty="0" smtClean="0">
                <a:solidFill>
                  <a:srgbClr val="800000"/>
                </a:solidFill>
              </a:rPr>
              <a:t>Pianificazione </a:t>
            </a:r>
            <a:r>
              <a:rPr lang="it-IT" b="1" dirty="0">
                <a:solidFill>
                  <a:srgbClr val="800000"/>
                </a:solidFill>
              </a:rPr>
              <a:t>e controllo</a:t>
            </a:r>
          </a:p>
        </p:txBody>
      </p:sp>
      <p:sp>
        <p:nvSpPr>
          <p:cNvPr id="9" name="Rettangolo 8"/>
          <p:cNvSpPr/>
          <p:nvPr/>
        </p:nvSpPr>
        <p:spPr>
          <a:xfrm>
            <a:off x="323528" y="3501008"/>
            <a:ext cx="5090491" cy="28693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 defTabSz="9144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Font typeface="Arial" pitchFamily="34" charset="0"/>
              <a:buChar char="•"/>
              <a:defRPr/>
            </a:pPr>
            <a:r>
              <a:rPr lang="it-IT" sz="2800" dirty="0" smtClean="0"/>
              <a:t>Controllo di processi</a:t>
            </a:r>
          </a:p>
          <a:p>
            <a:pPr marL="342900" indent="-342900" defTabSz="9144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Font typeface="Arial" pitchFamily="34" charset="0"/>
              <a:buChar char="•"/>
              <a:defRPr/>
            </a:pPr>
            <a:r>
              <a:rPr lang="it-IT" sz="2800" dirty="0" smtClean="0"/>
              <a:t>Analisi </a:t>
            </a:r>
            <a:r>
              <a:rPr lang="it-IT" sz="2800" dirty="0"/>
              <a:t>dei </a:t>
            </a:r>
            <a:r>
              <a:rPr lang="it-IT" sz="2800" dirty="0" smtClean="0"/>
              <a:t>costi</a:t>
            </a:r>
          </a:p>
          <a:p>
            <a:pPr marL="342900" indent="-342900" defTabSz="9144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Font typeface="Arial" pitchFamily="34" charset="0"/>
              <a:buChar char="•"/>
              <a:defRPr/>
            </a:pPr>
            <a:r>
              <a:rPr lang="it-IT" sz="2800" dirty="0"/>
              <a:t>C</a:t>
            </a:r>
            <a:r>
              <a:rPr lang="it-IT" sz="2800" dirty="0" smtClean="0"/>
              <a:t>ontrollo </a:t>
            </a:r>
            <a:r>
              <a:rPr lang="it-IT" sz="2800" dirty="0"/>
              <a:t>di </a:t>
            </a:r>
            <a:r>
              <a:rPr lang="it-IT" sz="2800" dirty="0" smtClean="0"/>
              <a:t>qualità</a:t>
            </a:r>
          </a:p>
          <a:p>
            <a:pPr marL="342900" indent="-342900" defTabSz="9144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Font typeface="Arial" pitchFamily="34" charset="0"/>
              <a:buChar char="•"/>
              <a:defRPr/>
            </a:pPr>
            <a:r>
              <a:rPr lang="it-IT" sz="2800" dirty="0"/>
              <a:t>V</a:t>
            </a:r>
            <a:r>
              <a:rPr lang="it-IT" sz="2800" dirty="0" smtClean="0"/>
              <a:t>alutazione </a:t>
            </a:r>
            <a:r>
              <a:rPr lang="it-IT" sz="2800" dirty="0"/>
              <a:t>delle prestazioni</a:t>
            </a:r>
            <a:endParaRPr lang="it-IT" sz="28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701" y="3573016"/>
            <a:ext cx="321945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5777" y="862727"/>
            <a:ext cx="1956703" cy="1990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5252" y="2904407"/>
            <a:ext cx="2080188" cy="434794"/>
          </a:xfrm>
          <a:prstGeom prst="rect">
            <a:avLst/>
          </a:prstGeom>
        </p:spPr>
      </p:pic>
      <p:sp>
        <p:nvSpPr>
          <p:cNvPr id="12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095358" y="6492875"/>
            <a:ext cx="5005536" cy="365125"/>
          </a:xfrm>
        </p:spPr>
        <p:txBody>
          <a:bodyPr/>
          <a:lstStyle/>
          <a:p>
            <a:pPr algn="ctr"/>
            <a:r>
              <a:rPr lang="it-IT" dirty="0" smtClean="0"/>
              <a:t>Ingegneria Gestionale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05379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61485E-6 L -0.23403 4.61485E-6 C -0.33906 4.61485E-6 -0.46788 0.05065 -0.46788 0.09183 L -0.46788 0.18413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03" y="920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22461E-6 L -0.23837 3.22461E-6 C -0.34532 3.22461E-6 -0.47674 0.02082 -0.47674 0.03793 L -0.47674 0.07633 " pathEditMode="relative" rAng="0" ptsTypes="FfFF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37" y="38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ttangolo 15"/>
          <p:cNvSpPr>
            <a:spLocks noChangeArrowheads="1"/>
          </p:cNvSpPr>
          <p:nvPr/>
        </p:nvSpPr>
        <p:spPr bwMode="auto">
          <a:xfrm>
            <a:off x="857250" y="571500"/>
            <a:ext cx="2286000" cy="142875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9663" y="130622"/>
            <a:ext cx="7728721" cy="778098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r>
              <a:rPr lang="it-IT" sz="4000" b="1" dirty="0" smtClean="0">
                <a:solidFill>
                  <a:srgbClr val="800000"/>
                </a:solidFill>
              </a:rPr>
              <a:t>Marketing </a:t>
            </a:r>
            <a:r>
              <a:rPr lang="it-IT" sz="4000" b="1" dirty="0">
                <a:solidFill>
                  <a:srgbClr val="800000"/>
                </a:solidFill>
              </a:rPr>
              <a:t>e </a:t>
            </a:r>
            <a:r>
              <a:rPr lang="it-IT" sz="4000" b="1" dirty="0" smtClean="0">
                <a:solidFill>
                  <a:srgbClr val="800000"/>
                </a:solidFill>
              </a:rPr>
              <a:t>approvvigionamenti</a:t>
            </a:r>
            <a:endParaRPr lang="it-IT" sz="4000" b="1" dirty="0">
              <a:solidFill>
                <a:srgbClr val="800000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411760" y="1198087"/>
            <a:ext cx="5966572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2800" dirty="0"/>
              <a:t>A</a:t>
            </a:r>
            <a:r>
              <a:rPr lang="it-IT" sz="2800" dirty="0" smtClean="0">
                <a:solidFill>
                  <a:schemeClr val="tx1"/>
                </a:solidFill>
              </a:rPr>
              <a:t>nalizza i mercati di approvvigionamento e di sbocco dell’impresa, le opportunità di outsourcing </a:t>
            </a:r>
            <a:r>
              <a:rPr lang="it-IT" sz="2800" dirty="0">
                <a:solidFill>
                  <a:srgbClr val="000000"/>
                </a:solidFill>
              </a:rPr>
              <a:t> </a:t>
            </a:r>
            <a:endParaRPr lang="it-IT" sz="2800" dirty="0" smtClean="0">
              <a:solidFill>
                <a:srgbClr val="000000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07504" y="3576265"/>
            <a:ext cx="5184576" cy="2805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smtClean="0"/>
              <a:t>Individuazione bisogni consumatori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smtClean="0"/>
              <a:t>Ricerche di mercato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smtClean="0"/>
              <a:t>Strategie pubblicitarie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smtClean="0"/>
              <a:t>Selezione fornitori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smtClean="0"/>
              <a:t>Acquisizione input della produzione</a:t>
            </a:r>
            <a:endParaRPr lang="it-IT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838230"/>
            <a:ext cx="3831130" cy="383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92" y="1158635"/>
            <a:ext cx="1949444" cy="19750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15" y="3185145"/>
            <a:ext cx="1944169" cy="387871"/>
          </a:xfrm>
          <a:prstGeom prst="rect">
            <a:avLst/>
          </a:prstGeom>
        </p:spPr>
      </p:pic>
      <p:sp>
        <p:nvSpPr>
          <p:cNvPr id="12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095358" y="6492875"/>
            <a:ext cx="5005536" cy="365125"/>
          </a:xfrm>
        </p:spPr>
        <p:txBody>
          <a:bodyPr/>
          <a:lstStyle/>
          <a:p>
            <a:pPr algn="ctr"/>
            <a:r>
              <a:rPr lang="it-IT" dirty="0" smtClean="0"/>
              <a:t>Ingegneria Gestionale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48928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ttangolo 15"/>
          <p:cNvSpPr>
            <a:spLocks noChangeArrowheads="1"/>
          </p:cNvSpPr>
          <p:nvPr/>
        </p:nvSpPr>
        <p:spPr bwMode="auto">
          <a:xfrm>
            <a:off x="857250" y="571500"/>
            <a:ext cx="2286000" cy="142875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73424" y="44624"/>
            <a:ext cx="4690864" cy="778098"/>
          </a:xfrm>
        </p:spPr>
        <p:txBody>
          <a:bodyPr/>
          <a:lstStyle/>
          <a:p>
            <a:r>
              <a:rPr lang="it-IT" b="1" dirty="0" smtClean="0">
                <a:solidFill>
                  <a:srgbClr val="800000"/>
                </a:solidFill>
              </a:rPr>
              <a:t>Finanza aziendale</a:t>
            </a:r>
            <a:endParaRPr lang="it-IT" b="1" dirty="0">
              <a:solidFill>
                <a:srgbClr val="8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68"/>
          <a:stretch/>
        </p:blipFill>
        <p:spPr bwMode="auto">
          <a:xfrm>
            <a:off x="3059832" y="908720"/>
            <a:ext cx="5359834" cy="278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r="11599" b="16139"/>
          <a:stretch/>
        </p:blipFill>
        <p:spPr>
          <a:xfrm>
            <a:off x="457200" y="267045"/>
            <a:ext cx="1922145" cy="1948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843" y="2244107"/>
            <a:ext cx="2098029" cy="406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ettangolo 9"/>
          <p:cNvSpPr/>
          <p:nvPr/>
        </p:nvSpPr>
        <p:spPr>
          <a:xfrm>
            <a:off x="484246" y="4581128"/>
            <a:ext cx="7668344" cy="204671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0900" lvl="1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800" dirty="0" smtClean="0">
                <a:solidFill>
                  <a:srgbClr val="000000"/>
                </a:solidFill>
              </a:rPr>
              <a:t>Valutazione e selezione progetti di investimento</a:t>
            </a:r>
          </a:p>
          <a:p>
            <a:pPr marL="450900" lvl="1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800" dirty="0" smtClean="0">
                <a:solidFill>
                  <a:srgbClr val="000000"/>
                </a:solidFill>
              </a:rPr>
              <a:t>Stima costi e flussi di cassa</a:t>
            </a:r>
          </a:p>
          <a:p>
            <a:pPr marL="450900" lvl="1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800" dirty="0" smtClean="0"/>
              <a:t>Individuazione fonti finanziamento </a:t>
            </a:r>
            <a:endParaRPr lang="it-IT" sz="2800" dirty="0"/>
          </a:p>
          <a:p>
            <a:pPr marL="450900" lvl="1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800" dirty="0" smtClean="0">
                <a:solidFill>
                  <a:srgbClr val="000000"/>
                </a:solidFill>
              </a:rPr>
              <a:t>Analisi dei rischi</a:t>
            </a:r>
            <a:endParaRPr lang="it-IT" sz="2800" b="1" dirty="0">
              <a:solidFill>
                <a:srgbClr val="0000FF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539552" y="3573016"/>
            <a:ext cx="7613038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08000" lvl="1">
              <a:spcBef>
                <a:spcPts val="600"/>
              </a:spcBef>
              <a:spcAft>
                <a:spcPts val="0"/>
              </a:spcAft>
            </a:pPr>
            <a:r>
              <a:rPr lang="it-IT" sz="2800" dirty="0">
                <a:solidFill>
                  <a:srgbClr val="000000"/>
                </a:solidFill>
              </a:rPr>
              <a:t>A</a:t>
            </a:r>
            <a:r>
              <a:rPr lang="it-IT" sz="2800" dirty="0" smtClean="0">
                <a:solidFill>
                  <a:srgbClr val="000000"/>
                </a:solidFill>
              </a:rPr>
              <a:t>nalizza le decisioni di investimento e di finanziamento dell’impresa</a:t>
            </a:r>
            <a:endParaRPr lang="it-IT" sz="2800" b="1" dirty="0">
              <a:solidFill>
                <a:srgbClr val="0000FF"/>
              </a:solidFill>
            </a:endParaRPr>
          </a:p>
        </p:txBody>
      </p:sp>
      <p:sp>
        <p:nvSpPr>
          <p:cNvPr id="12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095358" y="6492875"/>
            <a:ext cx="5005536" cy="365125"/>
          </a:xfrm>
        </p:spPr>
        <p:txBody>
          <a:bodyPr/>
          <a:lstStyle/>
          <a:p>
            <a:pPr algn="ctr"/>
            <a:r>
              <a:rPr lang="it-IT" dirty="0" smtClean="0"/>
              <a:t>Ingegneria Gestionale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98732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624"/>
            <a:ext cx="7772400" cy="762000"/>
          </a:xfrm>
        </p:spPr>
        <p:txBody>
          <a:bodyPr>
            <a:normAutofit/>
          </a:bodyPr>
          <a:lstStyle/>
          <a:p>
            <a:pPr algn="l"/>
            <a:r>
              <a:rPr lang="it-IT" b="1" dirty="0" smtClean="0">
                <a:solidFill>
                  <a:srgbClr val="800000"/>
                </a:solidFill>
                <a:cs typeface="Calibri (Corpo)"/>
              </a:rPr>
              <a:t>Ingegnere? </a:t>
            </a:r>
            <a:endParaRPr lang="it-IT" b="1" noProof="1">
              <a:solidFill>
                <a:srgbClr val="800000"/>
              </a:solidFill>
              <a:cs typeface="Calibri (Corpo)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907277"/>
            <a:ext cx="4536504" cy="5413563"/>
          </a:xfrm>
          <a:prstGeom prst="rect">
            <a:avLst/>
          </a:prstGeom>
        </p:spPr>
      </p:pic>
      <p:grpSp>
        <p:nvGrpSpPr>
          <p:cNvPr id="9" name="Gruppo 8"/>
          <p:cNvGrpSpPr/>
          <p:nvPr/>
        </p:nvGrpSpPr>
        <p:grpSpPr>
          <a:xfrm>
            <a:off x="5019350" y="908720"/>
            <a:ext cx="3945138" cy="5663863"/>
            <a:chOff x="4314572" y="1044190"/>
            <a:chExt cx="3945138" cy="5663863"/>
          </a:xfrm>
        </p:grpSpPr>
        <p:sp>
          <p:nvSpPr>
            <p:cNvPr id="2" name="Freccia a destra 1"/>
            <p:cNvSpPr/>
            <p:nvPr/>
          </p:nvSpPr>
          <p:spPr>
            <a:xfrm>
              <a:off x="4314572" y="3068960"/>
              <a:ext cx="848794" cy="1080120"/>
            </a:xfrm>
            <a:prstGeom prst="rightArrow">
              <a:avLst>
                <a:gd name="adj1" fmla="val 50000"/>
                <a:gd name="adj2" fmla="val 58312"/>
              </a:avLst>
            </a:prstGeom>
            <a:solidFill>
              <a:srgbClr val="8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7" name="Gruppo 6"/>
            <p:cNvGrpSpPr/>
            <p:nvPr/>
          </p:nvGrpSpPr>
          <p:grpSpPr>
            <a:xfrm>
              <a:off x="5227194" y="1044190"/>
              <a:ext cx="3032516" cy="2730513"/>
              <a:chOff x="5227194" y="1044190"/>
              <a:chExt cx="3032516" cy="2730513"/>
            </a:xfrm>
          </p:grpSpPr>
          <p:pic>
            <p:nvPicPr>
              <p:cNvPr id="18" name="Picture 4" descr="http://static3.businessinsider.com/image/4e8b062deab8ea6f5f000005-480/tim-cook-smiling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19" r="8812" b="-95"/>
              <a:stretch/>
            </p:blipFill>
            <p:spPr bwMode="auto">
              <a:xfrm>
                <a:off x="5436096" y="1044190"/>
                <a:ext cx="2448272" cy="2312802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CasellaDiTesto 18"/>
              <p:cNvSpPr txBox="1"/>
              <p:nvPr/>
            </p:nvSpPr>
            <p:spPr>
              <a:xfrm>
                <a:off x="5227194" y="3313038"/>
                <a:ext cx="30325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 smtClean="0">
                    <a:solidFill>
                      <a:srgbClr val="404040"/>
                    </a:solidFill>
                  </a:rPr>
                  <a:t>Tim Cook (CEO Apple)</a:t>
                </a:r>
                <a:endParaRPr lang="it-IT" sz="2400" dirty="0">
                  <a:solidFill>
                    <a:srgbClr val="404040"/>
                  </a:solidFill>
                </a:endParaRPr>
              </a:p>
            </p:txBody>
          </p:sp>
        </p:grpSp>
        <p:grpSp>
          <p:nvGrpSpPr>
            <p:cNvPr id="8" name="Gruppo 7"/>
            <p:cNvGrpSpPr/>
            <p:nvPr/>
          </p:nvGrpSpPr>
          <p:grpSpPr>
            <a:xfrm>
              <a:off x="5091358" y="3846351"/>
              <a:ext cx="3111646" cy="2861702"/>
              <a:chOff x="5091358" y="3846351"/>
              <a:chExt cx="3111646" cy="2861702"/>
            </a:xfrm>
          </p:grpSpPr>
          <p:sp>
            <p:nvSpPr>
              <p:cNvPr id="16" name="CasellaDiTesto 15"/>
              <p:cNvSpPr txBox="1"/>
              <p:nvPr/>
            </p:nvSpPr>
            <p:spPr>
              <a:xfrm>
                <a:off x="5091358" y="6070272"/>
                <a:ext cx="3111646" cy="63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080"/>
                  </a:lnSpc>
                </a:pPr>
                <a:r>
                  <a:rPr lang="it-IT" sz="2400" dirty="0">
                    <a:solidFill>
                      <a:srgbClr val="404040"/>
                    </a:solidFill>
                  </a:rPr>
                  <a:t>Mary T. </a:t>
                </a:r>
                <a:r>
                  <a:rPr lang="it-IT" sz="2400" dirty="0" smtClean="0">
                    <a:solidFill>
                      <a:srgbClr val="404040"/>
                    </a:solidFill>
                  </a:rPr>
                  <a:t>Barra </a:t>
                </a:r>
              </a:p>
              <a:p>
                <a:pPr algn="ctr">
                  <a:lnSpc>
                    <a:spcPts val="2080"/>
                  </a:lnSpc>
                </a:pPr>
                <a:r>
                  <a:rPr lang="it-IT" sz="2200" dirty="0" smtClean="0">
                    <a:solidFill>
                      <a:srgbClr val="404040"/>
                    </a:solidFill>
                  </a:rPr>
                  <a:t>(CEO General </a:t>
                </a:r>
                <a:r>
                  <a:rPr lang="it-IT" sz="2200" dirty="0" err="1" smtClean="0">
                    <a:solidFill>
                      <a:srgbClr val="404040"/>
                    </a:solidFill>
                  </a:rPr>
                  <a:t>Motors</a:t>
                </a:r>
                <a:r>
                  <a:rPr lang="it-IT" sz="2200" dirty="0" smtClean="0">
                    <a:solidFill>
                      <a:srgbClr val="404040"/>
                    </a:solidFill>
                  </a:rPr>
                  <a:t>)</a:t>
                </a:r>
              </a:p>
            </p:txBody>
          </p:sp>
          <p:pic>
            <p:nvPicPr>
              <p:cNvPr id="6" name="Immagine 5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573" t="-1175" r="17459" b="22087"/>
              <a:stretch/>
            </p:blipFill>
            <p:spPr>
              <a:xfrm>
                <a:off x="5512371" y="3846351"/>
                <a:ext cx="2371997" cy="220121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13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516132" y="6507079"/>
            <a:ext cx="5005536" cy="365125"/>
          </a:xfrm>
        </p:spPr>
        <p:txBody>
          <a:bodyPr/>
          <a:lstStyle/>
          <a:p>
            <a:r>
              <a:rPr lang="it-IT" dirty="0" smtClean="0"/>
              <a:t>Ingegneria Informatica e Automatica e Ingegneria Gestionale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169482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Risultati immagini per trasporto"/>
          <p:cNvSpPr>
            <a:spLocks noChangeAspect="1" noChangeArrowheads="1"/>
          </p:cNvSpPr>
          <p:nvPr/>
        </p:nvSpPr>
        <p:spPr bwMode="auto">
          <a:xfrm>
            <a:off x="526256" y="833438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19" y="368739"/>
            <a:ext cx="2694778" cy="2518119"/>
          </a:xfrm>
          <a:prstGeom prst="rect">
            <a:avLst/>
          </a:prstGeom>
        </p:spPr>
      </p:pic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3033970" y="24428"/>
            <a:ext cx="2544813" cy="8090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SzTx/>
              <a:tabLst/>
              <a:defRPr/>
            </a:pPr>
            <a:r>
              <a:rPr lang="it-IT" sz="4800" b="1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Trasporti</a:t>
            </a:r>
          </a:p>
        </p:txBody>
      </p:sp>
      <p:sp>
        <p:nvSpPr>
          <p:cNvPr id="21" name="Rectangle 5"/>
          <p:cNvSpPr txBox="1">
            <a:spLocks noChangeArrowheads="1"/>
          </p:cNvSpPr>
          <p:nvPr/>
        </p:nvSpPr>
        <p:spPr bwMode="auto">
          <a:xfrm>
            <a:off x="2771800" y="833438"/>
            <a:ext cx="5472608" cy="26037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Font typeface="Arial" pitchFamily="34" charset="0"/>
              <a:buChar char="•"/>
              <a:defRPr/>
            </a:pPr>
            <a:r>
              <a:rPr kumimoji="0" lang="it-IT" sz="2000" b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cs typeface="ＭＳ Ｐゴシック"/>
              </a:rPr>
              <a:t>Gestione delle rotte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Font typeface="Arial" pitchFamily="34" charset="0"/>
              <a:buChar char="•"/>
              <a:defRPr/>
            </a:pPr>
            <a:r>
              <a:rPr lang="it-IT" sz="2000" b="1" kern="0" dirty="0" smtClean="0">
                <a:solidFill>
                  <a:srgbClr val="000000"/>
                </a:solidFill>
                <a:cs typeface="ＭＳ Ｐゴシック"/>
              </a:rPr>
              <a:t>Gestione </a:t>
            </a:r>
            <a:r>
              <a:rPr lang="it-IT" sz="2000" b="1" kern="0" dirty="0">
                <a:solidFill>
                  <a:srgbClr val="000000"/>
                </a:solidFill>
                <a:cs typeface="ＭＳ Ｐゴシック"/>
              </a:rPr>
              <a:t>dei ricavi (</a:t>
            </a:r>
            <a:r>
              <a:rPr lang="it-IT" sz="2000" b="1" kern="0" dirty="0" smtClean="0">
                <a:solidFill>
                  <a:srgbClr val="000000"/>
                </a:solidFill>
                <a:cs typeface="ＭＳ Ｐゴシック"/>
              </a:rPr>
              <a:t>controllo</a:t>
            </a: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defRPr/>
            </a:pPr>
            <a:r>
              <a:rPr lang="it-IT" sz="2000" b="1" kern="0" dirty="0" smtClean="0">
                <a:solidFill>
                  <a:srgbClr val="000000"/>
                </a:solidFill>
                <a:cs typeface="ＭＳ Ｐゴシック"/>
              </a:rPr>
              <a:t>     integrato </a:t>
            </a:r>
            <a:r>
              <a:rPr lang="it-IT" sz="2000" b="1" kern="0" dirty="0">
                <a:solidFill>
                  <a:srgbClr val="000000"/>
                </a:solidFill>
                <a:cs typeface="ＭＳ Ｐゴシック"/>
              </a:rPr>
              <a:t>di capacità e </a:t>
            </a:r>
            <a:r>
              <a:rPr lang="it-IT" sz="2000" b="1" kern="0" dirty="0" smtClean="0">
                <a:solidFill>
                  <a:srgbClr val="000000"/>
                </a:solidFill>
                <a:cs typeface="ＭＳ Ｐゴシック"/>
              </a:rPr>
              <a:t>prezzo)</a:t>
            </a:r>
            <a:endParaRPr lang="it-IT" sz="2000" b="1" kern="0" dirty="0">
              <a:solidFill>
                <a:srgbClr val="000000"/>
              </a:solidFill>
              <a:cs typeface="ＭＳ Ｐゴシック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it-IT" sz="2000" b="1" kern="0" dirty="0" smtClean="0">
                <a:solidFill>
                  <a:srgbClr val="000000"/>
                </a:solidFill>
                <a:cs typeface="ＭＳ Ｐゴシック"/>
              </a:rPr>
              <a:t>Gestione della manutenzione</a:t>
            </a:r>
            <a:endParaRPr kumimoji="0" lang="it-IT" sz="2000" b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uLnTx/>
              <a:uFillTx/>
              <a:cs typeface="ＭＳ Ｐゴシック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it-IT" sz="2000" b="1" kern="0" dirty="0" smtClean="0">
                <a:solidFill>
                  <a:srgbClr val="000000"/>
                </a:solidFill>
                <a:cs typeface="ＭＳ Ｐゴシック"/>
              </a:rPr>
              <a:t>Turnazione degli equipaggi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it-IT" sz="2000" b="1" kern="0" dirty="0" smtClean="0">
                <a:solidFill>
                  <a:srgbClr val="000000"/>
                </a:solidFill>
                <a:cs typeface="ＭＳ Ｐゴシック"/>
              </a:rPr>
              <a:t>Analisi della domanda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Font typeface="Arial" pitchFamily="34" charset="0"/>
              <a:buChar char="•"/>
              <a:defRPr/>
            </a:pPr>
            <a:r>
              <a:rPr lang="it-IT" sz="2000" b="1" kern="0" dirty="0" smtClean="0">
                <a:solidFill>
                  <a:srgbClr val="000000"/>
                </a:solidFill>
                <a:cs typeface="ＭＳ Ｐゴシック"/>
              </a:rPr>
              <a:t>Bilancio costi, livello di servizio </a:t>
            </a:r>
            <a:r>
              <a:rPr lang="it-IT" sz="2000" b="1" kern="0" dirty="0">
                <a:solidFill>
                  <a:srgbClr val="000000"/>
                </a:solidFill>
                <a:cs typeface="ＭＳ Ｐゴシック"/>
              </a:rPr>
              <a:t>e </a:t>
            </a:r>
            <a:r>
              <a:rPr lang="it-IT" sz="2000" b="1" kern="0" dirty="0" smtClean="0">
                <a:solidFill>
                  <a:srgbClr val="000000"/>
                </a:solidFill>
                <a:cs typeface="ＭＳ Ｐゴシック"/>
              </a:rPr>
              <a:t>sostenibilità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146783" y="5332046"/>
            <a:ext cx="8779871" cy="1077218"/>
            <a:chOff x="146783" y="5497766"/>
            <a:chExt cx="8779871" cy="1077218"/>
          </a:xfrm>
        </p:grpSpPr>
        <p:sp>
          <p:nvSpPr>
            <p:cNvPr id="7" name="Rettangolo 6"/>
            <p:cNvSpPr/>
            <p:nvPr/>
          </p:nvSpPr>
          <p:spPr>
            <a:xfrm>
              <a:off x="2567088" y="5743987"/>
              <a:ext cx="3958993" cy="83099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it-IT" sz="1600" dirty="0"/>
                <a:t>Perché un biglietto aereo </a:t>
              </a:r>
              <a:r>
                <a:rPr lang="it-IT" sz="1600" dirty="0" smtClean="0"/>
                <a:t>Roma-Francoforte-Stoccolma può </a:t>
              </a:r>
              <a:r>
                <a:rPr lang="it-IT" sz="1600" dirty="0"/>
                <a:t>costare di meno di uno </a:t>
              </a:r>
              <a:r>
                <a:rPr lang="it-IT" sz="1600" dirty="0" smtClean="0"/>
                <a:t>Roma-Francoforte</a:t>
              </a:r>
              <a:r>
                <a:rPr lang="it-IT" sz="1600" dirty="0"/>
                <a:t>?</a:t>
              </a:r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6804248" y="5497766"/>
              <a:ext cx="2122406" cy="1077218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it-IT" sz="1600" dirty="0"/>
                <a:t>Assegnare i diritti di atterraggio e fissarne i prezzi </a:t>
              </a:r>
              <a:r>
                <a:rPr lang="it-IT" sz="1600" dirty="0" smtClean="0"/>
                <a:t>minimizzando l'attesa </a:t>
              </a:r>
              <a:r>
                <a:rPr lang="it-IT" sz="1600" dirty="0"/>
                <a:t>coincidenze</a:t>
              </a:r>
            </a:p>
          </p:txBody>
        </p:sp>
        <p:sp>
          <p:nvSpPr>
            <p:cNvPr id="15" name="Rettangolo 14"/>
            <p:cNvSpPr/>
            <p:nvPr/>
          </p:nvSpPr>
          <p:spPr>
            <a:xfrm>
              <a:off x="146783" y="5990209"/>
              <a:ext cx="2130827" cy="584775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it-IT" sz="1600" dirty="0" smtClean="0"/>
                <a:t>Metodi e modelli di tariffazione</a:t>
              </a:r>
              <a:endParaRPr lang="it-IT" sz="1600" dirty="0"/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184617" y="4520515"/>
            <a:ext cx="8779871" cy="830997"/>
            <a:chOff x="220223" y="5755069"/>
            <a:chExt cx="8779871" cy="830997"/>
          </a:xfrm>
        </p:grpSpPr>
        <p:sp>
          <p:nvSpPr>
            <p:cNvPr id="20" name="Rettangolo 19"/>
            <p:cNvSpPr/>
            <p:nvPr/>
          </p:nvSpPr>
          <p:spPr>
            <a:xfrm>
              <a:off x="2640528" y="5755069"/>
              <a:ext cx="3958993" cy="83099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it-IT" sz="1600" dirty="0" smtClean="0"/>
                <a:t>Quanto costa al km il servizio di trasporto pubblico locale erogato in una città come Roma?</a:t>
              </a:r>
              <a:endParaRPr lang="it-IT" sz="1600" dirty="0"/>
            </a:p>
          </p:txBody>
        </p:sp>
        <p:sp>
          <p:nvSpPr>
            <p:cNvPr id="22" name="Rettangolo 21"/>
            <p:cNvSpPr/>
            <p:nvPr/>
          </p:nvSpPr>
          <p:spPr>
            <a:xfrm>
              <a:off x="6877688" y="5878180"/>
              <a:ext cx="2122406" cy="584775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it-IT" sz="1600" dirty="0" smtClean="0"/>
                <a:t>Individuare l’entità del finanziamento statale </a:t>
              </a:r>
              <a:endParaRPr lang="it-IT" sz="1600" dirty="0"/>
            </a:p>
          </p:txBody>
        </p:sp>
        <p:sp>
          <p:nvSpPr>
            <p:cNvPr id="23" name="Rettangolo 22"/>
            <p:cNvSpPr/>
            <p:nvPr/>
          </p:nvSpPr>
          <p:spPr>
            <a:xfrm>
              <a:off x="220223" y="6001290"/>
              <a:ext cx="2130827" cy="33855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it-IT" sz="1600" dirty="0" smtClean="0"/>
                <a:t>Modelli di costo</a:t>
              </a:r>
              <a:endParaRPr lang="it-IT" sz="1600" dirty="0"/>
            </a:p>
          </p:txBody>
        </p:sp>
      </p:grpSp>
      <p:grpSp>
        <p:nvGrpSpPr>
          <p:cNvPr id="24" name="Gruppo 8"/>
          <p:cNvGrpSpPr/>
          <p:nvPr/>
        </p:nvGrpSpPr>
        <p:grpSpPr>
          <a:xfrm>
            <a:off x="179512" y="3429000"/>
            <a:ext cx="8779871" cy="914400"/>
            <a:chOff x="1447799" y="134700"/>
            <a:chExt cx="9886031" cy="914400"/>
          </a:xfrm>
        </p:grpSpPr>
        <p:sp>
          <p:nvSpPr>
            <p:cNvPr id="25" name="Rettangolo 24"/>
            <p:cNvSpPr/>
            <p:nvPr/>
          </p:nvSpPr>
          <p:spPr>
            <a:xfrm>
              <a:off x="8794016" y="198278"/>
              <a:ext cx="2539814" cy="830997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endParaRPr lang="it-IT" sz="1600" i="1" dirty="0" smtClean="0">
                <a:solidFill>
                  <a:schemeClr val="bg1"/>
                </a:solidFill>
                <a:latin typeface="Calibri" panose="020F0502020204030204" pitchFamily="34" charset="0"/>
              </a:endParaRPr>
            </a:p>
            <a:p>
              <a:r>
                <a:rPr lang="it-IT" sz="1600" i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Supportare </a:t>
              </a:r>
              <a:r>
                <a:rPr lang="it-IT" sz="1600" i="1" dirty="0">
                  <a:solidFill>
                    <a:schemeClr val="bg1"/>
                  </a:solidFill>
                  <a:latin typeface="Calibri" panose="020F0502020204030204" pitchFamily="34" charset="0"/>
                </a:rPr>
                <a:t>le </a:t>
              </a:r>
              <a:r>
                <a:rPr lang="it-IT" sz="1600" i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Decisioni</a:t>
              </a:r>
            </a:p>
            <a:p>
              <a:endParaRPr lang="it-IT" sz="1600" dirty="0">
                <a:solidFill>
                  <a:schemeClr val="bg1"/>
                </a:solidFill>
              </a:endParaRPr>
            </a:p>
          </p:txBody>
        </p:sp>
        <p:sp>
          <p:nvSpPr>
            <p:cNvPr id="26" name="Rettangolo 25"/>
            <p:cNvSpPr/>
            <p:nvPr/>
          </p:nvSpPr>
          <p:spPr>
            <a:xfrm>
              <a:off x="1447799" y="134700"/>
              <a:ext cx="2399286" cy="9144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i="1" dirty="0">
                  <a:solidFill>
                    <a:schemeClr val="bg1"/>
                  </a:solidFill>
                  <a:latin typeface="Calibri" panose="020F0502020204030204" pitchFamily="34" charset="0"/>
                </a:rPr>
                <a:t>Sviluppare </a:t>
              </a:r>
              <a:r>
                <a:rPr lang="it-IT" sz="1600" i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Metodi </a:t>
              </a:r>
              <a:r>
                <a:rPr lang="it-IT" sz="1600" i="1" dirty="0">
                  <a:solidFill>
                    <a:schemeClr val="bg1"/>
                  </a:solidFill>
                  <a:latin typeface="Calibri" panose="020F0502020204030204" pitchFamily="34" charset="0"/>
                </a:rPr>
                <a:t>e Strumenti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sp>
          <p:nvSpPr>
            <p:cNvPr id="27" name="Rettangolo 26"/>
            <p:cNvSpPr/>
            <p:nvPr/>
          </p:nvSpPr>
          <p:spPr>
            <a:xfrm>
              <a:off x="4173035" y="155304"/>
              <a:ext cx="4457779" cy="87319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i="1" dirty="0">
                  <a:solidFill>
                    <a:schemeClr val="bg1"/>
                  </a:solidFill>
                  <a:latin typeface="Calibri" panose="020F0502020204030204" pitchFamily="34" charset="0"/>
                </a:rPr>
                <a:t>Comprendere Comportamenti di Soggetti e Sistemi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8" name="Immagin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275" y="505856"/>
            <a:ext cx="1982950" cy="19829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3953" y="2517569"/>
            <a:ext cx="2203047" cy="5513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095358" y="6507196"/>
            <a:ext cx="5005536" cy="365125"/>
          </a:xfrm>
        </p:spPr>
        <p:txBody>
          <a:bodyPr/>
          <a:lstStyle/>
          <a:p>
            <a:pPr algn="ctr"/>
            <a:r>
              <a:rPr lang="it-IT" dirty="0" smtClean="0"/>
              <a:t>Ingegneria Gestionale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75314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199" y="908720"/>
            <a:ext cx="1998026" cy="19195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5"/>
          <p:cNvSpPr txBox="1">
            <a:spLocks noChangeArrowheads="1"/>
          </p:cNvSpPr>
          <p:nvPr/>
        </p:nvSpPr>
        <p:spPr bwMode="auto">
          <a:xfrm>
            <a:off x="107504" y="188640"/>
            <a:ext cx="5112568" cy="6480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defRPr/>
            </a:pPr>
            <a:r>
              <a:rPr lang="it-IT" sz="4400" b="1" dirty="0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Telecomunicazioni-</a:t>
            </a:r>
          </a:p>
          <a:p>
            <a:pPr defTabSz="9144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defRPr/>
            </a:pPr>
            <a:r>
              <a:rPr lang="it-IT" sz="4400" b="1" dirty="0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Media-Internet</a:t>
            </a:r>
            <a:endParaRPr lang="it-IT" sz="4400" b="1" dirty="0">
              <a:solidFill>
                <a:srgbClr val="800000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217437" y="5309055"/>
            <a:ext cx="8779870" cy="1077218"/>
            <a:chOff x="136918" y="5576465"/>
            <a:chExt cx="8779870" cy="1077218"/>
          </a:xfrm>
        </p:grpSpPr>
        <p:sp>
          <p:nvSpPr>
            <p:cNvPr id="14" name="Rettangolo 13"/>
            <p:cNvSpPr/>
            <p:nvPr/>
          </p:nvSpPr>
          <p:spPr>
            <a:xfrm>
              <a:off x="2627785" y="5576465"/>
              <a:ext cx="3888430" cy="107721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it-IT" sz="1600" dirty="0" smtClean="0"/>
                <a:t>Come </a:t>
              </a:r>
              <a:r>
                <a:rPr lang="it-IT" sz="1600" dirty="0"/>
                <a:t>ottenere </a:t>
              </a:r>
              <a:r>
                <a:rPr lang="it-IT" sz="1600" dirty="0" smtClean="0"/>
                <a:t>che entro il 2020 il 100%  della popolazione sia «coperta» a 30 Mbps e almeno il 50% della popolazione «aderisca» alla banda </a:t>
              </a:r>
              <a:r>
                <a:rPr lang="it-IT" sz="1600" smtClean="0"/>
                <a:t>100 Mbps?</a:t>
              </a:r>
              <a:endParaRPr lang="it-IT" sz="1600" dirty="0"/>
            </a:p>
          </p:txBody>
        </p:sp>
        <p:sp>
          <p:nvSpPr>
            <p:cNvPr id="15" name="Rettangolo 14"/>
            <p:cNvSpPr/>
            <p:nvPr/>
          </p:nvSpPr>
          <p:spPr>
            <a:xfrm>
              <a:off x="6661156" y="5576465"/>
              <a:ext cx="2255632" cy="1077218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it-IT" sz="1600" dirty="0" smtClean="0"/>
                <a:t>Strategia italiana </a:t>
              </a:r>
              <a:r>
                <a:rPr lang="it-IT" sz="1600" dirty="0"/>
                <a:t>per </a:t>
              </a:r>
              <a:r>
                <a:rPr lang="it-IT" sz="1600" dirty="0" smtClean="0"/>
                <a:t>la Banda </a:t>
              </a:r>
              <a:r>
                <a:rPr lang="it-IT" sz="1600" dirty="0" err="1" smtClean="0"/>
                <a:t>ultralarga</a:t>
              </a:r>
              <a:r>
                <a:rPr lang="it-IT" sz="1600" dirty="0" smtClean="0"/>
                <a:t> : progetto di rete e incentivi all’adesione</a:t>
              </a:r>
              <a:endParaRPr lang="it-IT" sz="1600" dirty="0"/>
            </a:p>
          </p:txBody>
        </p:sp>
        <p:sp>
          <p:nvSpPr>
            <p:cNvPr id="16" name="Rettangolo 15"/>
            <p:cNvSpPr/>
            <p:nvPr/>
          </p:nvSpPr>
          <p:spPr>
            <a:xfrm>
              <a:off x="136918" y="5576465"/>
              <a:ext cx="2420304" cy="1077218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it-IT" sz="1600" dirty="0">
                  <a:solidFill>
                    <a:schemeClr val="bg1"/>
                  </a:solidFill>
                  <a:latin typeface="Calibri" panose="020F0502020204030204" pitchFamily="34" charset="0"/>
                </a:rPr>
                <a:t>Modelli </a:t>
              </a:r>
              <a:r>
                <a:rPr lang="it-IT" sz="1600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Ingegneristici di</a:t>
              </a:r>
            </a:p>
            <a:p>
              <a:pPr marL="285750" indent="-285750">
                <a:buFontTx/>
                <a:buChar char="-"/>
              </a:pPr>
              <a:r>
                <a:rPr lang="it-IT" sz="1600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costo </a:t>
              </a:r>
              <a:r>
                <a:rPr lang="it-IT" sz="1600" dirty="0">
                  <a:solidFill>
                    <a:schemeClr val="bg1"/>
                  </a:solidFill>
                  <a:latin typeface="Calibri" panose="020F0502020204030204" pitchFamily="34" charset="0"/>
                </a:rPr>
                <a:t>di reti e </a:t>
              </a:r>
              <a:r>
                <a:rPr lang="it-IT" sz="1600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servizi di telecomunicazione</a:t>
              </a:r>
            </a:p>
            <a:p>
              <a:pPr marL="285750" indent="-285750">
                <a:buFontTx/>
                <a:buChar char="-"/>
              </a:pPr>
              <a:r>
                <a:rPr lang="it-IT" sz="1600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pianificazione rete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217436" y="4338978"/>
            <a:ext cx="8779871" cy="830997"/>
            <a:chOff x="136917" y="4606388"/>
            <a:chExt cx="8779871" cy="830997"/>
          </a:xfrm>
        </p:grpSpPr>
        <p:sp>
          <p:nvSpPr>
            <p:cNvPr id="17" name="Rettangolo 16"/>
            <p:cNvSpPr/>
            <p:nvPr/>
          </p:nvSpPr>
          <p:spPr>
            <a:xfrm>
              <a:off x="2627785" y="4852609"/>
              <a:ext cx="3888430" cy="33855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it-IT" sz="1600" dirty="0" smtClean="0"/>
                <a:t>Perché </a:t>
              </a:r>
              <a:r>
                <a:rPr lang="it-IT" sz="1600" dirty="0"/>
                <a:t>si guadagna fornendo servizi gratuiti?</a:t>
              </a:r>
            </a:p>
          </p:txBody>
        </p:sp>
        <p:sp>
          <p:nvSpPr>
            <p:cNvPr id="18" name="Rettangolo 17"/>
            <p:cNvSpPr/>
            <p:nvPr/>
          </p:nvSpPr>
          <p:spPr>
            <a:xfrm>
              <a:off x="6661157" y="4606388"/>
              <a:ext cx="2255631" cy="830997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it-IT" sz="1600" dirty="0"/>
                <a:t>V</a:t>
              </a:r>
              <a:r>
                <a:rPr lang="it-IT" sz="1600" dirty="0" smtClean="0"/>
                <a:t>endere spazi pubblicitari su </a:t>
              </a:r>
              <a:r>
                <a:rPr lang="it-IT" sz="1600" dirty="0"/>
                <a:t>pagina web.</a:t>
              </a:r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136917" y="4729499"/>
              <a:ext cx="2130827" cy="584775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it-IT" sz="1600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Definizione modello di business 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09" y="1340768"/>
            <a:ext cx="2306508" cy="153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uppo 8"/>
          <p:cNvGrpSpPr/>
          <p:nvPr/>
        </p:nvGrpSpPr>
        <p:grpSpPr>
          <a:xfrm>
            <a:off x="208108" y="3356992"/>
            <a:ext cx="8779871" cy="914400"/>
            <a:chOff x="1447799" y="134700"/>
            <a:chExt cx="9886031" cy="914400"/>
          </a:xfrm>
        </p:grpSpPr>
        <p:sp>
          <p:nvSpPr>
            <p:cNvPr id="24" name="Rettangolo 23"/>
            <p:cNvSpPr/>
            <p:nvPr/>
          </p:nvSpPr>
          <p:spPr>
            <a:xfrm>
              <a:off x="8794016" y="198278"/>
              <a:ext cx="2539814" cy="830997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endParaRPr lang="it-IT" sz="1600" i="1" dirty="0" smtClean="0">
                <a:solidFill>
                  <a:schemeClr val="bg1"/>
                </a:solidFill>
                <a:latin typeface="Calibri" panose="020F0502020204030204" pitchFamily="34" charset="0"/>
              </a:endParaRPr>
            </a:p>
            <a:p>
              <a:r>
                <a:rPr lang="it-IT" sz="1600" i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Supportare </a:t>
              </a:r>
              <a:r>
                <a:rPr lang="it-IT" sz="1600" i="1" dirty="0">
                  <a:solidFill>
                    <a:schemeClr val="bg1"/>
                  </a:solidFill>
                  <a:latin typeface="Calibri" panose="020F0502020204030204" pitchFamily="34" charset="0"/>
                </a:rPr>
                <a:t>le </a:t>
              </a:r>
              <a:r>
                <a:rPr lang="it-IT" sz="1600" i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Decisioni</a:t>
              </a:r>
            </a:p>
            <a:p>
              <a:endParaRPr lang="it-IT" sz="1600" dirty="0">
                <a:solidFill>
                  <a:schemeClr val="bg1"/>
                </a:solidFill>
              </a:endParaRPr>
            </a:p>
          </p:txBody>
        </p:sp>
        <p:sp>
          <p:nvSpPr>
            <p:cNvPr id="26" name="Rettangolo 25"/>
            <p:cNvSpPr/>
            <p:nvPr/>
          </p:nvSpPr>
          <p:spPr>
            <a:xfrm>
              <a:off x="1447799" y="134700"/>
              <a:ext cx="2399286" cy="9144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i="1" dirty="0">
                  <a:solidFill>
                    <a:schemeClr val="bg1"/>
                  </a:solidFill>
                  <a:latin typeface="Calibri" panose="020F0502020204030204" pitchFamily="34" charset="0"/>
                </a:rPr>
                <a:t>Sviluppare </a:t>
              </a:r>
              <a:r>
                <a:rPr lang="it-IT" sz="1600" i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Metodi </a:t>
              </a:r>
              <a:r>
                <a:rPr lang="it-IT" sz="1600" i="1" dirty="0">
                  <a:solidFill>
                    <a:schemeClr val="bg1"/>
                  </a:solidFill>
                  <a:latin typeface="Calibri" panose="020F0502020204030204" pitchFamily="34" charset="0"/>
                </a:rPr>
                <a:t>e Strumenti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sp>
          <p:nvSpPr>
            <p:cNvPr id="27" name="Rettangolo 26"/>
            <p:cNvSpPr/>
            <p:nvPr/>
          </p:nvSpPr>
          <p:spPr>
            <a:xfrm>
              <a:off x="4173035" y="155304"/>
              <a:ext cx="4457779" cy="87319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i="1" dirty="0">
                  <a:solidFill>
                    <a:schemeClr val="bg1"/>
                  </a:solidFill>
                  <a:latin typeface="Calibri" panose="020F0502020204030204" pitchFamily="34" charset="0"/>
                </a:rPr>
                <a:t>Comprendere Comportamenti di Soggetti e Sistemi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936" y="2677559"/>
            <a:ext cx="2083716" cy="506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ttangolo 24"/>
          <p:cNvSpPr/>
          <p:nvPr/>
        </p:nvSpPr>
        <p:spPr>
          <a:xfrm>
            <a:off x="2504809" y="1350928"/>
            <a:ext cx="5831202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 eaLnBrk="0" fontAlgn="base" hangingPunct="0">
              <a:lnSpc>
                <a:spcPts val="1900"/>
              </a:lnSpc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Font typeface="Arial" pitchFamily="34" charset="0"/>
              <a:buChar char="•"/>
              <a:defRPr/>
            </a:pPr>
            <a:r>
              <a:rPr lang="it-IT" sz="2000" b="1" kern="0" dirty="0" smtClean="0">
                <a:solidFill>
                  <a:srgbClr val="000000"/>
                </a:solidFill>
                <a:cs typeface="ＭＳ Ｐゴシック"/>
              </a:rPr>
              <a:t>Regolamentazione mercati nazionali</a:t>
            </a:r>
          </a:p>
          <a:p>
            <a:pPr defTabSz="914400" eaLnBrk="0" fontAlgn="base" hangingPunct="0">
              <a:lnSpc>
                <a:spcPts val="1900"/>
              </a:lnSpc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defRPr/>
            </a:pPr>
            <a:r>
              <a:rPr lang="it-IT" sz="2000" b="1" kern="0" dirty="0">
                <a:solidFill>
                  <a:srgbClr val="000000"/>
                </a:solidFill>
                <a:cs typeface="ＭＳ Ｐゴシック"/>
              </a:rPr>
              <a:t> </a:t>
            </a:r>
            <a:r>
              <a:rPr lang="it-IT" sz="2000" b="1" kern="0" dirty="0" smtClean="0">
                <a:solidFill>
                  <a:srgbClr val="000000"/>
                </a:solidFill>
                <a:cs typeface="ＭＳ Ｐゴシック"/>
              </a:rPr>
              <a:t>     e globali</a:t>
            </a:r>
          </a:p>
          <a:p>
            <a:pPr marL="342900" indent="-342900" defTabSz="914400" eaLnBrk="0" fontAlgn="base" hangingPunct="0">
              <a:lnSpc>
                <a:spcPts val="1900"/>
              </a:lnSpc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Font typeface="Arial" pitchFamily="34" charset="0"/>
              <a:buChar char="•"/>
              <a:defRPr/>
            </a:pPr>
            <a:r>
              <a:rPr lang="it-IT" sz="2000" b="1" kern="0" dirty="0" smtClean="0">
                <a:solidFill>
                  <a:srgbClr val="000000"/>
                </a:solidFill>
                <a:cs typeface="ＭＳ Ｐゴシック"/>
              </a:rPr>
              <a:t>Analisi dei costi di rete</a:t>
            </a:r>
          </a:p>
          <a:p>
            <a:pPr marL="342900" indent="-342900" defTabSz="914400" eaLnBrk="0" fontAlgn="base" hangingPunct="0">
              <a:lnSpc>
                <a:spcPts val="1900"/>
              </a:lnSpc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Font typeface="Arial" pitchFamily="34" charset="0"/>
              <a:buChar char="•"/>
              <a:defRPr/>
            </a:pPr>
            <a:r>
              <a:rPr lang="it-IT" sz="2000" b="1" kern="0" dirty="0" smtClean="0">
                <a:solidFill>
                  <a:srgbClr val="000000"/>
                </a:solidFill>
                <a:cs typeface="ＭＳ Ｐゴシック"/>
              </a:rPr>
              <a:t>Analisi di copertura </a:t>
            </a:r>
            <a:r>
              <a:rPr lang="it-IT" sz="1400" b="1" kern="0" dirty="0" smtClean="0">
                <a:solidFill>
                  <a:srgbClr val="000000"/>
                </a:solidFill>
                <a:cs typeface="ＭＳ Ｐゴシック"/>
              </a:rPr>
              <a:t>(territorio/popolazione</a:t>
            </a:r>
            <a:r>
              <a:rPr lang="it-IT" sz="2000" b="1" kern="0" dirty="0" smtClean="0">
                <a:solidFill>
                  <a:srgbClr val="000000"/>
                </a:solidFill>
                <a:cs typeface="ＭＳ Ｐゴシック"/>
              </a:rPr>
              <a:t>)</a:t>
            </a:r>
          </a:p>
          <a:p>
            <a:pPr marL="342900" indent="-342900" defTabSz="914400" eaLnBrk="0" fontAlgn="base" hangingPunct="0">
              <a:lnSpc>
                <a:spcPts val="1900"/>
              </a:lnSpc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Font typeface="Arial" pitchFamily="34" charset="0"/>
              <a:buChar char="•"/>
              <a:defRPr/>
            </a:pPr>
            <a:r>
              <a:rPr lang="it-IT" sz="2000" b="1" kern="0" dirty="0" smtClean="0">
                <a:solidFill>
                  <a:srgbClr val="000000"/>
                </a:solidFill>
                <a:cs typeface="ＭＳ Ｐゴシック"/>
              </a:rPr>
              <a:t>Ottimizzazione del servizio</a:t>
            </a:r>
          </a:p>
          <a:p>
            <a:pPr marL="342900" indent="-342900" defTabSz="914400" eaLnBrk="0" fontAlgn="base" hangingPunct="0">
              <a:lnSpc>
                <a:spcPts val="1900"/>
              </a:lnSpc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Font typeface="Arial" pitchFamily="34" charset="0"/>
              <a:buChar char="•"/>
              <a:defRPr/>
            </a:pPr>
            <a:r>
              <a:rPr lang="it-IT" sz="2000" b="1" kern="0" dirty="0" smtClean="0">
                <a:solidFill>
                  <a:srgbClr val="000000"/>
                </a:solidFill>
                <a:cs typeface="ＭＳ Ｐゴシック"/>
              </a:rPr>
              <a:t>Modelli innovativi di business</a:t>
            </a:r>
          </a:p>
        </p:txBody>
      </p:sp>
      <p:sp>
        <p:nvSpPr>
          <p:cNvPr id="28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671319" y="6149265"/>
            <a:ext cx="5005536" cy="365125"/>
          </a:xfrm>
        </p:spPr>
        <p:txBody>
          <a:bodyPr/>
          <a:lstStyle/>
          <a:p>
            <a:r>
              <a:rPr lang="it-IT" dirty="0" smtClean="0"/>
              <a:t>Ingegneria Gestionale</a:t>
            </a:r>
            <a:endParaRPr lang="it-IT" dirty="0"/>
          </a:p>
        </p:txBody>
      </p:sp>
      <p:sp>
        <p:nvSpPr>
          <p:cNvPr id="29" name="Segnaposto piè di pagina 3"/>
          <p:cNvSpPr txBox="1">
            <a:spLocks/>
          </p:cNvSpPr>
          <p:nvPr/>
        </p:nvSpPr>
        <p:spPr>
          <a:xfrm>
            <a:off x="2095358" y="6507196"/>
            <a:ext cx="5005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457200" rtl="0" eaLnBrk="1" latinLnBrk="0" hangingPunct="1">
              <a:defRPr sz="14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mtClean="0"/>
              <a:t>Ingegneria Gestionale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67302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Risultati immagini per trasporto"/>
          <p:cNvSpPr>
            <a:spLocks noChangeAspect="1" noChangeArrowheads="1"/>
          </p:cNvSpPr>
          <p:nvPr/>
        </p:nvSpPr>
        <p:spPr bwMode="auto">
          <a:xfrm>
            <a:off x="526256" y="833438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273693" y="286283"/>
            <a:ext cx="4824536" cy="69955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SzTx/>
              <a:tabLst/>
              <a:defRPr/>
            </a:pPr>
            <a:r>
              <a:rPr lang="it-IT" sz="4400" b="1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Energia e ambiente</a:t>
            </a:r>
          </a:p>
        </p:txBody>
      </p:sp>
      <p:sp>
        <p:nvSpPr>
          <p:cNvPr id="21" name="Rectangle 5"/>
          <p:cNvSpPr txBox="1">
            <a:spLocks noChangeArrowheads="1"/>
          </p:cNvSpPr>
          <p:nvPr/>
        </p:nvSpPr>
        <p:spPr bwMode="auto">
          <a:xfrm>
            <a:off x="2771705" y="1268760"/>
            <a:ext cx="6336799" cy="250722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Font typeface="Arial" pitchFamily="34" charset="0"/>
              <a:buChar char="•"/>
              <a:defRPr/>
            </a:pPr>
            <a:r>
              <a:rPr lang="it-IT" b="1" kern="0" dirty="0">
                <a:solidFill>
                  <a:srgbClr val="000000"/>
                </a:solidFill>
                <a:cs typeface="ＭＳ Ｐゴシック"/>
              </a:rPr>
              <a:t>Green Economy e </a:t>
            </a:r>
            <a:r>
              <a:rPr lang="it-IT" b="1" kern="0" dirty="0" smtClean="0">
                <a:solidFill>
                  <a:srgbClr val="000000"/>
                </a:solidFill>
                <a:cs typeface="ＭＳ Ｐゴシック"/>
              </a:rPr>
              <a:t>Sostenibilità</a:t>
            </a:r>
          </a:p>
          <a:p>
            <a:pPr marL="34290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Font typeface="Arial" pitchFamily="34" charset="0"/>
              <a:buChar char="•"/>
              <a:defRPr/>
            </a:pPr>
            <a:r>
              <a:rPr lang="it-IT" b="1" kern="0" dirty="0">
                <a:solidFill>
                  <a:srgbClr val="000000"/>
                </a:solidFill>
                <a:cs typeface="ＭＳ Ｐゴシック"/>
              </a:rPr>
              <a:t>Analisi della </a:t>
            </a:r>
            <a:r>
              <a:rPr lang="it-IT" b="1" kern="0" dirty="0" smtClean="0">
                <a:solidFill>
                  <a:srgbClr val="000000"/>
                </a:solidFill>
                <a:cs typeface="ＭＳ Ｐゴシック"/>
              </a:rPr>
              <a:t>domanda</a:t>
            </a:r>
            <a:endParaRPr lang="it-IT" b="1" kern="0" dirty="0">
              <a:solidFill>
                <a:srgbClr val="000000"/>
              </a:solidFill>
              <a:cs typeface="ＭＳ Ｐゴシック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Font typeface="Arial" pitchFamily="34" charset="0"/>
              <a:buChar char="•"/>
              <a:defRPr/>
            </a:pPr>
            <a:r>
              <a:rPr lang="it-IT" b="1" kern="0" dirty="0" smtClean="0">
                <a:solidFill>
                  <a:srgbClr val="000000"/>
                </a:solidFill>
                <a:cs typeface="ＭＳ Ｐゴシック"/>
              </a:rPr>
              <a:t>Valutazione </a:t>
            </a:r>
            <a:r>
              <a:rPr lang="it-IT" b="1" kern="0" dirty="0">
                <a:solidFill>
                  <a:srgbClr val="000000"/>
                </a:solidFill>
                <a:cs typeface="ＭＳ Ｐゴシック"/>
              </a:rPr>
              <a:t>di </a:t>
            </a:r>
            <a:r>
              <a:rPr lang="it-IT" b="1" kern="0" dirty="0" smtClean="0">
                <a:solidFill>
                  <a:srgbClr val="000000"/>
                </a:solidFill>
                <a:cs typeface="ＭＳ Ｐゴシック"/>
              </a:rPr>
              <a:t>efficienza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Font typeface="Arial" pitchFamily="34" charset="0"/>
              <a:buChar char="•"/>
              <a:defRPr/>
            </a:pPr>
            <a:r>
              <a:rPr lang="it-IT" b="1" kern="0" dirty="0">
                <a:solidFill>
                  <a:srgbClr val="000000"/>
                </a:solidFill>
                <a:cs typeface="ＭＳ Ｐゴシック"/>
              </a:rPr>
              <a:t>Regolamentazione mercati </a:t>
            </a:r>
            <a:r>
              <a:rPr lang="it-IT" b="1" kern="0" dirty="0" smtClean="0">
                <a:solidFill>
                  <a:srgbClr val="000000"/>
                </a:solidFill>
                <a:cs typeface="ＭＳ Ｐゴシック"/>
              </a:rPr>
              <a:t/>
            </a:r>
            <a:br>
              <a:rPr lang="it-IT" b="1" kern="0" dirty="0" smtClean="0">
                <a:solidFill>
                  <a:srgbClr val="000000"/>
                </a:solidFill>
                <a:cs typeface="ＭＳ Ｐゴシック"/>
              </a:rPr>
            </a:br>
            <a:r>
              <a:rPr lang="it-IT" b="1" kern="0" dirty="0" smtClean="0">
                <a:solidFill>
                  <a:srgbClr val="000000"/>
                </a:solidFill>
                <a:cs typeface="ＭＳ Ｐゴシック"/>
              </a:rPr>
              <a:t>nazionali </a:t>
            </a:r>
            <a:r>
              <a:rPr lang="it-IT" b="1" kern="0" dirty="0">
                <a:solidFill>
                  <a:srgbClr val="000000"/>
                </a:solidFill>
                <a:cs typeface="ＭＳ Ｐゴシック"/>
              </a:rPr>
              <a:t>e globali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Font typeface="Arial" pitchFamily="34" charset="0"/>
              <a:buChar char="•"/>
              <a:defRPr/>
            </a:pPr>
            <a:r>
              <a:rPr lang="it-IT" b="1" kern="0" dirty="0">
                <a:solidFill>
                  <a:srgbClr val="000000"/>
                </a:solidFill>
                <a:cs typeface="ＭＳ Ｐゴシック"/>
              </a:rPr>
              <a:t>Analisi </a:t>
            </a:r>
            <a:r>
              <a:rPr lang="it-IT" b="1" kern="0" dirty="0" smtClean="0">
                <a:solidFill>
                  <a:srgbClr val="000000"/>
                </a:solidFill>
                <a:cs typeface="ＭＳ Ｐゴシック"/>
              </a:rPr>
              <a:t>dei costi </a:t>
            </a:r>
            <a:r>
              <a:rPr lang="it-IT" b="1" kern="0" dirty="0">
                <a:solidFill>
                  <a:srgbClr val="000000"/>
                </a:solidFill>
                <a:cs typeface="ＭＳ Ｐゴシック"/>
              </a:rPr>
              <a:t>di </a:t>
            </a:r>
            <a:r>
              <a:rPr lang="it-IT" b="1" kern="0" dirty="0" smtClean="0">
                <a:solidFill>
                  <a:srgbClr val="000000"/>
                </a:solidFill>
                <a:cs typeface="ＭＳ Ｐゴシック"/>
              </a:rPr>
              <a:t>rete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Font typeface="Arial" pitchFamily="34" charset="0"/>
              <a:buChar char="•"/>
              <a:defRPr/>
            </a:pPr>
            <a:r>
              <a:rPr lang="it-IT" b="1" kern="0" dirty="0" smtClean="0">
                <a:solidFill>
                  <a:srgbClr val="000000"/>
                </a:solidFill>
                <a:cs typeface="ＭＳ Ｐゴシック"/>
              </a:rPr>
              <a:t>Smart </a:t>
            </a:r>
            <a:r>
              <a:rPr lang="it-IT" b="1" kern="0" dirty="0" err="1" smtClean="0">
                <a:solidFill>
                  <a:srgbClr val="000000"/>
                </a:solidFill>
                <a:cs typeface="ＭＳ Ｐゴシック"/>
              </a:rPr>
              <a:t>grids</a:t>
            </a:r>
            <a:endParaRPr lang="it-IT" b="1" kern="0" dirty="0" smtClean="0">
              <a:solidFill>
                <a:srgbClr val="000000"/>
              </a:solidFill>
              <a:cs typeface="ＭＳ Ｐゴシック"/>
            </a:endParaRP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Font typeface="Arial" pitchFamily="34" charset="0"/>
              <a:buChar char="•"/>
              <a:defRPr/>
            </a:pPr>
            <a:r>
              <a:rPr lang="it-IT" b="1" kern="0" dirty="0" smtClean="0">
                <a:solidFill>
                  <a:srgbClr val="000000"/>
                </a:solidFill>
                <a:cs typeface="ＭＳ Ｐゴシック"/>
              </a:rPr>
              <a:t>Borsa elettrica</a:t>
            </a:r>
            <a:endParaRPr lang="it-IT" b="1" kern="0" dirty="0">
              <a:solidFill>
                <a:srgbClr val="000000"/>
              </a:solidFill>
              <a:cs typeface="ＭＳ Ｐゴシック"/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defRPr/>
            </a:pPr>
            <a:endParaRPr lang="it-IT" b="1" kern="0" dirty="0">
              <a:solidFill>
                <a:srgbClr val="000000"/>
              </a:solidFill>
              <a:cs typeface="ＭＳ Ｐゴシック"/>
            </a:endParaRP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defRPr/>
            </a:pPr>
            <a:endParaRPr lang="it-IT" b="1" kern="0" dirty="0" smtClean="0">
              <a:solidFill>
                <a:srgbClr val="000000"/>
              </a:solidFill>
              <a:cs typeface="ＭＳ Ｐゴシック"/>
            </a:endParaRP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Font typeface="Arial" pitchFamily="34" charset="0"/>
              <a:buChar char="•"/>
              <a:defRPr/>
            </a:pPr>
            <a:endParaRPr lang="it-IT" b="1" kern="0" dirty="0">
              <a:solidFill>
                <a:srgbClr val="000000"/>
              </a:solidFill>
              <a:cs typeface="ＭＳ Ｐゴシック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165506" y="5118564"/>
            <a:ext cx="8812605" cy="1323439"/>
            <a:chOff x="165506" y="5343018"/>
            <a:chExt cx="8812605" cy="1323439"/>
          </a:xfrm>
        </p:grpSpPr>
        <p:sp>
          <p:nvSpPr>
            <p:cNvPr id="10" name="Rettangolo 9"/>
            <p:cNvSpPr/>
            <p:nvPr/>
          </p:nvSpPr>
          <p:spPr>
            <a:xfrm>
              <a:off x="2618547" y="5589239"/>
              <a:ext cx="3958993" cy="83099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it-IT" sz="1600" dirty="0" smtClean="0"/>
                <a:t>Come può un’impresa ottenere elevate performance di mercato e al tempo stesso rispettare l’ambiente?</a:t>
              </a:r>
              <a:endParaRPr lang="it-IT" sz="1600" dirty="0"/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6722480" y="5343018"/>
              <a:ext cx="2255631" cy="132343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it-IT" sz="1600" dirty="0" smtClean="0"/>
                <a:t>Definire una strategia di marketing per i prodotti verdi</a:t>
              </a:r>
            </a:p>
            <a:p>
              <a:r>
                <a:rPr lang="it-IT" sz="1600" dirty="0" smtClean="0"/>
                <a:t>(</a:t>
              </a:r>
              <a:r>
                <a:rPr lang="it-IT" sz="1600" dirty="0" err="1" smtClean="0"/>
                <a:t>product</a:t>
              </a:r>
              <a:r>
                <a:rPr lang="it-IT" sz="1600" dirty="0" smtClean="0"/>
                <a:t>, </a:t>
              </a:r>
              <a:r>
                <a:rPr lang="it-IT" sz="1600" dirty="0" err="1" smtClean="0"/>
                <a:t>price</a:t>
              </a:r>
              <a:r>
                <a:rPr lang="it-IT" sz="1600" dirty="0" smtClean="0"/>
                <a:t>, </a:t>
              </a:r>
              <a:r>
                <a:rPr lang="it-IT" sz="1600" dirty="0" err="1" smtClean="0"/>
                <a:t>place</a:t>
              </a:r>
              <a:r>
                <a:rPr lang="it-IT" sz="1600" dirty="0" smtClean="0"/>
                <a:t>, promotion) </a:t>
              </a:r>
              <a:endParaRPr lang="it-IT" sz="1600" dirty="0"/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165506" y="5466128"/>
              <a:ext cx="2163563" cy="1077218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it-IT" sz="1600" dirty="0" smtClean="0"/>
                <a:t>Metodi per sviluppare prodotti a basso impatto ambientale (prodotti verdi)</a:t>
              </a:r>
              <a:endParaRPr lang="it-IT" sz="1600" dirty="0"/>
            </a:p>
          </p:txBody>
        </p:sp>
      </p:grpSp>
      <p:pic>
        <p:nvPicPr>
          <p:cNvPr id="1026" name="Picture 2" descr="http://www.tesionline.it/img/master/nefea-hea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20866"/>
            <a:ext cx="2277812" cy="127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https://encrypted-tbn3.gstatic.com/images?q=tbn:ANd9GcR_OssG3sdBoMVofMjKmgPEPZDpBs2nfNAW0XJ1dug42xYp9vqSnA"/>
          <p:cNvSpPr>
            <a:spLocks noChangeAspect="1" noChangeArrowheads="1"/>
          </p:cNvSpPr>
          <p:nvPr/>
        </p:nvSpPr>
        <p:spPr bwMode="auto">
          <a:xfrm>
            <a:off x="155575" y="-2849563"/>
            <a:ext cx="6791325" cy="59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15" name="Gruppo 8"/>
          <p:cNvGrpSpPr/>
          <p:nvPr/>
        </p:nvGrpSpPr>
        <p:grpSpPr>
          <a:xfrm>
            <a:off x="198242" y="4149080"/>
            <a:ext cx="8779871" cy="914400"/>
            <a:chOff x="1447799" y="134700"/>
            <a:chExt cx="9886031" cy="914400"/>
          </a:xfrm>
        </p:grpSpPr>
        <p:sp>
          <p:nvSpPr>
            <p:cNvPr id="16" name="Rettangolo 15"/>
            <p:cNvSpPr/>
            <p:nvPr/>
          </p:nvSpPr>
          <p:spPr>
            <a:xfrm>
              <a:off x="8794016" y="198278"/>
              <a:ext cx="2539814" cy="830997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endParaRPr lang="it-IT" sz="1600" i="1" dirty="0" smtClean="0">
                <a:solidFill>
                  <a:schemeClr val="bg1"/>
                </a:solidFill>
                <a:latin typeface="Calibri" panose="020F0502020204030204" pitchFamily="34" charset="0"/>
              </a:endParaRPr>
            </a:p>
            <a:p>
              <a:r>
                <a:rPr lang="it-IT" sz="1600" i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Supportare </a:t>
              </a:r>
              <a:r>
                <a:rPr lang="it-IT" sz="1600" i="1" dirty="0">
                  <a:solidFill>
                    <a:schemeClr val="bg1"/>
                  </a:solidFill>
                  <a:latin typeface="Calibri" panose="020F0502020204030204" pitchFamily="34" charset="0"/>
                </a:rPr>
                <a:t>le </a:t>
              </a:r>
              <a:r>
                <a:rPr lang="it-IT" sz="1600" i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Decisioni</a:t>
              </a:r>
            </a:p>
            <a:p>
              <a:endParaRPr lang="it-IT" sz="1600" dirty="0">
                <a:solidFill>
                  <a:schemeClr val="bg1"/>
                </a:solidFill>
              </a:endParaRPr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1447799" y="134700"/>
              <a:ext cx="2399286" cy="9144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i="1" dirty="0">
                  <a:solidFill>
                    <a:schemeClr val="bg1"/>
                  </a:solidFill>
                  <a:latin typeface="Calibri" panose="020F0502020204030204" pitchFamily="34" charset="0"/>
                </a:rPr>
                <a:t>Sviluppare </a:t>
              </a:r>
              <a:r>
                <a:rPr lang="it-IT" sz="1600" i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Metodi </a:t>
              </a:r>
              <a:r>
                <a:rPr lang="it-IT" sz="1600" i="1" dirty="0">
                  <a:solidFill>
                    <a:schemeClr val="bg1"/>
                  </a:solidFill>
                  <a:latin typeface="Calibri" panose="020F0502020204030204" pitchFamily="34" charset="0"/>
                </a:rPr>
                <a:t>e Strumenti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sp>
          <p:nvSpPr>
            <p:cNvPr id="18" name="Rettangolo 17"/>
            <p:cNvSpPr/>
            <p:nvPr/>
          </p:nvSpPr>
          <p:spPr>
            <a:xfrm>
              <a:off x="4173035" y="155304"/>
              <a:ext cx="4457779" cy="87319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i="1" dirty="0">
                  <a:solidFill>
                    <a:schemeClr val="bg1"/>
                  </a:solidFill>
                  <a:latin typeface="Calibri" panose="020F0502020204030204" pitchFamily="34" charset="0"/>
                </a:rPr>
                <a:t>Comprendere Comportamenti di Soggetti e Sistemi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Immagin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0084" y="1159700"/>
            <a:ext cx="1973210" cy="1952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240" y="3140595"/>
            <a:ext cx="1955568" cy="554820"/>
          </a:xfrm>
          <a:prstGeom prst="rect">
            <a:avLst/>
          </a:prstGeom>
        </p:spPr>
      </p:pic>
      <p:sp>
        <p:nvSpPr>
          <p:cNvPr id="23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095358" y="6474377"/>
            <a:ext cx="5005536" cy="365125"/>
          </a:xfrm>
        </p:spPr>
        <p:txBody>
          <a:bodyPr/>
          <a:lstStyle/>
          <a:p>
            <a:pPr algn="ctr"/>
            <a:r>
              <a:rPr lang="it-IT" dirty="0" smtClean="0"/>
              <a:t>Ingegneria Gestionale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1076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>
          <a:xfrm>
            <a:off x="474090" y="6085"/>
            <a:ext cx="8113712" cy="942975"/>
          </a:xfrm>
        </p:spPr>
        <p:txBody>
          <a:bodyPr>
            <a:noAutofit/>
          </a:bodyPr>
          <a:lstStyle/>
          <a:p>
            <a:pPr algn="l"/>
            <a:r>
              <a:rPr lang="it-IT" sz="4000" b="1" noProof="1" smtClean="0">
                <a:solidFill>
                  <a:srgbClr val="800000"/>
                </a:solidFill>
                <a:cs typeface=""/>
              </a:rPr>
              <a:t>Ingegneria gestionale</a:t>
            </a:r>
            <a:endParaRPr lang="it-IT" sz="4000" b="1" noProof="1">
              <a:solidFill>
                <a:srgbClr val="800000"/>
              </a:solidFill>
              <a:cs typeface=""/>
            </a:endParaRPr>
          </a:p>
        </p:txBody>
      </p:sp>
      <p:sp>
        <p:nvSpPr>
          <p:cNvPr id="4" name="Rectangle 3">
            <a:hlinkClick r:id="rId3" action="ppaction://hlinkpres?slideindex=8&amp;slidetitle=Ingegneria Gestionale"/>
          </p:cNvPr>
          <p:cNvSpPr txBox="1">
            <a:spLocks noChangeArrowheads="1"/>
          </p:cNvSpPr>
          <p:nvPr/>
        </p:nvSpPr>
        <p:spPr>
          <a:xfrm>
            <a:off x="474090" y="1340768"/>
            <a:ext cx="8274374" cy="4536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it-IT" sz="2800" b="1" dirty="0">
                <a:solidFill>
                  <a:srgbClr val="404040"/>
                </a:solidFill>
              </a:rPr>
              <a:t>Un unico </a:t>
            </a:r>
            <a:r>
              <a:rPr lang="it-IT" sz="2800" b="1" dirty="0" smtClean="0">
                <a:solidFill>
                  <a:srgbClr val="404040"/>
                </a:solidFill>
              </a:rPr>
              <a:t>indirizzo 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rPr>
              <a:t>(I livello)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it-IT" sz="2800" b="1" dirty="0" smtClean="0">
                <a:solidFill>
                  <a:srgbClr val="404040"/>
                </a:solidFill>
              </a:rPr>
              <a:t>Esami in quattro aree tematiche (19 esami)</a:t>
            </a: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it-IT" sz="2800" dirty="0">
                <a:solidFill>
                  <a:srgbClr val="404040"/>
                </a:solidFill>
              </a:rPr>
              <a:t>F</a:t>
            </a:r>
            <a:r>
              <a:rPr kumimoji="0" lang="it-IT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rPr>
              <a:t>isico</a:t>
            </a:r>
            <a:r>
              <a:rPr lang="it-IT" sz="2800" dirty="0" smtClean="0">
                <a:solidFill>
                  <a:srgbClr val="404040"/>
                </a:solidFill>
              </a:rPr>
              <a:t>-</a:t>
            </a:r>
            <a:r>
              <a:rPr kumimoji="0" lang="it-IT" sz="2800" i="0" u="none" strike="noStrike" kern="1200" cap="none" spc="0" normalizeH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rPr>
              <a:t>matematica</a:t>
            </a: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it-IT" sz="2800" baseline="0" dirty="0" smtClean="0">
                <a:solidFill>
                  <a:srgbClr val="404040"/>
                </a:solidFill>
              </a:rPr>
              <a:t>Tecnologica</a:t>
            </a: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kumimoji="0" lang="it-IT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rPr>
              <a:t>Metodologie quantitative per il supporto al</a:t>
            </a:r>
            <a:r>
              <a:rPr kumimoji="0" lang="it-IT" sz="2800" i="0" u="none" strike="noStrike" kern="1200" cap="none" spc="0" normalizeH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rPr>
              <a:t>le decisioni</a:t>
            </a:r>
          </a:p>
          <a:p>
            <a:pPr marL="800100" lvl="1" indent="-34290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it-IT" sz="2800" baseline="0" dirty="0" smtClean="0">
                <a:solidFill>
                  <a:srgbClr val="404040"/>
                </a:solidFill>
              </a:rPr>
              <a:t>Economico-gestionale</a:t>
            </a:r>
            <a:endParaRPr kumimoji="0" lang="it-IT" sz="2800" b="1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rPr>
              <a:t>12 </a:t>
            </a:r>
            <a:r>
              <a:rPr lang="it-IT" sz="2800" b="1" dirty="0" err="1" smtClean="0">
                <a:solidFill>
                  <a:srgbClr val="404040"/>
                </a:solidFill>
              </a:rPr>
              <a:t>cfu</a:t>
            </a:r>
            <a:r>
              <a:rPr lang="it-IT" sz="2800" b="1" dirty="0">
                <a:solidFill>
                  <a:srgbClr val="404040"/>
                </a:solidFill>
              </a:rPr>
              <a:t> </a:t>
            </a:r>
            <a:r>
              <a:rPr lang="it-IT" sz="2800" b="1" dirty="0" smtClean="0">
                <a:solidFill>
                  <a:srgbClr val="404040"/>
                </a:solidFill>
              </a:rPr>
              <a:t>a scelta</a:t>
            </a:r>
            <a:r>
              <a:rPr lang="it-IT" sz="2800" b="1" dirty="0">
                <a:solidFill>
                  <a:srgbClr val="404040"/>
                </a:solidFill>
              </a:rPr>
              <a:t> </a:t>
            </a:r>
            <a:endParaRPr lang="it-IT" sz="2800" b="1" dirty="0" smtClean="0">
              <a:solidFill>
                <a:srgbClr val="404040"/>
              </a:solidFill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2800" b="1" dirty="0" smtClean="0">
                <a:solidFill>
                  <a:srgbClr val="404040"/>
                </a:solidFill>
              </a:rPr>
              <a:t>prova finale da 3 </a:t>
            </a:r>
            <a:r>
              <a:rPr lang="it-IT" sz="2800" b="1" dirty="0" err="1" smtClean="0">
                <a:solidFill>
                  <a:srgbClr val="404040"/>
                </a:solidFill>
              </a:rPr>
              <a:t>cfu</a:t>
            </a:r>
            <a:r>
              <a:rPr lang="it-IT" sz="2800" b="1" dirty="0" smtClean="0">
                <a:solidFill>
                  <a:srgbClr val="404040"/>
                </a:solidFill>
              </a:rPr>
              <a:t> integrata con un Laboratorio</a:t>
            </a:r>
            <a:endParaRPr lang="it-IT" sz="2800" dirty="0" smtClean="0">
              <a:solidFill>
                <a:srgbClr val="404040"/>
              </a:solidFill>
            </a:endParaRPr>
          </a:p>
          <a:p>
            <a:pPr marL="342900" lvl="0" indent="-34290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</a:endParaRPr>
          </a:p>
          <a:p>
            <a:pPr marL="342900" lvl="0" indent="-34290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endParaRPr lang="it-IT" sz="2800" b="1" dirty="0" smtClean="0">
              <a:solidFill>
                <a:srgbClr val="404040"/>
              </a:solidFill>
            </a:endParaRPr>
          </a:p>
          <a:p>
            <a:pPr lvl="0">
              <a:lnSpc>
                <a:spcPct val="110000"/>
              </a:lnSpc>
              <a:defRPr/>
            </a:pPr>
            <a:endParaRPr kumimoji="0" lang="it-IT" sz="2800" b="1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</a:endParaRPr>
          </a:p>
          <a:p>
            <a:pPr marL="4763">
              <a:lnSpc>
                <a:spcPct val="110000"/>
              </a:lnSpc>
            </a:pPr>
            <a:endParaRPr lang="it-IT" sz="2800" b="1" dirty="0">
              <a:solidFill>
                <a:srgbClr val="404040"/>
              </a:solidFill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it-IT" sz="2800" b="1" i="0" u="none" strike="noStrike" kern="1200" cap="none" spc="0" normalizeH="0" baseline="0" dirty="0">
              <a:ln>
                <a:noFill/>
              </a:ln>
              <a:solidFill>
                <a:srgbClr val="404040"/>
              </a:solidFill>
              <a:effectLst/>
              <a:uLnTx/>
              <a:uFillTx/>
            </a:endParaRPr>
          </a:p>
          <a:p>
            <a:pPr marL="1314450" lvl="2" indent="-457200">
              <a:lnSpc>
                <a:spcPct val="110000"/>
              </a:lnSpc>
              <a:spcBef>
                <a:spcPct val="20000"/>
              </a:spcBef>
              <a:buSzPct val="70000"/>
              <a:buFont typeface="Wingdings" panose="05000000000000000000" pitchFamily="2" charset="2"/>
              <a:buChar char="§"/>
              <a:defRPr/>
            </a:pPr>
            <a:endParaRPr kumimoji="0" lang="it-IT" sz="2800" b="1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</a:endParaRPr>
          </a:p>
        </p:txBody>
      </p:sp>
      <p:sp>
        <p:nvSpPr>
          <p:cNvPr id="6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095358" y="6492875"/>
            <a:ext cx="5005536" cy="365125"/>
          </a:xfrm>
        </p:spPr>
        <p:txBody>
          <a:bodyPr/>
          <a:lstStyle/>
          <a:p>
            <a:pPr algn="ctr"/>
            <a:r>
              <a:rPr lang="it-IT" dirty="0" smtClean="0"/>
              <a:t>Ingegneria Gestionale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138978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Connettore 2 23"/>
          <p:cNvCxnSpPr/>
          <p:nvPr/>
        </p:nvCxnSpPr>
        <p:spPr>
          <a:xfrm flipH="1" flipV="1">
            <a:off x="5868145" y="4532785"/>
            <a:ext cx="576064" cy="827944"/>
          </a:xfrm>
          <a:prstGeom prst="straightConnector1">
            <a:avLst/>
          </a:prstGeom>
          <a:ln w="76200" cap="flat">
            <a:solidFill>
              <a:srgbClr val="790000"/>
            </a:solidFill>
            <a:headEnd type="none"/>
            <a:tailEnd type="stealt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 flipH="1">
            <a:off x="5868145" y="2183234"/>
            <a:ext cx="685055" cy="864895"/>
          </a:xfrm>
          <a:prstGeom prst="straightConnector1">
            <a:avLst/>
          </a:prstGeom>
          <a:ln w="76200" cap="flat">
            <a:solidFill>
              <a:srgbClr val="790000"/>
            </a:solidFill>
            <a:headEnd type="none"/>
            <a:tailEnd type="stealt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 flipV="1">
            <a:off x="2411760" y="4601960"/>
            <a:ext cx="582537" cy="782433"/>
          </a:xfrm>
          <a:prstGeom prst="straightConnector1">
            <a:avLst/>
          </a:prstGeom>
          <a:ln w="76200" cap="flat">
            <a:solidFill>
              <a:srgbClr val="790000"/>
            </a:solidFill>
            <a:headEnd type="none"/>
            <a:tailEnd type="stealt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075" name="Rettangolo 15"/>
          <p:cNvSpPr>
            <a:spLocks noChangeArrowheads="1"/>
          </p:cNvSpPr>
          <p:nvPr/>
        </p:nvSpPr>
        <p:spPr bwMode="auto">
          <a:xfrm>
            <a:off x="857250" y="837084"/>
            <a:ext cx="2286000" cy="142875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it-IT" sz="7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7" name="Ovale 16"/>
          <p:cNvSpPr/>
          <p:nvPr/>
        </p:nvSpPr>
        <p:spPr>
          <a:xfrm>
            <a:off x="2233712" y="2878959"/>
            <a:ext cx="4191000" cy="1806225"/>
          </a:xfrm>
          <a:prstGeom prst="ellipse">
            <a:avLst/>
          </a:prstGeom>
          <a:solidFill>
            <a:schemeClr val="bg1"/>
          </a:solidFill>
          <a:ln/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it-IT" sz="7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3079" name="CasellaDiTesto 19"/>
          <p:cNvSpPr txBox="1">
            <a:spLocks noChangeArrowheads="1"/>
          </p:cNvSpPr>
          <p:nvPr/>
        </p:nvSpPr>
        <p:spPr bwMode="auto">
          <a:xfrm>
            <a:off x="4788024" y="836712"/>
            <a:ext cx="4176464" cy="134652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it-IT" sz="2000" b="1" dirty="0" smtClean="0">
                <a:solidFill>
                  <a:srgbClr val="790000"/>
                </a:solidFill>
                <a:latin typeface="Verdana" pitchFamily="34" charset="0"/>
              </a:rPr>
              <a:t>Informatica Automatica</a:t>
            </a:r>
          </a:p>
          <a:p>
            <a:pPr algn="ctr">
              <a:spcBef>
                <a:spcPts val="300"/>
              </a:spcBef>
            </a:pPr>
            <a:r>
              <a:rPr lang="it-IT" sz="2000" b="1" dirty="0" smtClean="0">
                <a:solidFill>
                  <a:srgbClr val="790000"/>
                </a:solidFill>
                <a:latin typeface="Verdana" pitchFamily="34" charset="0"/>
              </a:rPr>
              <a:t>Telecomunicazioni</a:t>
            </a:r>
          </a:p>
          <a:p>
            <a:pPr algn="ctr">
              <a:spcBef>
                <a:spcPts val="300"/>
              </a:spcBef>
            </a:pPr>
            <a:r>
              <a:rPr lang="it-IT" sz="2000" b="1" dirty="0">
                <a:solidFill>
                  <a:srgbClr val="790000"/>
                </a:solidFill>
                <a:latin typeface="Verdana" pitchFamily="34" charset="0"/>
              </a:rPr>
              <a:t>E</a:t>
            </a:r>
            <a:r>
              <a:rPr lang="it-IT" sz="2000" b="1" dirty="0" smtClean="0">
                <a:solidFill>
                  <a:srgbClr val="790000"/>
                </a:solidFill>
                <a:latin typeface="Verdana" pitchFamily="34" charset="0"/>
              </a:rPr>
              <a:t>lettronica Meccanica</a:t>
            </a:r>
          </a:p>
          <a:p>
            <a:pPr algn="ctr">
              <a:spcBef>
                <a:spcPts val="300"/>
              </a:spcBef>
            </a:pPr>
            <a:r>
              <a:rPr lang="it-IT" sz="1400" b="1" dirty="0" smtClean="0">
                <a:solidFill>
                  <a:srgbClr val="790000"/>
                </a:solidFill>
                <a:latin typeface="Verdana" pitchFamily="34" charset="0"/>
              </a:rPr>
              <a:t>(8 esami – 60 </a:t>
            </a:r>
            <a:r>
              <a:rPr lang="it-IT" sz="1400" b="1" dirty="0" err="1" smtClean="0">
                <a:solidFill>
                  <a:srgbClr val="790000"/>
                </a:solidFill>
                <a:latin typeface="Verdana" pitchFamily="34" charset="0"/>
              </a:rPr>
              <a:t>cfu</a:t>
            </a:r>
            <a:r>
              <a:rPr lang="it-IT" sz="1400" b="1" dirty="0" smtClean="0">
                <a:solidFill>
                  <a:srgbClr val="790000"/>
                </a:solidFill>
                <a:latin typeface="Verdana" pitchFamily="34" charset="0"/>
              </a:rPr>
              <a:t>)</a:t>
            </a:r>
          </a:p>
        </p:txBody>
      </p:sp>
      <p:cxnSp>
        <p:nvCxnSpPr>
          <p:cNvPr id="21" name="Connettore 2 20"/>
          <p:cNvCxnSpPr/>
          <p:nvPr/>
        </p:nvCxnSpPr>
        <p:spPr>
          <a:xfrm>
            <a:off x="2233712" y="2066702"/>
            <a:ext cx="760585" cy="942082"/>
          </a:xfrm>
          <a:prstGeom prst="straightConnector1">
            <a:avLst/>
          </a:prstGeom>
          <a:ln w="76200" cap="flat">
            <a:solidFill>
              <a:srgbClr val="790000"/>
            </a:solidFill>
            <a:headEnd type="none"/>
            <a:tailEnd type="stealt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Freccia in su 1"/>
          <p:cNvSpPr/>
          <p:nvPr/>
        </p:nvSpPr>
        <p:spPr bwMode="auto">
          <a:xfrm>
            <a:off x="6553200" y="3455601"/>
            <a:ext cx="484632" cy="978408"/>
          </a:xfrm>
          <a:prstGeom prst="up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4" name="CasellaDiTesto 19"/>
          <p:cNvSpPr txBox="1">
            <a:spLocks noChangeArrowheads="1"/>
          </p:cNvSpPr>
          <p:nvPr/>
        </p:nvSpPr>
        <p:spPr bwMode="auto">
          <a:xfrm>
            <a:off x="381000" y="989484"/>
            <a:ext cx="2894856" cy="107721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it-IT" sz="2000" b="1" dirty="0" smtClean="0">
                <a:solidFill>
                  <a:srgbClr val="790000"/>
                </a:solidFill>
                <a:latin typeface="Verdana" pitchFamily="34" charset="0"/>
              </a:rPr>
              <a:t>Matematica Fisica</a:t>
            </a:r>
          </a:p>
          <a:p>
            <a:pPr algn="ctr">
              <a:spcBef>
                <a:spcPts val="600"/>
              </a:spcBef>
            </a:pPr>
            <a:r>
              <a:rPr lang="it-IT" sz="2000" b="1" dirty="0" smtClean="0">
                <a:solidFill>
                  <a:srgbClr val="790000"/>
                </a:solidFill>
                <a:latin typeface="Verdana" pitchFamily="34" charset="0"/>
              </a:rPr>
              <a:t>Chimica </a:t>
            </a:r>
          </a:p>
          <a:p>
            <a:pPr algn="ctr">
              <a:spcBef>
                <a:spcPts val="600"/>
              </a:spcBef>
            </a:pPr>
            <a:r>
              <a:rPr lang="it-IT" sz="1400" b="1" dirty="0" smtClean="0">
                <a:solidFill>
                  <a:srgbClr val="790000"/>
                </a:solidFill>
                <a:latin typeface="Verdana" pitchFamily="34" charset="0"/>
              </a:rPr>
              <a:t>(6 esami- 54 </a:t>
            </a:r>
            <a:r>
              <a:rPr lang="it-IT" sz="1400" b="1" dirty="0" err="1" smtClean="0">
                <a:solidFill>
                  <a:srgbClr val="790000"/>
                </a:solidFill>
                <a:latin typeface="Verdana" pitchFamily="34" charset="0"/>
              </a:rPr>
              <a:t>cfu</a:t>
            </a:r>
            <a:r>
              <a:rPr lang="it-IT" sz="1400" b="1" dirty="0" smtClean="0">
                <a:solidFill>
                  <a:srgbClr val="790000"/>
                </a:solidFill>
                <a:latin typeface="Verdana" pitchFamily="34" charset="0"/>
              </a:rPr>
              <a:t>)</a:t>
            </a:r>
          </a:p>
        </p:txBody>
      </p:sp>
      <p:sp>
        <p:nvSpPr>
          <p:cNvPr id="15" name="CasellaDiTesto 19"/>
          <p:cNvSpPr txBox="1">
            <a:spLocks noChangeArrowheads="1"/>
          </p:cNvSpPr>
          <p:nvPr/>
        </p:nvSpPr>
        <p:spPr bwMode="auto">
          <a:xfrm>
            <a:off x="4572508" y="5384393"/>
            <a:ext cx="4342892" cy="100027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it-IT" sz="2000" b="1" dirty="0" smtClean="0">
                <a:solidFill>
                  <a:srgbClr val="790000"/>
                </a:solidFill>
                <a:latin typeface="Verdana" pitchFamily="34" charset="0"/>
              </a:rPr>
              <a:t>Analisi economico-organizzativa management</a:t>
            </a:r>
          </a:p>
          <a:p>
            <a:pPr algn="ctr">
              <a:spcBef>
                <a:spcPts val="600"/>
              </a:spcBef>
            </a:pPr>
            <a:r>
              <a:rPr lang="it-IT" sz="1400" b="1" dirty="0" smtClean="0">
                <a:solidFill>
                  <a:srgbClr val="790000"/>
                </a:solidFill>
                <a:latin typeface="Verdana" pitchFamily="34" charset="0"/>
              </a:rPr>
              <a:t>( 3 esami – 27 </a:t>
            </a:r>
            <a:r>
              <a:rPr lang="it-IT" sz="1400" b="1" dirty="0" err="1" smtClean="0">
                <a:solidFill>
                  <a:srgbClr val="790000"/>
                </a:solidFill>
                <a:latin typeface="Verdana" pitchFamily="34" charset="0"/>
              </a:rPr>
              <a:t>cfu</a:t>
            </a:r>
            <a:r>
              <a:rPr lang="it-IT" sz="1400" b="1" dirty="0" smtClean="0">
                <a:solidFill>
                  <a:srgbClr val="790000"/>
                </a:solidFill>
                <a:latin typeface="Verdana" pitchFamily="34" charset="0"/>
              </a:rPr>
              <a:t>)</a:t>
            </a:r>
          </a:p>
        </p:txBody>
      </p:sp>
      <p:sp>
        <p:nvSpPr>
          <p:cNvPr id="16" name="CasellaDiTesto 19"/>
          <p:cNvSpPr txBox="1">
            <a:spLocks noChangeArrowheads="1"/>
          </p:cNvSpPr>
          <p:nvPr/>
        </p:nvSpPr>
        <p:spPr bwMode="auto">
          <a:xfrm>
            <a:off x="107504" y="5360729"/>
            <a:ext cx="4176464" cy="107721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it-IT" sz="2000" b="1" dirty="0" smtClean="0">
                <a:solidFill>
                  <a:srgbClr val="790000"/>
                </a:solidFill>
                <a:latin typeface="Verdana" pitchFamily="34" charset="0"/>
              </a:rPr>
              <a:t>Tecniche decisionali</a:t>
            </a:r>
          </a:p>
          <a:p>
            <a:pPr algn="ctr">
              <a:spcBef>
                <a:spcPts val="600"/>
              </a:spcBef>
            </a:pPr>
            <a:r>
              <a:rPr lang="it-IT" sz="2000" b="1" dirty="0" smtClean="0">
                <a:solidFill>
                  <a:srgbClr val="790000"/>
                </a:solidFill>
                <a:latin typeface="Verdana" pitchFamily="34" charset="0"/>
              </a:rPr>
              <a:t>Ottimizzazione simulazione</a:t>
            </a:r>
          </a:p>
          <a:p>
            <a:pPr algn="ctr">
              <a:spcBef>
                <a:spcPts val="600"/>
              </a:spcBef>
            </a:pPr>
            <a:r>
              <a:rPr lang="it-IT" sz="1400" b="1" dirty="0" smtClean="0">
                <a:solidFill>
                  <a:srgbClr val="790000"/>
                </a:solidFill>
                <a:latin typeface="Verdana" pitchFamily="34" charset="0"/>
              </a:rPr>
              <a:t>(2 esami – 18 </a:t>
            </a:r>
            <a:r>
              <a:rPr lang="it-IT" sz="1400" b="1" dirty="0" err="1" smtClean="0">
                <a:solidFill>
                  <a:srgbClr val="790000"/>
                </a:solidFill>
                <a:latin typeface="Verdana" pitchFamily="34" charset="0"/>
              </a:rPr>
              <a:t>cfu</a:t>
            </a:r>
            <a:r>
              <a:rPr lang="it-IT" sz="1400" b="1" dirty="0" smtClean="0">
                <a:solidFill>
                  <a:srgbClr val="790000"/>
                </a:solidFill>
                <a:latin typeface="Verdana" pitchFamily="34" charset="0"/>
              </a:rPr>
              <a:t>)</a:t>
            </a:r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-10386" y="8387"/>
            <a:ext cx="7215336" cy="762000"/>
          </a:xfrm>
        </p:spPr>
        <p:txBody>
          <a:bodyPr>
            <a:normAutofit/>
          </a:bodyPr>
          <a:lstStyle/>
          <a:p>
            <a:r>
              <a:rPr lang="it-IT" b="1" smtClean="0">
                <a:solidFill>
                  <a:srgbClr val="800000"/>
                </a:solidFill>
                <a:cs typeface="Calibri (Corpo)"/>
              </a:rPr>
              <a:t>Struttura del corso </a:t>
            </a:r>
            <a:r>
              <a:rPr lang="it-IT" b="1" dirty="0" smtClean="0">
                <a:solidFill>
                  <a:srgbClr val="800000"/>
                </a:solidFill>
                <a:cs typeface="Calibri (Corpo)"/>
              </a:rPr>
              <a:t>di studio</a:t>
            </a:r>
            <a:endParaRPr lang="it-IT" b="1" noProof="1">
              <a:solidFill>
                <a:srgbClr val="800000"/>
              </a:solidFill>
              <a:cs typeface="Calibri (Corpo)"/>
            </a:endParaRPr>
          </a:p>
        </p:txBody>
      </p:sp>
      <p:sp>
        <p:nvSpPr>
          <p:cNvPr id="20" name="CasellaDiTesto 19"/>
          <p:cNvSpPr txBox="1">
            <a:spLocks noChangeArrowheads="1"/>
          </p:cNvSpPr>
          <p:nvPr/>
        </p:nvSpPr>
        <p:spPr bwMode="auto">
          <a:xfrm>
            <a:off x="7144356" y="3147704"/>
            <a:ext cx="1763688" cy="103105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it-IT" sz="1400" b="1" dirty="0" smtClean="0">
                <a:solidFill>
                  <a:srgbClr val="790000"/>
                </a:solidFill>
                <a:latin typeface="Verdana" pitchFamily="34" charset="0"/>
              </a:rPr>
              <a:t>A scelta/idoneità/prova finale</a:t>
            </a:r>
          </a:p>
          <a:p>
            <a:pPr algn="ctr">
              <a:spcBef>
                <a:spcPts val="600"/>
              </a:spcBef>
            </a:pPr>
            <a:r>
              <a:rPr lang="it-IT" sz="1400" b="1" dirty="0" smtClean="0">
                <a:solidFill>
                  <a:srgbClr val="790000"/>
                </a:solidFill>
                <a:latin typeface="Verdana" pitchFamily="34" charset="0"/>
              </a:rPr>
              <a:t>(21 </a:t>
            </a:r>
            <a:r>
              <a:rPr lang="it-IT" sz="1400" b="1" dirty="0" err="1" smtClean="0">
                <a:solidFill>
                  <a:srgbClr val="790000"/>
                </a:solidFill>
                <a:latin typeface="Verdana" pitchFamily="34" charset="0"/>
              </a:rPr>
              <a:t>cfu</a:t>
            </a:r>
            <a:r>
              <a:rPr lang="it-IT" sz="1400" b="1" dirty="0" smtClean="0">
                <a:solidFill>
                  <a:srgbClr val="790000"/>
                </a:solidFill>
                <a:latin typeface="Verdana" pitchFamily="34" charset="0"/>
              </a:rPr>
              <a:t>)</a:t>
            </a:r>
          </a:p>
        </p:txBody>
      </p:sp>
      <p:cxnSp>
        <p:nvCxnSpPr>
          <p:cNvPr id="22" name="Connettore 2 21"/>
          <p:cNvCxnSpPr/>
          <p:nvPr/>
        </p:nvCxnSpPr>
        <p:spPr>
          <a:xfrm flipH="1">
            <a:off x="6444208" y="3685409"/>
            <a:ext cx="697050" cy="0"/>
          </a:xfrm>
          <a:prstGeom prst="straightConnector1">
            <a:avLst/>
          </a:prstGeom>
          <a:ln w="76200" cap="flat">
            <a:solidFill>
              <a:srgbClr val="790000"/>
            </a:solidFill>
            <a:headEnd type="none"/>
            <a:tailEnd type="stealt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6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095358" y="6492875"/>
            <a:ext cx="5005536" cy="365125"/>
          </a:xfrm>
        </p:spPr>
        <p:txBody>
          <a:bodyPr/>
          <a:lstStyle/>
          <a:p>
            <a:pPr algn="ctr"/>
            <a:r>
              <a:rPr lang="it-IT" dirty="0" smtClean="0"/>
              <a:t>Ingegneria Gestionale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2915816" y="3190037"/>
            <a:ext cx="286051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790000"/>
                </a:solidFill>
                <a:latin typeface="Verdana" pitchFamily="34" charset="0"/>
              </a:rPr>
              <a:t>Laurea in Ingegneria Gestionale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736582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animBg="1"/>
      <p:bldP spid="14" grpId="0" animBg="1"/>
      <p:bldP spid="15" grpId="0" animBg="1"/>
      <p:bldP spid="16" grpId="0" animBg="1"/>
      <p:bldP spid="2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hape 31"/>
          <p:cNvCxnSpPr/>
          <p:nvPr/>
        </p:nvCxnSpPr>
        <p:spPr>
          <a:xfrm>
            <a:off x="546197" y="4725144"/>
            <a:ext cx="837023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ysDash"/>
            <a:round/>
            <a:headEnd type="none" w="lg" len="lg"/>
            <a:tailEnd type="none" w="lg" len="lg"/>
          </a:ln>
        </p:spPr>
      </p:cxnSp>
      <p:cxnSp>
        <p:nvCxnSpPr>
          <p:cNvPr id="7" name="Shape 33"/>
          <p:cNvCxnSpPr/>
          <p:nvPr/>
        </p:nvCxnSpPr>
        <p:spPr>
          <a:xfrm>
            <a:off x="546197" y="3708633"/>
            <a:ext cx="8370230" cy="8399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ysDash"/>
            <a:round/>
            <a:headEnd type="none" w="lg" len="lg"/>
            <a:tailEnd type="none" w="lg" len="lg"/>
          </a:ln>
        </p:spPr>
      </p:cxnSp>
      <p:cxnSp>
        <p:nvCxnSpPr>
          <p:cNvPr id="8" name="Shape 34"/>
          <p:cNvCxnSpPr/>
          <p:nvPr/>
        </p:nvCxnSpPr>
        <p:spPr>
          <a:xfrm>
            <a:off x="549514" y="5733256"/>
            <a:ext cx="8366913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ysDash"/>
            <a:round/>
            <a:headEnd type="none" w="lg" len="lg"/>
            <a:tailEnd type="none" w="lg" len="lg"/>
          </a:ln>
        </p:spPr>
      </p:cxnSp>
      <p:sp>
        <p:nvSpPr>
          <p:cNvPr id="42" name="Shape 68"/>
          <p:cNvSpPr txBox="1"/>
          <p:nvPr/>
        </p:nvSpPr>
        <p:spPr>
          <a:xfrm>
            <a:off x="601483" y="5911225"/>
            <a:ext cx="963953" cy="584443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Primo</a:t>
            </a:r>
            <a:b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semestre</a:t>
            </a:r>
            <a:endParaRPr lang="it" sz="1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Shape 69"/>
          <p:cNvSpPr txBox="1"/>
          <p:nvPr/>
        </p:nvSpPr>
        <p:spPr>
          <a:xfrm>
            <a:off x="601483" y="4910724"/>
            <a:ext cx="963953" cy="584443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Secondo</a:t>
            </a:r>
            <a:b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semestre</a:t>
            </a:r>
            <a:endParaRPr lang="it" sz="1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46" name="Shape 72"/>
          <p:cNvCxnSpPr/>
          <p:nvPr/>
        </p:nvCxnSpPr>
        <p:spPr>
          <a:xfrm>
            <a:off x="567357" y="2700521"/>
            <a:ext cx="8349070" cy="8399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ysDash"/>
            <a:round/>
            <a:headEnd type="none" w="lg" len="lg"/>
            <a:tailEnd type="none" w="lg" len="lg"/>
          </a:ln>
        </p:spPr>
      </p:cxnSp>
      <p:cxnSp>
        <p:nvCxnSpPr>
          <p:cNvPr id="83" name="Shape 34"/>
          <p:cNvCxnSpPr/>
          <p:nvPr/>
        </p:nvCxnSpPr>
        <p:spPr>
          <a:xfrm>
            <a:off x="550937" y="6669360"/>
            <a:ext cx="8366913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ysDash"/>
            <a:round/>
            <a:headEnd type="none" w="lg" len="lg"/>
            <a:tailEnd type="none" w="lg" len="lg"/>
          </a:ln>
        </p:spPr>
      </p:cxnSp>
      <p:sp>
        <p:nvSpPr>
          <p:cNvPr id="101" name="Shape 56"/>
          <p:cNvSpPr/>
          <p:nvPr/>
        </p:nvSpPr>
        <p:spPr>
          <a:xfrm rot="16200000">
            <a:off x="-673425" y="3498056"/>
            <a:ext cx="2024624" cy="40132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20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Secondo anno</a:t>
            </a:r>
            <a:endParaRPr lang="it" sz="2000" b="1" dirty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  <p:sp>
        <p:nvSpPr>
          <p:cNvPr id="103" name="Shape 68"/>
          <p:cNvSpPr txBox="1"/>
          <p:nvPr/>
        </p:nvSpPr>
        <p:spPr>
          <a:xfrm>
            <a:off x="601483" y="3910223"/>
            <a:ext cx="963953" cy="584443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Primo</a:t>
            </a:r>
            <a:b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semestre</a:t>
            </a:r>
            <a:endParaRPr lang="it" sz="1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4" name="Shape 69"/>
          <p:cNvSpPr txBox="1"/>
          <p:nvPr/>
        </p:nvSpPr>
        <p:spPr>
          <a:xfrm>
            <a:off x="601483" y="2909722"/>
            <a:ext cx="963953" cy="584443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Secondo</a:t>
            </a:r>
            <a:b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semestre</a:t>
            </a:r>
            <a:endParaRPr lang="it" sz="1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251520" y="32609"/>
            <a:ext cx="5246055" cy="555748"/>
          </a:xfrm>
        </p:spPr>
        <p:txBody>
          <a:bodyPr>
            <a:normAutofit fontScale="90000"/>
          </a:bodyPr>
          <a:lstStyle/>
          <a:p>
            <a:pPr algn="l"/>
            <a:r>
              <a:rPr lang="it-IT" b="1" dirty="0" smtClean="0">
                <a:solidFill>
                  <a:srgbClr val="800000"/>
                </a:solidFill>
              </a:rPr>
              <a:t>Ingegneria gestionale</a:t>
            </a:r>
            <a:endParaRPr lang="it-IT" dirty="0"/>
          </a:p>
        </p:txBody>
      </p:sp>
      <p:grpSp>
        <p:nvGrpSpPr>
          <p:cNvPr id="21" name="Gruppo 20"/>
          <p:cNvGrpSpPr/>
          <p:nvPr/>
        </p:nvGrpSpPr>
        <p:grpSpPr>
          <a:xfrm>
            <a:off x="1537214" y="5805265"/>
            <a:ext cx="5483058" cy="781748"/>
            <a:chOff x="1537214" y="5805265"/>
            <a:chExt cx="5483058" cy="781748"/>
          </a:xfrm>
        </p:grpSpPr>
        <p:sp>
          <p:nvSpPr>
            <p:cNvPr id="4" name="Shape 23"/>
            <p:cNvSpPr/>
            <p:nvPr/>
          </p:nvSpPr>
          <p:spPr>
            <a:xfrm>
              <a:off x="1537214" y="5805265"/>
              <a:ext cx="5483058" cy="7817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25" tIns="91425" rIns="91425" bIns="91425" anchor="ctr" anchorCtr="0">
              <a:no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sz="18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6" name="Gruppo 25"/>
            <p:cNvGrpSpPr/>
            <p:nvPr/>
          </p:nvGrpSpPr>
          <p:grpSpPr>
            <a:xfrm>
              <a:off x="4355976" y="5903363"/>
              <a:ext cx="2522109" cy="585553"/>
              <a:chOff x="5149893" y="5385727"/>
              <a:chExt cx="2522109" cy="715409"/>
            </a:xfrm>
          </p:grpSpPr>
          <p:sp>
            <p:nvSpPr>
              <p:cNvPr id="70" name="Shape 42"/>
              <p:cNvSpPr/>
              <p:nvPr/>
            </p:nvSpPr>
            <p:spPr>
              <a:xfrm>
                <a:off x="5149893" y="5385727"/>
                <a:ext cx="2522109" cy="71540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Geometria</a:t>
                </a:r>
                <a:endParaRPr lang="it" sz="12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1" name="Shape 47"/>
              <p:cNvSpPr/>
              <p:nvPr/>
            </p:nvSpPr>
            <p:spPr>
              <a:xfrm>
                <a:off x="6950615" y="5483858"/>
                <a:ext cx="647550" cy="609438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12</a:t>
                </a:r>
                <a:r>
                  <a:rPr lang="it-IT" sz="1200" b="1" dirty="0" smtClean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CFU</a:t>
                </a:r>
                <a:endParaRPr lang="it" sz="12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7" name="Gruppo 26"/>
            <p:cNvGrpSpPr/>
            <p:nvPr/>
          </p:nvGrpSpPr>
          <p:grpSpPr>
            <a:xfrm>
              <a:off x="1619672" y="5903363"/>
              <a:ext cx="2518772" cy="585553"/>
              <a:chOff x="1765517" y="5385727"/>
              <a:chExt cx="2518772" cy="715409"/>
            </a:xfrm>
          </p:grpSpPr>
          <p:sp>
            <p:nvSpPr>
              <p:cNvPr id="60" name="Shape 42"/>
              <p:cNvSpPr/>
              <p:nvPr/>
            </p:nvSpPr>
            <p:spPr>
              <a:xfrm>
                <a:off x="1765517" y="5385727"/>
                <a:ext cx="2518772" cy="71540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Analisi matematica I</a:t>
                </a:r>
                <a:endParaRPr lang="it" sz="12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" name="Shape 47"/>
              <p:cNvSpPr/>
              <p:nvPr/>
            </p:nvSpPr>
            <p:spPr>
              <a:xfrm>
                <a:off x="3565716" y="5483858"/>
                <a:ext cx="647550" cy="609438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12</a:t>
                </a:r>
                <a:r>
                  <a:rPr lang="it-IT" sz="1200" b="1" dirty="0" smtClean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CFU</a:t>
                </a:r>
                <a:endParaRPr lang="it" sz="12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2" name="Gruppo 11"/>
          <p:cNvGrpSpPr/>
          <p:nvPr/>
        </p:nvGrpSpPr>
        <p:grpSpPr>
          <a:xfrm>
            <a:off x="5722620" y="4831788"/>
            <a:ext cx="2809820" cy="757453"/>
            <a:chOff x="6010653" y="4831788"/>
            <a:chExt cx="2809820" cy="757453"/>
          </a:xfrm>
        </p:grpSpPr>
        <p:sp>
          <p:nvSpPr>
            <p:cNvPr id="85" name="Shape 23"/>
            <p:cNvSpPr/>
            <p:nvPr/>
          </p:nvSpPr>
          <p:spPr>
            <a:xfrm>
              <a:off x="6010653" y="4831788"/>
              <a:ext cx="2809820" cy="75745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1425" tIns="91425" rIns="91425" bIns="91425" anchor="ctr" anchorCtr="0">
              <a:no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sz="18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2" name="Gruppo 21"/>
            <p:cNvGrpSpPr/>
            <p:nvPr/>
          </p:nvGrpSpPr>
          <p:grpSpPr>
            <a:xfrm>
              <a:off x="6154509" y="4899064"/>
              <a:ext cx="2522109" cy="557068"/>
              <a:chOff x="6298363" y="4207110"/>
              <a:chExt cx="2522109" cy="715409"/>
            </a:xfrm>
          </p:grpSpPr>
          <p:sp>
            <p:nvSpPr>
              <p:cNvPr id="80" name="Shape 42"/>
              <p:cNvSpPr/>
              <p:nvPr/>
            </p:nvSpPr>
            <p:spPr>
              <a:xfrm>
                <a:off x="6298363" y="4207110"/>
                <a:ext cx="2522109" cy="71540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" sz="1200" b="1" dirty="0" smtClean="0">
                    <a:solidFill>
                      <a:schemeClr val="bg1"/>
                    </a:solidFill>
                    <a:latin typeface="Calibri"/>
                  </a:rPr>
                  <a:t>Fondamenti di Informatica</a:t>
                </a:r>
                <a:endParaRPr lang="it" sz="1200" b="1" dirty="0">
                  <a:solidFill>
                    <a:schemeClr val="bg1"/>
                  </a:solidFill>
                  <a:latin typeface="Calibri"/>
                </a:endParaRPr>
              </a:p>
            </p:txBody>
          </p:sp>
          <p:sp>
            <p:nvSpPr>
              <p:cNvPr id="74" name="Shape 47"/>
              <p:cNvSpPr/>
              <p:nvPr/>
            </p:nvSpPr>
            <p:spPr>
              <a:xfrm>
                <a:off x="8100392" y="4259722"/>
                <a:ext cx="647550" cy="609438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12</a:t>
                </a:r>
                <a:r>
                  <a:rPr lang="it-IT" sz="1200" b="1" dirty="0" smtClean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CFU</a:t>
                </a:r>
                <a:endParaRPr lang="it" sz="12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3" name="Gruppo 22"/>
          <p:cNvGrpSpPr/>
          <p:nvPr/>
        </p:nvGrpSpPr>
        <p:grpSpPr>
          <a:xfrm>
            <a:off x="1537214" y="4831788"/>
            <a:ext cx="4042898" cy="757453"/>
            <a:chOff x="1537214" y="4831788"/>
            <a:chExt cx="4042898" cy="757453"/>
          </a:xfrm>
        </p:grpSpPr>
        <p:sp>
          <p:nvSpPr>
            <p:cNvPr id="75" name="Shape 23"/>
            <p:cNvSpPr/>
            <p:nvPr/>
          </p:nvSpPr>
          <p:spPr>
            <a:xfrm>
              <a:off x="1537214" y="4831788"/>
              <a:ext cx="4042898" cy="75745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25" tIns="91425" rIns="91425" bIns="91425" anchor="ctr" anchorCtr="0">
              <a:no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sz="18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1" name="Gruppo 30"/>
            <p:cNvGrpSpPr/>
            <p:nvPr/>
          </p:nvGrpSpPr>
          <p:grpSpPr>
            <a:xfrm>
              <a:off x="4355976" y="4920032"/>
              <a:ext cx="1106457" cy="557068"/>
              <a:chOff x="4355976" y="4153421"/>
              <a:chExt cx="1106457" cy="715409"/>
            </a:xfrm>
          </p:grpSpPr>
          <p:sp>
            <p:nvSpPr>
              <p:cNvPr id="77" name="Shape 42"/>
              <p:cNvSpPr/>
              <p:nvPr/>
            </p:nvSpPr>
            <p:spPr>
              <a:xfrm>
                <a:off x="4355976" y="4153421"/>
                <a:ext cx="1106457" cy="71540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Statist</a:t>
                </a:r>
              </a:p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Probab</a:t>
                </a:r>
                <a:endParaRPr lang="it" sz="12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" name="Shape 47"/>
              <p:cNvSpPr/>
              <p:nvPr/>
            </p:nvSpPr>
            <p:spPr>
              <a:xfrm>
                <a:off x="5004049" y="4328527"/>
                <a:ext cx="421420" cy="39661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" sz="1000" b="1" dirty="0">
                    <a:solidFill>
                      <a:prstClr val="black"/>
                    </a:solidFill>
                    <a:latin typeface="Calibri"/>
                  </a:rPr>
                  <a:t>6</a:t>
                </a:r>
                <a:r>
                  <a:rPr lang="it-IT" sz="1000" b="1" dirty="0" smtClean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it" sz="1000" b="1" dirty="0" smtClean="0">
                    <a:solidFill>
                      <a:prstClr val="black"/>
                    </a:solidFill>
                    <a:latin typeface="Calibri"/>
                  </a:rPr>
                  <a:t>CFU</a:t>
                </a:r>
                <a:endParaRPr lang="it" sz="10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1" name="Gruppo 80"/>
            <p:cNvGrpSpPr/>
            <p:nvPr/>
          </p:nvGrpSpPr>
          <p:grpSpPr>
            <a:xfrm>
              <a:off x="1619672" y="4920032"/>
              <a:ext cx="2518772" cy="557068"/>
              <a:chOff x="1763689" y="5406071"/>
              <a:chExt cx="2518772" cy="715409"/>
            </a:xfrm>
          </p:grpSpPr>
          <p:sp>
            <p:nvSpPr>
              <p:cNvPr id="82" name="Shape 42"/>
              <p:cNvSpPr/>
              <p:nvPr/>
            </p:nvSpPr>
            <p:spPr>
              <a:xfrm>
                <a:off x="1763689" y="5406071"/>
                <a:ext cx="2518772" cy="71540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Fisica</a:t>
                </a:r>
                <a:endParaRPr lang="it" sz="12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" name="Shape 47"/>
              <p:cNvSpPr/>
              <p:nvPr/>
            </p:nvSpPr>
            <p:spPr>
              <a:xfrm>
                <a:off x="3491881" y="5459057"/>
                <a:ext cx="647550" cy="60943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12</a:t>
                </a:r>
                <a:r>
                  <a:rPr lang="it-IT" sz="1200" b="1" dirty="0" smtClean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CFU</a:t>
                </a:r>
                <a:endParaRPr lang="it" sz="12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4" name="Gruppo 23"/>
          <p:cNvGrpSpPr/>
          <p:nvPr/>
        </p:nvGrpSpPr>
        <p:grpSpPr>
          <a:xfrm>
            <a:off x="1537214" y="3820781"/>
            <a:ext cx="2629075" cy="760348"/>
            <a:chOff x="1537214" y="3820781"/>
            <a:chExt cx="2629075" cy="760348"/>
          </a:xfrm>
        </p:grpSpPr>
        <p:sp>
          <p:nvSpPr>
            <p:cNvPr id="93" name="Shape 23"/>
            <p:cNvSpPr/>
            <p:nvPr/>
          </p:nvSpPr>
          <p:spPr>
            <a:xfrm>
              <a:off x="1537214" y="3820781"/>
              <a:ext cx="2629075" cy="7603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25" tIns="91425" rIns="91425" bIns="91425" anchor="ctr" anchorCtr="0">
              <a:no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sz="18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94" name="Gruppo 93"/>
            <p:cNvGrpSpPr/>
            <p:nvPr/>
          </p:nvGrpSpPr>
          <p:grpSpPr>
            <a:xfrm>
              <a:off x="1619672" y="3909362"/>
              <a:ext cx="1106457" cy="559197"/>
              <a:chOff x="4283967" y="4153421"/>
              <a:chExt cx="1106457" cy="715409"/>
            </a:xfrm>
          </p:grpSpPr>
          <p:sp>
            <p:nvSpPr>
              <p:cNvPr id="96" name="Shape 42"/>
              <p:cNvSpPr/>
              <p:nvPr/>
            </p:nvSpPr>
            <p:spPr>
              <a:xfrm>
                <a:off x="4283967" y="4153421"/>
                <a:ext cx="1106457" cy="71540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Analisi</a:t>
                </a:r>
              </a:p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200" b="1" dirty="0" smtClean="0">
                    <a:solidFill>
                      <a:prstClr val="black"/>
                    </a:solidFill>
                    <a:latin typeface="Calibri"/>
                  </a:rPr>
                  <a:t>M</a:t>
                </a: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atem.</a:t>
                </a:r>
              </a:p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II</a:t>
                </a:r>
              </a:p>
            </p:txBody>
          </p:sp>
          <p:sp>
            <p:nvSpPr>
              <p:cNvPr id="98" name="Shape 47"/>
              <p:cNvSpPr/>
              <p:nvPr/>
            </p:nvSpPr>
            <p:spPr>
              <a:xfrm>
                <a:off x="4932039" y="4328527"/>
                <a:ext cx="421420" cy="39661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" sz="1000" b="1" dirty="0">
                    <a:solidFill>
                      <a:prstClr val="black"/>
                    </a:solidFill>
                    <a:latin typeface="Calibri"/>
                  </a:rPr>
                  <a:t>6</a:t>
                </a:r>
                <a:r>
                  <a:rPr lang="it-IT" sz="1000" b="1" dirty="0" smtClean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it" sz="1000" b="1" dirty="0" smtClean="0">
                    <a:solidFill>
                      <a:prstClr val="black"/>
                    </a:solidFill>
                    <a:latin typeface="Calibri"/>
                  </a:rPr>
                  <a:t>CFU</a:t>
                </a:r>
                <a:endParaRPr lang="it" sz="10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9" name="Gruppo 38"/>
            <p:cNvGrpSpPr/>
            <p:nvPr/>
          </p:nvGrpSpPr>
          <p:grpSpPr>
            <a:xfrm>
              <a:off x="2889479" y="3905711"/>
              <a:ext cx="1106457" cy="559197"/>
              <a:chOff x="2889479" y="3140968"/>
              <a:chExt cx="1106457" cy="715409"/>
            </a:xfrm>
          </p:grpSpPr>
          <p:sp>
            <p:nvSpPr>
              <p:cNvPr id="122" name="Shape 42"/>
              <p:cNvSpPr/>
              <p:nvPr/>
            </p:nvSpPr>
            <p:spPr>
              <a:xfrm>
                <a:off x="2889479" y="3140968"/>
                <a:ext cx="1106457" cy="71540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Chimica</a:t>
                </a:r>
              </a:p>
            </p:txBody>
          </p:sp>
          <p:sp>
            <p:nvSpPr>
              <p:cNvPr id="123" name="Shape 47"/>
              <p:cNvSpPr/>
              <p:nvPr/>
            </p:nvSpPr>
            <p:spPr>
              <a:xfrm>
                <a:off x="3574516" y="3316074"/>
                <a:ext cx="421420" cy="39661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" sz="1000" b="1" dirty="0">
                    <a:solidFill>
                      <a:prstClr val="black"/>
                    </a:solidFill>
                    <a:latin typeface="Calibri"/>
                  </a:rPr>
                  <a:t>6</a:t>
                </a:r>
                <a:r>
                  <a:rPr lang="it-IT" sz="1000" b="1" dirty="0" smtClean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it" sz="1000" b="1" dirty="0" smtClean="0">
                    <a:solidFill>
                      <a:prstClr val="black"/>
                    </a:solidFill>
                    <a:latin typeface="Calibri"/>
                  </a:rPr>
                  <a:t>CFU</a:t>
                </a:r>
                <a:endParaRPr lang="it" sz="10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9" name="Gruppo 8"/>
          <p:cNvGrpSpPr/>
          <p:nvPr/>
        </p:nvGrpSpPr>
        <p:grpSpPr>
          <a:xfrm>
            <a:off x="4283968" y="3803707"/>
            <a:ext cx="1274571" cy="777422"/>
            <a:chOff x="4601674" y="3803707"/>
            <a:chExt cx="1274571" cy="777422"/>
          </a:xfrm>
        </p:grpSpPr>
        <p:grpSp>
          <p:nvGrpSpPr>
            <p:cNvPr id="44" name="Gruppo 43"/>
            <p:cNvGrpSpPr/>
            <p:nvPr/>
          </p:nvGrpSpPr>
          <p:grpSpPr>
            <a:xfrm>
              <a:off x="4601674" y="3803707"/>
              <a:ext cx="1274571" cy="777422"/>
              <a:chOff x="4601674" y="3049387"/>
              <a:chExt cx="1274571" cy="972751"/>
            </a:xfrm>
          </p:grpSpPr>
          <p:sp>
            <p:nvSpPr>
              <p:cNvPr id="124" name="Shape 23"/>
              <p:cNvSpPr/>
              <p:nvPr/>
            </p:nvSpPr>
            <p:spPr>
              <a:xfrm>
                <a:off x="4601674" y="3049387"/>
                <a:ext cx="1274571" cy="972751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7" name="Shape 42"/>
              <p:cNvSpPr/>
              <p:nvPr/>
            </p:nvSpPr>
            <p:spPr>
              <a:xfrm>
                <a:off x="4670074" y="3178058"/>
                <a:ext cx="1137770" cy="71540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" sz="1200" b="1" dirty="0" smtClean="0">
                    <a:solidFill>
                      <a:schemeClr val="bg1"/>
                    </a:solidFill>
                    <a:latin typeface="Calibri"/>
                  </a:rPr>
                  <a:t>Elettro</a:t>
                </a:r>
              </a:p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" sz="1200" b="1" dirty="0" smtClean="0">
                    <a:solidFill>
                      <a:schemeClr val="bg1"/>
                    </a:solidFill>
                    <a:latin typeface="Calibri"/>
                  </a:rPr>
                  <a:t>tecnica</a:t>
                </a:r>
              </a:p>
            </p:txBody>
          </p:sp>
        </p:grpSp>
        <p:sp>
          <p:nvSpPr>
            <p:cNvPr id="128" name="Shape 47"/>
            <p:cNvSpPr/>
            <p:nvPr/>
          </p:nvSpPr>
          <p:spPr>
            <a:xfrm>
              <a:off x="5373400" y="3968487"/>
              <a:ext cx="421420" cy="39661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91425" tIns="91425" rIns="91425" bIns="91425" anchor="ctr" anchorCtr="0">
              <a:no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it" sz="1000" b="1" dirty="0">
                  <a:solidFill>
                    <a:prstClr val="black"/>
                  </a:solidFill>
                  <a:latin typeface="Calibri"/>
                </a:rPr>
                <a:t>6</a:t>
              </a:r>
              <a:r>
                <a:rPr lang="it-IT" sz="1000" b="1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it" sz="1000" b="1" dirty="0" smtClean="0">
                  <a:solidFill>
                    <a:prstClr val="black"/>
                  </a:solidFill>
                  <a:latin typeface="Calibri"/>
                </a:rPr>
                <a:t>CFU</a:t>
              </a:r>
              <a:endParaRPr lang="it" sz="10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5" name="Gruppo 44"/>
          <p:cNvGrpSpPr/>
          <p:nvPr/>
        </p:nvGrpSpPr>
        <p:grpSpPr>
          <a:xfrm>
            <a:off x="5724128" y="3788666"/>
            <a:ext cx="2808312" cy="792463"/>
            <a:chOff x="6010653" y="3064428"/>
            <a:chExt cx="2665803" cy="972751"/>
          </a:xfrm>
        </p:grpSpPr>
        <p:sp>
          <p:nvSpPr>
            <p:cNvPr id="129" name="Shape 23"/>
            <p:cNvSpPr/>
            <p:nvPr/>
          </p:nvSpPr>
          <p:spPr>
            <a:xfrm>
              <a:off x="6010653" y="3064428"/>
              <a:ext cx="2665803" cy="972751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91425" tIns="91425" rIns="91425" bIns="91425" anchor="ctr" anchorCtr="0">
              <a:no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sz="18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30" name="Gruppo 129"/>
            <p:cNvGrpSpPr/>
            <p:nvPr/>
          </p:nvGrpSpPr>
          <p:grpSpPr>
            <a:xfrm>
              <a:off x="6084168" y="3192104"/>
              <a:ext cx="2522109" cy="715409"/>
              <a:chOff x="6146173" y="4207110"/>
              <a:chExt cx="2522109" cy="715409"/>
            </a:xfrm>
          </p:grpSpPr>
          <p:sp>
            <p:nvSpPr>
              <p:cNvPr id="131" name="Shape 42"/>
              <p:cNvSpPr/>
              <p:nvPr/>
            </p:nvSpPr>
            <p:spPr>
              <a:xfrm>
                <a:off x="6146173" y="4207110"/>
                <a:ext cx="2522109" cy="71540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" sz="1200" b="1" dirty="0" smtClean="0">
                    <a:solidFill>
                      <a:schemeClr val="tx1"/>
                    </a:solidFill>
                    <a:latin typeface="Calibri"/>
                  </a:rPr>
                  <a:t>Ricerca Operativa</a:t>
                </a:r>
                <a:endParaRPr lang="it" sz="1200" dirty="0" smtClean="0">
                  <a:solidFill>
                    <a:schemeClr val="tx1"/>
                  </a:solidFill>
                  <a:latin typeface="Calibri"/>
                </a:endParaRPr>
              </a:p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200" dirty="0" smtClean="0">
                    <a:solidFill>
                      <a:schemeClr val="tx1"/>
                    </a:solidFill>
                    <a:latin typeface="Calibri"/>
                  </a:rPr>
                  <a:t>M</a:t>
                </a:r>
                <a:r>
                  <a:rPr lang="it" sz="1200" dirty="0" smtClean="0">
                    <a:solidFill>
                      <a:schemeClr val="tx1"/>
                    </a:solidFill>
                    <a:latin typeface="Calibri"/>
                  </a:rPr>
                  <a:t>odelli matematici appl.</a:t>
                </a:r>
              </a:p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" sz="1200" dirty="0" smtClean="0">
                    <a:solidFill>
                      <a:schemeClr val="tx1"/>
                    </a:solidFill>
                    <a:latin typeface="Calibri"/>
                  </a:rPr>
                  <a:t>algoritmi</a:t>
                </a:r>
              </a:p>
            </p:txBody>
          </p:sp>
          <p:sp>
            <p:nvSpPr>
              <p:cNvPr id="132" name="Shape 47"/>
              <p:cNvSpPr/>
              <p:nvPr/>
            </p:nvSpPr>
            <p:spPr>
              <a:xfrm>
                <a:off x="7946373" y="4259722"/>
                <a:ext cx="647550" cy="60943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12</a:t>
                </a:r>
                <a:r>
                  <a:rPr lang="it-IT" sz="1200" b="1" dirty="0" smtClean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CFU</a:t>
                </a:r>
                <a:endParaRPr lang="it" sz="12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9" name="Gruppo 28"/>
          <p:cNvGrpSpPr/>
          <p:nvPr/>
        </p:nvGrpSpPr>
        <p:grpSpPr>
          <a:xfrm>
            <a:off x="1537215" y="2807743"/>
            <a:ext cx="4042898" cy="765274"/>
            <a:chOff x="1537215" y="2807743"/>
            <a:chExt cx="4042898" cy="765274"/>
          </a:xfrm>
        </p:grpSpPr>
        <p:sp>
          <p:nvSpPr>
            <p:cNvPr id="134" name="Shape 23"/>
            <p:cNvSpPr/>
            <p:nvPr/>
          </p:nvSpPr>
          <p:spPr>
            <a:xfrm>
              <a:off x="1537215" y="2807743"/>
              <a:ext cx="4042898" cy="76527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1425" tIns="91425" rIns="91425" bIns="91425" anchor="ctr" anchorCtr="0">
              <a:no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sz="18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5" name="Gruppo 34"/>
            <p:cNvGrpSpPr/>
            <p:nvPr/>
          </p:nvGrpSpPr>
          <p:grpSpPr>
            <a:xfrm>
              <a:off x="1605613" y="2908970"/>
              <a:ext cx="1886267" cy="562820"/>
              <a:chOff x="1605613" y="1770949"/>
              <a:chExt cx="2030282" cy="715409"/>
            </a:xfrm>
          </p:grpSpPr>
          <p:sp>
            <p:nvSpPr>
              <p:cNvPr id="135" name="Shape 42"/>
              <p:cNvSpPr/>
              <p:nvPr/>
            </p:nvSpPr>
            <p:spPr>
              <a:xfrm>
                <a:off x="1605613" y="1770949"/>
                <a:ext cx="2030282" cy="71540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" sz="1200" b="1" dirty="0" smtClean="0">
                    <a:solidFill>
                      <a:schemeClr val="bg1"/>
                    </a:solidFill>
                    <a:latin typeface="Calibri"/>
                  </a:rPr>
                  <a:t>Te</a:t>
                </a:r>
                <a:r>
                  <a:rPr lang="it-IT" sz="1200" b="1" dirty="0" smtClean="0">
                    <a:solidFill>
                      <a:schemeClr val="bg1"/>
                    </a:solidFill>
                    <a:latin typeface="Calibri"/>
                  </a:rPr>
                  <a:t>l</a:t>
                </a:r>
                <a:r>
                  <a:rPr lang="it" sz="1200" b="1" dirty="0" smtClean="0">
                    <a:solidFill>
                      <a:schemeClr val="bg1"/>
                    </a:solidFill>
                    <a:latin typeface="Calibri"/>
                  </a:rPr>
                  <a:t>e</a:t>
                </a:r>
                <a:r>
                  <a:rPr lang="it-IT" sz="1200" b="1" dirty="0" smtClean="0">
                    <a:solidFill>
                      <a:schemeClr val="bg1"/>
                    </a:solidFill>
                    <a:latin typeface="Calibri"/>
                  </a:rPr>
                  <a:t>c</a:t>
                </a:r>
                <a:r>
                  <a:rPr lang="it" sz="1200" b="1" dirty="0" smtClean="0">
                    <a:solidFill>
                      <a:schemeClr val="bg1"/>
                    </a:solidFill>
                    <a:latin typeface="Calibri"/>
                  </a:rPr>
                  <a:t>omunicazioni</a:t>
                </a:r>
              </a:p>
            </p:txBody>
          </p:sp>
          <p:sp>
            <p:nvSpPr>
              <p:cNvPr id="136" name="Shape 47"/>
              <p:cNvSpPr/>
              <p:nvPr/>
            </p:nvSpPr>
            <p:spPr>
              <a:xfrm>
                <a:off x="3070460" y="1952263"/>
                <a:ext cx="421420" cy="39661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" sz="1000" b="1" dirty="0" smtClean="0">
                    <a:solidFill>
                      <a:prstClr val="black"/>
                    </a:solidFill>
                    <a:latin typeface="Calibri"/>
                  </a:rPr>
                  <a:t>9 CFU</a:t>
                </a:r>
                <a:endParaRPr lang="it" sz="10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8" name="Gruppo 37"/>
            <p:cNvGrpSpPr/>
            <p:nvPr/>
          </p:nvGrpSpPr>
          <p:grpSpPr>
            <a:xfrm>
              <a:off x="3745541" y="2926186"/>
              <a:ext cx="1744597" cy="562820"/>
              <a:chOff x="3745541" y="1792832"/>
              <a:chExt cx="1744597" cy="715409"/>
            </a:xfrm>
          </p:grpSpPr>
          <p:sp>
            <p:nvSpPr>
              <p:cNvPr id="138" name="Shape 42"/>
              <p:cNvSpPr/>
              <p:nvPr/>
            </p:nvSpPr>
            <p:spPr>
              <a:xfrm>
                <a:off x="3745541" y="1792832"/>
                <a:ext cx="1744597" cy="71540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" sz="1200" b="1" dirty="0" smtClean="0">
                    <a:solidFill>
                      <a:schemeClr val="bg1"/>
                    </a:solidFill>
                    <a:latin typeface="Calibri"/>
                  </a:rPr>
                  <a:t>Automatica</a:t>
                </a:r>
              </a:p>
            </p:txBody>
          </p:sp>
          <p:sp>
            <p:nvSpPr>
              <p:cNvPr id="139" name="Shape 47"/>
              <p:cNvSpPr/>
              <p:nvPr/>
            </p:nvSpPr>
            <p:spPr>
              <a:xfrm>
                <a:off x="4942668" y="1974146"/>
                <a:ext cx="421420" cy="39661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" sz="1000" b="1" dirty="0" smtClean="0">
                    <a:solidFill>
                      <a:prstClr val="black"/>
                    </a:solidFill>
                    <a:latin typeface="Calibri"/>
                  </a:rPr>
                  <a:t>9 CFU</a:t>
                </a:r>
                <a:endParaRPr lang="it" sz="10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0" name="Gruppo 19"/>
          <p:cNvGrpSpPr/>
          <p:nvPr/>
        </p:nvGrpSpPr>
        <p:grpSpPr>
          <a:xfrm>
            <a:off x="5724128" y="2807744"/>
            <a:ext cx="3240360" cy="801921"/>
            <a:chOff x="5724128" y="2807744"/>
            <a:chExt cx="3240360" cy="801921"/>
          </a:xfrm>
        </p:grpSpPr>
        <p:sp>
          <p:nvSpPr>
            <p:cNvPr id="140" name="Shape 23"/>
            <p:cNvSpPr/>
            <p:nvPr/>
          </p:nvSpPr>
          <p:spPr>
            <a:xfrm>
              <a:off x="5724128" y="2807744"/>
              <a:ext cx="3240360" cy="801921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1425" tIns="91425" rIns="91425" bIns="91425" anchor="ctr" anchorCtr="0">
              <a:no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2" name="Shape 42"/>
            <p:cNvSpPr/>
            <p:nvPr/>
          </p:nvSpPr>
          <p:spPr>
            <a:xfrm>
              <a:off x="5831526" y="2870920"/>
              <a:ext cx="2988946" cy="67556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91425" tIns="91425" rIns="91425" bIns="91425" anchor="ctr" anchorCtr="0">
              <a:no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it" sz="1200" b="1" dirty="0" smtClean="0">
                  <a:solidFill>
                    <a:schemeClr val="tx1"/>
                  </a:solidFill>
                  <a:latin typeface="Calibri"/>
                </a:rPr>
                <a:t>Economia e organizzazione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it" sz="1200" b="1" dirty="0" smtClean="0">
                  <a:solidFill>
                    <a:schemeClr val="tx1"/>
                  </a:solidFill>
                  <a:latin typeface="Calibri"/>
                </a:rPr>
                <a:t>aziendale</a:t>
              </a:r>
              <a:endParaRPr lang="it" sz="1200" dirty="0" smtClean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43" name="Shape 47"/>
            <p:cNvSpPr/>
            <p:nvPr/>
          </p:nvSpPr>
          <p:spPr>
            <a:xfrm>
              <a:off x="7740352" y="2925509"/>
              <a:ext cx="970575" cy="575499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91425" tIns="91425" rIns="91425" bIns="91425" anchor="ctr" anchorCtr="0">
              <a:no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it" sz="1200" b="1" dirty="0" smtClean="0">
                  <a:solidFill>
                    <a:prstClr val="black"/>
                  </a:solidFill>
                  <a:latin typeface="Calibri"/>
                </a:rPr>
                <a:t>15</a:t>
              </a:r>
              <a:r>
                <a:rPr lang="it-IT" sz="1200" b="1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it" sz="1200" b="1" dirty="0" smtClean="0">
                  <a:solidFill>
                    <a:prstClr val="black"/>
                  </a:solidFill>
                  <a:latin typeface="Calibri"/>
                </a:rPr>
                <a:t>CFU</a:t>
              </a:r>
              <a:endParaRPr lang="it" sz="1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144" name="Shape 33"/>
          <p:cNvCxnSpPr/>
          <p:nvPr/>
        </p:nvCxnSpPr>
        <p:spPr>
          <a:xfrm>
            <a:off x="515479" y="1692409"/>
            <a:ext cx="8370230" cy="8399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ysDash"/>
            <a:round/>
            <a:headEnd type="none" w="lg" len="lg"/>
            <a:tailEnd type="none" w="lg" len="lg"/>
          </a:ln>
        </p:spPr>
      </p:cxnSp>
      <p:cxnSp>
        <p:nvCxnSpPr>
          <p:cNvPr id="145" name="Shape 72"/>
          <p:cNvCxnSpPr/>
          <p:nvPr/>
        </p:nvCxnSpPr>
        <p:spPr>
          <a:xfrm>
            <a:off x="539552" y="764704"/>
            <a:ext cx="8349070" cy="8399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ysDash"/>
            <a:round/>
            <a:headEnd type="none" w="lg" len="lg"/>
            <a:tailEnd type="none" w="lg" len="lg"/>
          </a:ln>
        </p:spPr>
      </p:cxnSp>
      <p:sp>
        <p:nvSpPr>
          <p:cNvPr id="69" name="Shape 68"/>
          <p:cNvSpPr txBox="1"/>
          <p:nvPr/>
        </p:nvSpPr>
        <p:spPr>
          <a:xfrm>
            <a:off x="601483" y="1909221"/>
            <a:ext cx="963953" cy="584443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Primo</a:t>
            </a:r>
            <a:b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semestre</a:t>
            </a:r>
            <a:endParaRPr lang="it" sz="1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3" name="Shape 69"/>
          <p:cNvSpPr txBox="1"/>
          <p:nvPr/>
        </p:nvSpPr>
        <p:spPr>
          <a:xfrm>
            <a:off x="601483" y="908720"/>
            <a:ext cx="963953" cy="584443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Secondo</a:t>
            </a:r>
            <a:b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it-IT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semestre</a:t>
            </a:r>
            <a:endParaRPr lang="it" sz="1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8" name="Gruppo 27"/>
          <p:cNvGrpSpPr/>
          <p:nvPr/>
        </p:nvGrpSpPr>
        <p:grpSpPr>
          <a:xfrm>
            <a:off x="1574180" y="1799630"/>
            <a:ext cx="2709788" cy="765274"/>
            <a:chOff x="1574180" y="1799630"/>
            <a:chExt cx="2709788" cy="765274"/>
          </a:xfrm>
        </p:grpSpPr>
        <p:sp>
          <p:nvSpPr>
            <p:cNvPr id="95" name="Shape 23"/>
            <p:cNvSpPr/>
            <p:nvPr/>
          </p:nvSpPr>
          <p:spPr>
            <a:xfrm>
              <a:off x="1574180" y="1799630"/>
              <a:ext cx="2709788" cy="76527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1425" tIns="91425" rIns="91425" bIns="91425" anchor="ctr" anchorCtr="0">
              <a:no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sz="18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6" name="Gruppo 15"/>
            <p:cNvGrpSpPr/>
            <p:nvPr/>
          </p:nvGrpSpPr>
          <p:grpSpPr>
            <a:xfrm>
              <a:off x="1662658" y="1900857"/>
              <a:ext cx="2532832" cy="562820"/>
              <a:chOff x="1535112" y="1900857"/>
              <a:chExt cx="2532832" cy="562820"/>
            </a:xfrm>
          </p:grpSpPr>
          <p:sp>
            <p:nvSpPr>
              <p:cNvPr id="106" name="Shape 42"/>
              <p:cNvSpPr/>
              <p:nvPr/>
            </p:nvSpPr>
            <p:spPr>
              <a:xfrm>
                <a:off x="1535112" y="1900857"/>
                <a:ext cx="2532832" cy="56282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" sz="1200" b="1" dirty="0" smtClean="0">
                    <a:solidFill>
                      <a:schemeClr val="bg1"/>
                    </a:solidFill>
                    <a:latin typeface="Calibri"/>
                  </a:rPr>
                  <a:t>Meccanica</a:t>
                </a:r>
              </a:p>
            </p:txBody>
          </p:sp>
          <p:sp>
            <p:nvSpPr>
              <p:cNvPr id="108" name="Shape 47"/>
              <p:cNvSpPr/>
              <p:nvPr/>
            </p:nvSpPr>
            <p:spPr>
              <a:xfrm>
                <a:off x="3347864" y="1932859"/>
                <a:ext cx="647550" cy="49881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12</a:t>
                </a:r>
                <a:r>
                  <a:rPr lang="it-IT" sz="1200" b="1" dirty="0" smtClean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it" sz="1200" b="1" dirty="0" smtClean="0">
                    <a:solidFill>
                      <a:prstClr val="black"/>
                    </a:solidFill>
                    <a:latin typeface="Calibri"/>
                  </a:rPr>
                  <a:t>CFU</a:t>
                </a:r>
                <a:endParaRPr lang="it" sz="12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5" name="Gruppo 24"/>
          <p:cNvGrpSpPr/>
          <p:nvPr/>
        </p:nvGrpSpPr>
        <p:grpSpPr>
          <a:xfrm>
            <a:off x="4355976" y="1789636"/>
            <a:ext cx="1250371" cy="775643"/>
            <a:chOff x="4355976" y="1789636"/>
            <a:chExt cx="1250371" cy="775643"/>
          </a:xfrm>
        </p:grpSpPr>
        <p:sp>
          <p:nvSpPr>
            <p:cNvPr id="111" name="Shape 23"/>
            <p:cNvSpPr/>
            <p:nvPr/>
          </p:nvSpPr>
          <p:spPr>
            <a:xfrm>
              <a:off x="4355976" y="1789636"/>
              <a:ext cx="1250371" cy="77564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91425" tIns="91425" rIns="91425" bIns="91425" anchor="ctr" anchorCtr="0">
              <a:no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sz="18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0" name="Gruppo 9"/>
            <p:cNvGrpSpPr/>
            <p:nvPr/>
          </p:nvGrpSpPr>
          <p:grpSpPr>
            <a:xfrm>
              <a:off x="4427933" y="1886049"/>
              <a:ext cx="1106457" cy="582816"/>
              <a:chOff x="4545663" y="1910080"/>
              <a:chExt cx="1106457" cy="582816"/>
            </a:xfrm>
          </p:grpSpPr>
          <p:sp>
            <p:nvSpPr>
              <p:cNvPr id="113" name="Shape 42"/>
              <p:cNvSpPr/>
              <p:nvPr/>
            </p:nvSpPr>
            <p:spPr>
              <a:xfrm>
                <a:off x="4545663" y="1910080"/>
                <a:ext cx="1106457" cy="58281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" sz="1200" b="1" dirty="0" smtClean="0">
                    <a:solidFill>
                      <a:schemeClr val="tx1"/>
                    </a:solidFill>
                    <a:latin typeface="Calibri"/>
                  </a:rPr>
                  <a:t>Ricerca Operativa</a:t>
                </a:r>
                <a:endParaRPr lang="it" sz="1200" dirty="0" smtClean="0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120" name="Shape 47"/>
              <p:cNvSpPr/>
              <p:nvPr/>
            </p:nvSpPr>
            <p:spPr>
              <a:xfrm>
                <a:off x="5203767" y="1918881"/>
                <a:ext cx="421420" cy="310014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91425" tIns="91425" rIns="91425" bIns="91425" anchor="ctr" anchorCtr="0">
                <a:no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" sz="1000" b="1" dirty="0">
                    <a:solidFill>
                      <a:prstClr val="black"/>
                    </a:solidFill>
                    <a:latin typeface="Calibri"/>
                  </a:rPr>
                  <a:t>6</a:t>
                </a:r>
                <a:r>
                  <a:rPr lang="it-IT" sz="1000" b="1" dirty="0" smtClean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it" sz="1000" b="1" dirty="0" smtClean="0">
                    <a:solidFill>
                      <a:prstClr val="black"/>
                    </a:solidFill>
                    <a:latin typeface="Calibri"/>
                  </a:rPr>
                  <a:t>CFU</a:t>
                </a:r>
                <a:endParaRPr lang="it" sz="10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1" name="Gruppo 10"/>
          <p:cNvGrpSpPr/>
          <p:nvPr/>
        </p:nvGrpSpPr>
        <p:grpSpPr>
          <a:xfrm>
            <a:off x="1547665" y="868452"/>
            <a:ext cx="2736303" cy="760348"/>
            <a:chOff x="1547665" y="868452"/>
            <a:chExt cx="2804976" cy="760348"/>
          </a:xfrm>
        </p:grpSpPr>
        <p:sp>
          <p:nvSpPr>
            <p:cNvPr id="154" name="Shape 23"/>
            <p:cNvSpPr/>
            <p:nvPr/>
          </p:nvSpPr>
          <p:spPr>
            <a:xfrm>
              <a:off x="1547665" y="868452"/>
              <a:ext cx="2804976" cy="76034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1425" tIns="91425" rIns="91425" bIns="91425" anchor="ctr" anchorCtr="0">
              <a:no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9" name="Shape 42"/>
            <p:cNvSpPr/>
            <p:nvPr/>
          </p:nvSpPr>
          <p:spPr>
            <a:xfrm>
              <a:off x="1691680" y="957033"/>
              <a:ext cx="1106457" cy="55919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5" tIns="91425" rIns="91425" bIns="91425" anchor="ctr" anchorCtr="0">
              <a:no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it" sz="1200" b="1" dirty="0" smtClean="0">
                  <a:solidFill>
                    <a:schemeClr val="bg1"/>
                  </a:solidFill>
                  <a:latin typeface="Calibri"/>
                </a:rPr>
                <a:t>Basi di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it" sz="1200" b="1" dirty="0" smtClean="0">
                  <a:solidFill>
                    <a:schemeClr val="bg1"/>
                  </a:solidFill>
                  <a:latin typeface="Calibri"/>
                </a:rPr>
                <a:t>dati</a:t>
              </a:r>
            </a:p>
          </p:txBody>
        </p:sp>
        <p:sp>
          <p:nvSpPr>
            <p:cNvPr id="160" name="Shape 47"/>
            <p:cNvSpPr/>
            <p:nvPr/>
          </p:nvSpPr>
          <p:spPr>
            <a:xfrm>
              <a:off x="2339752" y="1093904"/>
              <a:ext cx="421420" cy="31001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91425" tIns="91425" rIns="91425" bIns="91425" anchor="ctr" anchorCtr="0">
              <a:no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it" sz="1000" b="1" dirty="0">
                  <a:solidFill>
                    <a:prstClr val="black"/>
                  </a:solidFill>
                  <a:latin typeface="Calibri"/>
                </a:rPr>
                <a:t>6</a:t>
              </a:r>
              <a:r>
                <a:rPr lang="it-IT" sz="1000" b="1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it" sz="1000" b="1" dirty="0" smtClean="0">
                  <a:solidFill>
                    <a:prstClr val="black"/>
                  </a:solidFill>
                  <a:latin typeface="Calibri"/>
                </a:rPr>
                <a:t>CFU</a:t>
              </a:r>
              <a:endParaRPr lang="it" sz="10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7" name="Shape 42"/>
            <p:cNvSpPr/>
            <p:nvPr/>
          </p:nvSpPr>
          <p:spPr>
            <a:xfrm>
              <a:off x="3059832" y="953382"/>
              <a:ext cx="1106457" cy="55919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5" tIns="91425" rIns="91425" bIns="91425" anchor="ctr" anchorCtr="0">
              <a:no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200" b="1" dirty="0" smtClean="0">
                  <a:solidFill>
                    <a:schemeClr val="bg1"/>
                  </a:solidFill>
                  <a:latin typeface="Calibri"/>
                </a:rPr>
                <a:t>E</a:t>
              </a:r>
              <a:r>
                <a:rPr lang="it" sz="1200" b="1" dirty="0" smtClean="0">
                  <a:solidFill>
                    <a:schemeClr val="bg1"/>
                  </a:solidFill>
                  <a:latin typeface="Calibri"/>
                </a:rPr>
                <a:t>lettro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it" sz="1200" b="1" dirty="0" smtClean="0">
                  <a:solidFill>
                    <a:schemeClr val="bg1"/>
                  </a:solidFill>
                  <a:latin typeface="Calibri"/>
                </a:rPr>
                <a:t>nica</a:t>
              </a:r>
            </a:p>
          </p:txBody>
        </p:sp>
        <p:sp>
          <p:nvSpPr>
            <p:cNvPr id="158" name="Shape 47"/>
            <p:cNvSpPr/>
            <p:nvPr/>
          </p:nvSpPr>
          <p:spPr>
            <a:xfrm>
              <a:off x="3718585" y="1082399"/>
              <a:ext cx="421420" cy="31001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91425" tIns="91425" rIns="91425" bIns="91425" anchor="ctr" anchorCtr="0">
              <a:no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it" sz="1000" b="1" dirty="0">
                  <a:solidFill>
                    <a:prstClr val="black"/>
                  </a:solidFill>
                  <a:latin typeface="Calibri"/>
                </a:rPr>
                <a:t>6</a:t>
              </a:r>
              <a:r>
                <a:rPr lang="it-IT" sz="1000" b="1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it" sz="1000" b="1" dirty="0" smtClean="0">
                  <a:solidFill>
                    <a:prstClr val="black"/>
                  </a:solidFill>
                  <a:latin typeface="Calibri"/>
                </a:rPr>
                <a:t>CFU</a:t>
              </a:r>
              <a:endParaRPr lang="it" sz="10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4355976" y="853157"/>
            <a:ext cx="781459" cy="775643"/>
            <a:chOff x="4427985" y="853157"/>
            <a:chExt cx="781459" cy="775643"/>
          </a:xfrm>
        </p:grpSpPr>
        <p:sp>
          <p:nvSpPr>
            <p:cNvPr id="161" name="Shape 23"/>
            <p:cNvSpPr/>
            <p:nvPr/>
          </p:nvSpPr>
          <p:spPr>
            <a:xfrm>
              <a:off x="4427985" y="853157"/>
              <a:ext cx="686868" cy="77564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91425" tIns="91425" rIns="91425" bIns="91425" anchor="ctr" anchorCtr="0">
              <a:no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3" name="Shape 42"/>
            <p:cNvSpPr/>
            <p:nvPr/>
          </p:nvSpPr>
          <p:spPr>
            <a:xfrm>
              <a:off x="4499992" y="949570"/>
              <a:ext cx="526641" cy="582816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91425" tIns="91425" rIns="91425" bIns="91425" anchor="ctr" anchorCtr="0">
              <a:no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it" sz="1200" b="1" dirty="0" smtClean="0">
                  <a:solidFill>
                    <a:schemeClr val="tx1"/>
                  </a:solidFill>
                  <a:latin typeface="Calibri"/>
                </a:rPr>
                <a:t>LAB.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it" sz="1200" b="1" dirty="0" smtClean="0">
                  <a:solidFill>
                    <a:schemeClr val="tx1"/>
                  </a:solidFill>
                  <a:latin typeface="Calibri"/>
                </a:rPr>
                <a:t>RO</a:t>
              </a:r>
              <a:endParaRPr lang="it" sz="1200" dirty="0" smtClean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79" name="Shape 47"/>
            <p:cNvSpPr/>
            <p:nvPr/>
          </p:nvSpPr>
          <p:spPr>
            <a:xfrm>
              <a:off x="4788024" y="1318786"/>
              <a:ext cx="421420" cy="31001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91425" tIns="91425" rIns="91425" bIns="91425" anchor="ctr" anchorCtr="0">
              <a:no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it" sz="1000" b="1" dirty="0">
                  <a:solidFill>
                    <a:prstClr val="black"/>
                  </a:solidFill>
                  <a:latin typeface="Calibri"/>
                </a:rPr>
                <a:t>3</a:t>
              </a:r>
              <a:r>
                <a:rPr lang="it-IT" sz="1000" b="1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it" sz="1000" b="1" dirty="0" smtClean="0">
                  <a:solidFill>
                    <a:prstClr val="black"/>
                  </a:solidFill>
                  <a:latin typeface="Calibri"/>
                </a:rPr>
                <a:t>CFU</a:t>
              </a:r>
              <a:endParaRPr lang="it" sz="10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5148063" y="863151"/>
            <a:ext cx="936104" cy="765274"/>
            <a:chOff x="5148063" y="863151"/>
            <a:chExt cx="936104" cy="765274"/>
          </a:xfrm>
        </p:grpSpPr>
        <p:sp>
          <p:nvSpPr>
            <p:cNvPr id="165" name="Shape 23"/>
            <p:cNvSpPr/>
            <p:nvPr/>
          </p:nvSpPr>
          <p:spPr>
            <a:xfrm>
              <a:off x="5148063" y="863151"/>
              <a:ext cx="656173" cy="76527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1425" tIns="91425" rIns="91425" bIns="91425" anchor="ctr" anchorCtr="0">
              <a:no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6" name="Shape 42"/>
            <p:cNvSpPr/>
            <p:nvPr/>
          </p:nvSpPr>
          <p:spPr>
            <a:xfrm>
              <a:off x="5204364" y="966190"/>
              <a:ext cx="531471" cy="55919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91425" tIns="91425" rIns="91425" bIns="91425" anchor="ctr" anchorCtr="0">
              <a:no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it" sz="1200" b="1" dirty="0" smtClean="0">
                  <a:solidFill>
                    <a:prstClr val="black"/>
                  </a:solidFill>
                  <a:latin typeface="Calibri"/>
                </a:rPr>
                <a:t>LAB</a:t>
              </a:r>
              <a:endParaRPr lang="it" sz="1000" b="1" dirty="0" smtClean="0">
                <a:solidFill>
                  <a:prstClr val="black"/>
                </a:solidFill>
                <a:latin typeface="Calibri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000" b="1" dirty="0" err="1" smtClean="0">
                  <a:solidFill>
                    <a:prstClr val="black"/>
                  </a:solidFill>
                  <a:latin typeface="Calibri"/>
                </a:rPr>
                <a:t>Econ</a:t>
              </a:r>
              <a:r>
                <a:rPr lang="it-IT" sz="1000" b="1" dirty="0" smtClean="0">
                  <a:solidFill>
                    <a:prstClr val="black"/>
                  </a:solidFill>
                  <a:latin typeface="Calibri"/>
                </a:rPr>
                <a:t>.</a:t>
              </a:r>
              <a:endParaRPr lang="it" sz="1000" b="1" dirty="0" smtClea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4" name="Shape 47"/>
            <p:cNvSpPr/>
            <p:nvPr/>
          </p:nvSpPr>
          <p:spPr>
            <a:xfrm>
              <a:off x="5662747" y="1300551"/>
              <a:ext cx="421420" cy="31001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91425" tIns="91425" rIns="91425" bIns="91425" anchor="ctr" anchorCtr="0">
              <a:no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it" sz="1000" b="1" dirty="0">
                  <a:solidFill>
                    <a:prstClr val="black"/>
                  </a:solidFill>
                  <a:latin typeface="Calibri"/>
                </a:rPr>
                <a:t>3</a:t>
              </a:r>
              <a:r>
                <a:rPr lang="it-IT" sz="1000" b="1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it" sz="1000" b="1" dirty="0" smtClean="0">
                  <a:solidFill>
                    <a:prstClr val="black"/>
                  </a:solidFill>
                  <a:latin typeface="Calibri"/>
                </a:rPr>
                <a:t>CFU</a:t>
              </a:r>
              <a:endParaRPr lang="it" sz="10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5724128" y="1799630"/>
            <a:ext cx="2808312" cy="765274"/>
            <a:chOff x="5724128" y="1799630"/>
            <a:chExt cx="2808312" cy="765274"/>
          </a:xfrm>
        </p:grpSpPr>
        <p:sp>
          <p:nvSpPr>
            <p:cNvPr id="126" name="Shape 23"/>
            <p:cNvSpPr/>
            <p:nvPr/>
          </p:nvSpPr>
          <p:spPr>
            <a:xfrm>
              <a:off x="5724128" y="1799630"/>
              <a:ext cx="2808312" cy="76527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1425" tIns="91425" rIns="91425" bIns="91425" anchor="ctr" anchorCtr="0">
              <a:no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1" name="Shape 42"/>
            <p:cNvSpPr/>
            <p:nvPr/>
          </p:nvSpPr>
          <p:spPr>
            <a:xfrm>
              <a:off x="5929623" y="1902669"/>
              <a:ext cx="2397324" cy="55919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91425" tIns="91425" rIns="91425" bIns="91425" anchor="ctr" anchorCtr="0">
              <a:no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it" sz="1200" b="1" dirty="0" smtClean="0">
                  <a:solidFill>
                    <a:prstClr val="black"/>
                  </a:solidFill>
                  <a:latin typeface="Calibri"/>
                </a:rPr>
                <a:t>Gestione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it" sz="1200" b="1" dirty="0" smtClean="0">
                  <a:solidFill>
                    <a:prstClr val="black"/>
                  </a:solidFill>
                  <a:latin typeface="Calibri"/>
                </a:rPr>
                <a:t>aziendale</a:t>
              </a:r>
            </a:p>
          </p:txBody>
        </p:sp>
        <p:sp>
          <p:nvSpPr>
            <p:cNvPr id="97" name="Shape 47"/>
            <p:cNvSpPr/>
            <p:nvPr/>
          </p:nvSpPr>
          <p:spPr>
            <a:xfrm>
              <a:off x="7578089" y="1928048"/>
              <a:ext cx="647550" cy="49881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91425" tIns="91425" rIns="91425" bIns="91425" anchor="ctr" anchorCtr="0">
              <a:no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it" sz="1200" b="1" dirty="0" smtClean="0">
                  <a:solidFill>
                    <a:prstClr val="black"/>
                  </a:solidFill>
                  <a:latin typeface="Calibri"/>
                </a:rPr>
                <a:t>12</a:t>
              </a:r>
              <a:r>
                <a:rPr lang="it-IT" sz="1200" b="1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it" sz="1200" b="1" dirty="0" smtClean="0">
                  <a:solidFill>
                    <a:prstClr val="black"/>
                  </a:solidFill>
                  <a:latin typeface="Calibri"/>
                </a:rPr>
                <a:t>CFU</a:t>
              </a:r>
              <a:endParaRPr lang="it" sz="1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0" name="Shape 56"/>
          <p:cNvSpPr/>
          <p:nvPr/>
        </p:nvSpPr>
        <p:spPr>
          <a:xfrm rot="16200000">
            <a:off x="-633221" y="5496586"/>
            <a:ext cx="1944215" cy="40132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20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Primo anno</a:t>
            </a:r>
            <a:endParaRPr lang="it" sz="2000" b="1" dirty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  <p:sp>
        <p:nvSpPr>
          <p:cNvPr id="105" name="Shape 56"/>
          <p:cNvSpPr/>
          <p:nvPr/>
        </p:nvSpPr>
        <p:spPr>
          <a:xfrm rot="16200000">
            <a:off x="-626165" y="1529091"/>
            <a:ext cx="1930105" cy="40132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25" tIns="91425" rIns="91425" bIns="91425" anchor="ctr" anchorCtr="0"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20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Terzo anno</a:t>
            </a:r>
            <a:endParaRPr lang="it" sz="2000" b="1" dirty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5481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420888"/>
            <a:ext cx="8219256" cy="2160240"/>
          </a:xfr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it-IT" sz="5400" b="1" dirty="0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Considerazioni conclusive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it-IT" sz="5400" b="1" dirty="0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sulle nostre lauree</a:t>
            </a:r>
          </a:p>
          <a:p>
            <a:pPr marL="0" indent="0" algn="ctr">
              <a:lnSpc>
                <a:spcPct val="90000"/>
              </a:lnSpc>
              <a:buNone/>
            </a:pP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1057139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" y="1240042"/>
            <a:ext cx="8940800" cy="5461000"/>
          </a:xfrm>
          <a:prstGeom prst="rect">
            <a:avLst/>
          </a:prstGeom>
        </p:spPr>
      </p:pic>
      <p:sp>
        <p:nvSpPr>
          <p:cNvPr id="3075" name="Rettangolo 15"/>
          <p:cNvSpPr>
            <a:spLocks noChangeArrowheads="1"/>
          </p:cNvSpPr>
          <p:nvPr/>
        </p:nvSpPr>
        <p:spPr bwMode="auto">
          <a:xfrm>
            <a:off x="799778" y="692696"/>
            <a:ext cx="2286000" cy="142875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it-IT" sz="7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236984" y="8387"/>
            <a:ext cx="7215336" cy="762000"/>
          </a:xfrm>
        </p:spPr>
        <p:txBody>
          <a:bodyPr>
            <a:normAutofit fontScale="90000"/>
          </a:bodyPr>
          <a:lstStyle/>
          <a:p>
            <a:pPr algn="l"/>
            <a:r>
              <a:rPr lang="it-IT" b="1" dirty="0" smtClean="0">
                <a:solidFill>
                  <a:srgbClr val="800000"/>
                </a:solidFill>
                <a:cs typeface="Calibri (Corpo)"/>
              </a:rPr>
              <a:t>Assortimento delle nostre lauree</a:t>
            </a:r>
            <a:endParaRPr lang="it-IT" b="1" noProof="1">
              <a:solidFill>
                <a:srgbClr val="800000"/>
              </a:solidFill>
              <a:cs typeface="Calibri (Corpo)"/>
            </a:endParaRPr>
          </a:p>
        </p:txBody>
      </p:sp>
      <p:sp>
        <p:nvSpPr>
          <p:cNvPr id="3" name="Fumetto 2 2"/>
          <p:cNvSpPr/>
          <p:nvPr/>
        </p:nvSpPr>
        <p:spPr>
          <a:xfrm>
            <a:off x="124319" y="770387"/>
            <a:ext cx="2251437" cy="1044116"/>
          </a:xfrm>
          <a:prstGeom prst="wedgeRoundRectCallout">
            <a:avLst>
              <a:gd name="adj1" fmla="val 39572"/>
              <a:gd name="adj2" fmla="val 168366"/>
              <a:gd name="adj3" fmla="val 16667"/>
            </a:avLst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/>
              <a:t>Materie di Base (matematica, fisica, geometria, ecc.)</a:t>
            </a:r>
            <a:endParaRPr lang="it-IT" b="1" dirty="0"/>
          </a:p>
        </p:txBody>
      </p:sp>
      <p:sp>
        <p:nvSpPr>
          <p:cNvPr id="9" name="Fumetto 2 8"/>
          <p:cNvSpPr/>
          <p:nvPr/>
        </p:nvSpPr>
        <p:spPr>
          <a:xfrm>
            <a:off x="2195736" y="2024844"/>
            <a:ext cx="1620180" cy="468052"/>
          </a:xfrm>
          <a:prstGeom prst="wedgeRoundRectCallout">
            <a:avLst>
              <a:gd name="adj1" fmla="val 40508"/>
              <a:gd name="adj2" fmla="val 155788"/>
              <a:gd name="adj3" fmla="val 1666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/>
              <a:t>Informatica</a:t>
            </a:r>
            <a:endParaRPr lang="it-IT" b="1" dirty="0"/>
          </a:p>
        </p:txBody>
      </p:sp>
      <p:sp>
        <p:nvSpPr>
          <p:cNvPr id="10" name="Fumetto 2 9"/>
          <p:cNvSpPr/>
          <p:nvPr/>
        </p:nvSpPr>
        <p:spPr>
          <a:xfrm>
            <a:off x="3923928" y="2024844"/>
            <a:ext cx="1656184" cy="468052"/>
          </a:xfrm>
          <a:prstGeom prst="wedgeRoundRectCallout">
            <a:avLst>
              <a:gd name="adj1" fmla="val 81055"/>
              <a:gd name="adj2" fmla="val 152772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/>
              <a:t>Automatica</a:t>
            </a:r>
            <a:endParaRPr lang="it-IT" b="1" dirty="0"/>
          </a:p>
        </p:txBody>
      </p:sp>
      <p:sp>
        <p:nvSpPr>
          <p:cNvPr id="11" name="Fumetto 2 10"/>
          <p:cNvSpPr/>
          <p:nvPr/>
        </p:nvSpPr>
        <p:spPr>
          <a:xfrm>
            <a:off x="4788024" y="1448780"/>
            <a:ext cx="1404156" cy="468052"/>
          </a:xfrm>
          <a:prstGeom prst="wedgeRoundRectCallout">
            <a:avLst>
              <a:gd name="adj1" fmla="val 94920"/>
              <a:gd name="adj2" fmla="val 282411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/>
              <a:t>Gestionale</a:t>
            </a:r>
            <a:endParaRPr lang="it-IT" b="1" dirty="0"/>
          </a:p>
        </p:txBody>
      </p:sp>
      <p:sp>
        <p:nvSpPr>
          <p:cNvPr id="12" name="Fumetto 2 11"/>
          <p:cNvSpPr/>
          <p:nvPr/>
        </p:nvSpPr>
        <p:spPr>
          <a:xfrm>
            <a:off x="3958787" y="770386"/>
            <a:ext cx="3960440" cy="577163"/>
          </a:xfrm>
          <a:prstGeom prst="wedgeRoundRectCallout">
            <a:avLst>
              <a:gd name="adj1" fmla="val 39507"/>
              <a:gd name="adj2" fmla="val 333647"/>
              <a:gd name="adj3" fmla="val 16667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/>
              <a:t>Altre materie ingegneristiche (elettronica, telecomunicazioni, ecc.)</a:t>
            </a:r>
            <a:endParaRPr lang="it-IT" b="1" dirty="0"/>
          </a:p>
        </p:txBody>
      </p:sp>
      <p:sp>
        <p:nvSpPr>
          <p:cNvPr id="13" name="Fumetto 2 12"/>
          <p:cNvSpPr/>
          <p:nvPr/>
        </p:nvSpPr>
        <p:spPr>
          <a:xfrm>
            <a:off x="7604944" y="1448780"/>
            <a:ext cx="1431552" cy="1044116"/>
          </a:xfrm>
          <a:prstGeom prst="wedgeRoundRectCallout">
            <a:avLst>
              <a:gd name="adj1" fmla="val 1401"/>
              <a:gd name="adj2" fmla="val 99960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rgbClr val="404040"/>
                </a:solidFill>
              </a:rPr>
              <a:t>A scelta,</a:t>
            </a:r>
          </a:p>
          <a:p>
            <a:pPr algn="ctr"/>
            <a:r>
              <a:rPr lang="it-IT" b="1" dirty="0" smtClean="0">
                <a:solidFill>
                  <a:srgbClr val="404040"/>
                </a:solidFill>
              </a:rPr>
              <a:t>Idoneità,</a:t>
            </a:r>
          </a:p>
          <a:p>
            <a:pPr algn="ctr"/>
            <a:r>
              <a:rPr lang="it-IT" b="1" dirty="0">
                <a:solidFill>
                  <a:srgbClr val="404040"/>
                </a:solidFill>
              </a:rPr>
              <a:t>p</a:t>
            </a:r>
            <a:r>
              <a:rPr lang="it-IT" b="1" dirty="0" smtClean="0">
                <a:solidFill>
                  <a:srgbClr val="404040"/>
                </a:solidFill>
              </a:rPr>
              <a:t>rova finale</a:t>
            </a:r>
            <a:endParaRPr lang="it-IT" b="1" dirty="0">
              <a:solidFill>
                <a:srgbClr val="404040"/>
              </a:solidFill>
            </a:endParaRPr>
          </a:p>
        </p:txBody>
      </p:sp>
      <p:sp>
        <p:nvSpPr>
          <p:cNvPr id="1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195736" y="6482729"/>
            <a:ext cx="5005536" cy="365125"/>
          </a:xfrm>
        </p:spPr>
        <p:txBody>
          <a:bodyPr/>
          <a:lstStyle/>
          <a:p>
            <a:r>
              <a:rPr lang="it-IT" dirty="0" smtClean="0"/>
              <a:t>Ingegneria Informatica e Automatica e Ingegneria Gestionale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70599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74712"/>
            <a:ext cx="7772400" cy="762000"/>
          </a:xfrm>
        </p:spPr>
        <p:txBody>
          <a:bodyPr>
            <a:normAutofit/>
          </a:bodyPr>
          <a:lstStyle/>
          <a:p>
            <a:pPr algn="l"/>
            <a:r>
              <a:rPr lang="it-IT" b="1" dirty="0" smtClean="0">
                <a:solidFill>
                  <a:srgbClr val="800000"/>
                </a:solidFill>
                <a:cs typeface="Calibri (Corpo)"/>
              </a:rPr>
              <a:t>Qualità dei nostri ingegneri</a:t>
            </a:r>
            <a:endParaRPr lang="it-IT" b="1" noProof="1">
              <a:solidFill>
                <a:srgbClr val="800000"/>
              </a:solidFill>
              <a:cs typeface="Calibri (Corpo)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457200" y="1111921"/>
            <a:ext cx="7874236" cy="1760983"/>
            <a:chOff x="457200" y="1111921"/>
            <a:chExt cx="7874236" cy="1760983"/>
          </a:xfrm>
        </p:grpSpPr>
        <p:pic>
          <p:nvPicPr>
            <p:cNvPr id="2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0453" y="1111921"/>
              <a:ext cx="1760983" cy="1760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ttangolo arrotondato 1"/>
            <p:cNvSpPr/>
            <p:nvPr/>
          </p:nvSpPr>
          <p:spPr>
            <a:xfrm>
              <a:off x="457200" y="1340768"/>
              <a:ext cx="5156642" cy="100811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b="1" dirty="0"/>
                <a:t>Trasversalità delle competenze</a:t>
              </a:r>
            </a:p>
          </p:txBody>
        </p:sp>
      </p:grpSp>
      <p:grpSp>
        <p:nvGrpSpPr>
          <p:cNvPr id="5" name="Gruppo 4"/>
          <p:cNvGrpSpPr/>
          <p:nvPr/>
        </p:nvGrpSpPr>
        <p:grpSpPr>
          <a:xfrm>
            <a:off x="457200" y="2977529"/>
            <a:ext cx="8291264" cy="1571179"/>
            <a:chOff x="457200" y="2977529"/>
            <a:chExt cx="8291264" cy="1571179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3424" y="2977529"/>
              <a:ext cx="2595040" cy="1571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Rettangolo arrotondato 38"/>
            <p:cNvSpPr/>
            <p:nvPr/>
          </p:nvSpPr>
          <p:spPr>
            <a:xfrm>
              <a:off x="457200" y="3259062"/>
              <a:ext cx="5156642" cy="10081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b="1" dirty="0" smtClean="0"/>
                <a:t>Flessibilità</a:t>
              </a:r>
              <a:endParaRPr lang="it-IT" sz="2800" b="1" dirty="0"/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478573" y="4931888"/>
            <a:ext cx="7648105" cy="1420366"/>
            <a:chOff x="478573" y="4931888"/>
            <a:chExt cx="7648105" cy="1420366"/>
          </a:xfrm>
        </p:grpSpPr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5210" y="4931888"/>
              <a:ext cx="1351468" cy="1420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Rettangolo arrotondato 42"/>
            <p:cNvSpPr/>
            <p:nvPr/>
          </p:nvSpPr>
          <p:spPr>
            <a:xfrm>
              <a:off x="478573" y="5138015"/>
              <a:ext cx="5156642" cy="1008112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b="1" dirty="0"/>
                <a:t>Capacità di </a:t>
              </a:r>
              <a:r>
                <a:rPr lang="it-IT" sz="2800" b="1" i="1" dirty="0" err="1"/>
                <a:t>problem</a:t>
              </a:r>
              <a:r>
                <a:rPr lang="it-IT" sz="2800" b="1" i="1" dirty="0"/>
                <a:t> </a:t>
              </a:r>
              <a:r>
                <a:rPr lang="it-IT" sz="2800" b="1" i="1" dirty="0" err="1"/>
                <a:t>solving</a:t>
              </a:r>
              <a:endParaRPr lang="it-IT" sz="2800" b="1" i="1" dirty="0"/>
            </a:p>
          </p:txBody>
        </p:sp>
      </p:grpSp>
      <p:sp>
        <p:nvSpPr>
          <p:cNvPr id="13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195736" y="6482729"/>
            <a:ext cx="5005536" cy="365125"/>
          </a:xfrm>
        </p:spPr>
        <p:txBody>
          <a:bodyPr/>
          <a:lstStyle/>
          <a:p>
            <a:r>
              <a:rPr lang="it-IT" dirty="0" smtClean="0"/>
              <a:t>Ingegneria Informatica e Automatica e Ingegneria Gestionale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126786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852936"/>
            <a:ext cx="8219256" cy="8640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5400" b="1" dirty="0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Dopo la laurea?</a:t>
            </a:r>
          </a:p>
          <a:p>
            <a:pPr marL="0" indent="0" algn="ctr">
              <a:buNone/>
            </a:pPr>
            <a:endParaRPr lang="it-IT" sz="4000" dirty="0"/>
          </a:p>
        </p:txBody>
      </p:sp>
      <p:sp>
        <p:nvSpPr>
          <p:cNvPr id="5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516132" y="6507079"/>
            <a:ext cx="5005536" cy="365125"/>
          </a:xfrm>
        </p:spPr>
        <p:txBody>
          <a:bodyPr/>
          <a:lstStyle/>
          <a:p>
            <a:r>
              <a:rPr lang="it-IT" dirty="0" smtClean="0"/>
              <a:t>Ingegneria Informatica e Automatica e Ingegneria Gestionale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67891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3834" y="2704"/>
            <a:ext cx="7772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smtClean="0">
                <a:solidFill>
                  <a:srgbClr val="800000"/>
                </a:solidFill>
                <a:cs typeface="Calibri (Corpo)"/>
              </a:rPr>
              <a:t>Atenei, facoltà, dipartimenti, corsi</a:t>
            </a:r>
            <a:r>
              <a:rPr lang="is-IS" b="1" dirty="0" smtClean="0">
                <a:solidFill>
                  <a:srgbClr val="800000"/>
                </a:solidFill>
                <a:cs typeface="Calibri (Corpo)"/>
              </a:rPr>
              <a:t>…</a:t>
            </a:r>
            <a:endParaRPr lang="it-IT" b="1" noProof="1">
              <a:solidFill>
                <a:srgbClr val="800000"/>
              </a:solidFill>
              <a:cs typeface="Calibri (Corpo)"/>
            </a:endParaRPr>
          </a:p>
        </p:txBody>
      </p:sp>
      <p:sp>
        <p:nvSpPr>
          <p:cNvPr id="10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516132" y="6507079"/>
            <a:ext cx="5005536" cy="365125"/>
          </a:xfrm>
        </p:spPr>
        <p:txBody>
          <a:bodyPr/>
          <a:lstStyle/>
          <a:p>
            <a:r>
              <a:rPr lang="it-IT" dirty="0" smtClean="0"/>
              <a:t>Ingegneria Informatica e Automatica e Ingegneria Gestionale</a:t>
            </a:r>
            <a:endParaRPr lang="it-IT" dirty="0"/>
          </a:p>
        </p:txBody>
      </p:sp>
      <p:sp>
        <p:nvSpPr>
          <p:cNvPr id="14" name="Rettangolo 13"/>
          <p:cNvSpPr/>
          <p:nvPr/>
        </p:nvSpPr>
        <p:spPr bwMode="auto">
          <a:xfrm>
            <a:off x="1331640" y="876942"/>
            <a:ext cx="7344816" cy="576064"/>
          </a:xfrm>
          <a:prstGeom prst="rect">
            <a:avLst/>
          </a:prstGeom>
          <a:solidFill>
            <a:srgbClr val="800000"/>
          </a:solidFill>
          <a:ln>
            <a:noFill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800" b="1" dirty="0" smtClean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Sapienza Università di Roma</a:t>
            </a:r>
            <a:endParaRPr kumimoji="0" lang="it-IT" sz="28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26" name="Rettangolo 25"/>
          <p:cNvSpPr/>
          <p:nvPr/>
        </p:nvSpPr>
        <p:spPr>
          <a:xfrm rot="19092654">
            <a:off x="331784" y="1078615"/>
            <a:ext cx="1118365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it-IT" sz="2400" b="1" dirty="0" smtClean="0">
                <a:solidFill>
                  <a:srgbClr val="FFFFFF"/>
                </a:solidFill>
              </a:rPr>
              <a:t>Ateneo</a:t>
            </a:r>
            <a:endParaRPr lang="it-IT" sz="2800" b="1" dirty="0">
              <a:solidFill>
                <a:srgbClr val="FFFFFF"/>
              </a:solidFill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20247" y="3055844"/>
            <a:ext cx="8672726" cy="1957332"/>
            <a:chOff x="20247" y="3055844"/>
            <a:chExt cx="8672726" cy="1957332"/>
          </a:xfrm>
        </p:grpSpPr>
        <p:sp>
          <p:nvSpPr>
            <p:cNvPr id="28" name="Rettangolo 27"/>
            <p:cNvSpPr/>
            <p:nvPr/>
          </p:nvSpPr>
          <p:spPr bwMode="auto">
            <a:xfrm>
              <a:off x="1331640" y="3742911"/>
              <a:ext cx="1728192" cy="127026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sz="2000" b="1" dirty="0" smtClean="0">
                  <a:solidFill>
                    <a:srgbClr val="FFFFFF"/>
                  </a:solidFill>
                  <a:latin typeface="Arial" pitchFamily="34" charset="0"/>
                  <a:ea typeface="MS PGothic" pitchFamily="34" charset="-128"/>
                </a:rPr>
                <a:t>Ingegneria Informatica, Automatica e Gestionale</a:t>
              </a:r>
              <a:endPara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27" name="Rettangolo 26"/>
            <p:cNvSpPr/>
            <p:nvPr/>
          </p:nvSpPr>
          <p:spPr>
            <a:xfrm rot="19092654">
              <a:off x="20247" y="4222694"/>
              <a:ext cx="1540456" cy="400110"/>
            </a:xfrm>
            <a:prstGeom prst="rect">
              <a:avLst/>
            </a:prstGeom>
            <a:solidFill>
              <a:srgbClr val="31859C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it-IT" sz="2000" b="1" dirty="0" smtClean="0">
                  <a:solidFill>
                    <a:srgbClr val="FFFFFF"/>
                  </a:solidFill>
                </a:rPr>
                <a:t>Dipartimenti</a:t>
              </a:r>
              <a:endParaRPr lang="it-IT" sz="2400" b="1" dirty="0">
                <a:solidFill>
                  <a:srgbClr val="FFFFFF"/>
                </a:solidFill>
              </a:endParaRPr>
            </a:p>
          </p:txBody>
        </p:sp>
        <p:sp>
          <p:nvSpPr>
            <p:cNvPr id="29" name="Rettangolo 28"/>
            <p:cNvSpPr/>
            <p:nvPr/>
          </p:nvSpPr>
          <p:spPr bwMode="auto">
            <a:xfrm>
              <a:off x="3203848" y="3742911"/>
              <a:ext cx="2304256" cy="1270265"/>
            </a:xfrm>
            <a:prstGeom prst="rect">
              <a:avLst/>
            </a:prstGeom>
            <a:solidFill>
              <a:srgbClr val="D9CCCC"/>
            </a:solidFill>
            <a:ln>
              <a:noFill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sz="2000" dirty="0" smtClean="0">
                  <a:solidFill>
                    <a:srgbClr val="404040"/>
                  </a:solidFill>
                  <a:latin typeface="Arial" pitchFamily="34" charset="0"/>
                  <a:ea typeface="MS PGothic" pitchFamily="34" charset="-128"/>
                </a:rPr>
                <a:t>Ingegneria dell’Informazione, Elettronica e Telecomunicazioni</a:t>
              </a:r>
              <a:endParaRPr kumimoji="0" lang="it-IT" sz="200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30" name="Rettangolo 29"/>
            <p:cNvSpPr/>
            <p:nvPr/>
          </p:nvSpPr>
          <p:spPr bwMode="auto">
            <a:xfrm>
              <a:off x="5652121" y="3742911"/>
              <a:ext cx="1440160" cy="1270265"/>
            </a:xfrm>
            <a:prstGeom prst="rect">
              <a:avLst/>
            </a:prstGeom>
            <a:solidFill>
              <a:srgbClr val="D9CCCC"/>
            </a:solidFill>
            <a:ln>
              <a:noFill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sz="2000" dirty="0" smtClean="0">
                  <a:solidFill>
                    <a:srgbClr val="404040"/>
                  </a:solidFill>
                  <a:latin typeface="Arial" pitchFamily="34" charset="0"/>
                  <a:ea typeface="MS PGothic" pitchFamily="34" charset="-128"/>
                </a:rPr>
                <a:t>Informatica</a:t>
              </a:r>
              <a:endParaRPr kumimoji="0" lang="it-IT" sz="200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31" name="Rettangolo 30"/>
            <p:cNvSpPr/>
            <p:nvPr/>
          </p:nvSpPr>
          <p:spPr bwMode="auto">
            <a:xfrm>
              <a:off x="7252813" y="3742911"/>
              <a:ext cx="1440160" cy="1270265"/>
            </a:xfrm>
            <a:prstGeom prst="rect">
              <a:avLst/>
            </a:prstGeom>
            <a:solidFill>
              <a:srgbClr val="D9CCCC"/>
            </a:solidFill>
            <a:ln>
              <a:noFill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sz="2000" dirty="0" smtClean="0">
                  <a:solidFill>
                    <a:srgbClr val="404040"/>
                  </a:solidFill>
                  <a:latin typeface="Arial" pitchFamily="34" charset="0"/>
                  <a:ea typeface="MS PGothic" pitchFamily="34" charset="-128"/>
                </a:rPr>
                <a:t>Scienze statistiche</a:t>
              </a:r>
              <a:endParaRPr kumimoji="0" lang="it-IT" sz="200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  <p:grpSp>
          <p:nvGrpSpPr>
            <p:cNvPr id="4" name="Gruppo 3"/>
            <p:cNvGrpSpPr/>
            <p:nvPr/>
          </p:nvGrpSpPr>
          <p:grpSpPr>
            <a:xfrm>
              <a:off x="1979712" y="3055844"/>
              <a:ext cx="6231565" cy="700942"/>
              <a:chOff x="1979712" y="3127852"/>
              <a:chExt cx="6231565" cy="70094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" name="Freccia giù 1"/>
              <p:cNvSpPr/>
              <p:nvPr/>
            </p:nvSpPr>
            <p:spPr>
              <a:xfrm>
                <a:off x="1979712" y="3127852"/>
                <a:ext cx="432048" cy="680730"/>
              </a:xfrm>
              <a:prstGeom prst="downArrow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2" name="Freccia giù 31"/>
              <p:cNvSpPr/>
              <p:nvPr/>
            </p:nvSpPr>
            <p:spPr>
              <a:xfrm>
                <a:off x="4139952" y="3429000"/>
                <a:ext cx="432048" cy="399794"/>
              </a:xfrm>
              <a:prstGeom prst="downArrow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3" name="Freccia giù 32"/>
              <p:cNvSpPr/>
              <p:nvPr/>
            </p:nvSpPr>
            <p:spPr>
              <a:xfrm>
                <a:off x="6169135" y="3429000"/>
                <a:ext cx="432048" cy="399794"/>
              </a:xfrm>
              <a:prstGeom prst="downArrow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4" name="Freccia giù 33"/>
              <p:cNvSpPr/>
              <p:nvPr/>
            </p:nvSpPr>
            <p:spPr>
              <a:xfrm>
                <a:off x="7779229" y="3429000"/>
                <a:ext cx="432048" cy="399794"/>
              </a:xfrm>
              <a:prstGeom prst="downArrow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" name="Rettangolo 2"/>
              <p:cNvSpPr/>
              <p:nvPr/>
            </p:nvSpPr>
            <p:spPr>
              <a:xfrm>
                <a:off x="2270919" y="3311345"/>
                <a:ext cx="5832648" cy="18966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8" name="Gruppo 7"/>
          <p:cNvGrpSpPr/>
          <p:nvPr/>
        </p:nvGrpSpPr>
        <p:grpSpPr>
          <a:xfrm>
            <a:off x="362292" y="5013176"/>
            <a:ext cx="8317458" cy="1445624"/>
            <a:chOff x="362292" y="5013176"/>
            <a:chExt cx="8317458" cy="1445624"/>
          </a:xfrm>
        </p:grpSpPr>
        <p:sp>
          <p:nvSpPr>
            <p:cNvPr id="38" name="Rettangolo 37"/>
            <p:cNvSpPr/>
            <p:nvPr/>
          </p:nvSpPr>
          <p:spPr bwMode="auto">
            <a:xfrm>
              <a:off x="1331640" y="5707518"/>
              <a:ext cx="3456384" cy="75128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sz="2000" b="1" dirty="0" smtClean="0">
                  <a:solidFill>
                    <a:srgbClr val="FFFFFF"/>
                  </a:solidFill>
                  <a:latin typeface="Arial" pitchFamily="34" charset="0"/>
                  <a:ea typeface="MS PGothic" pitchFamily="34" charset="-128"/>
                </a:rPr>
                <a:t>Ingegneria Informatica </a:t>
              </a:r>
              <a:br>
                <a:rPr lang="it-IT" sz="2000" b="1" dirty="0" smtClean="0">
                  <a:solidFill>
                    <a:srgbClr val="FFFFFF"/>
                  </a:solidFill>
                  <a:latin typeface="Arial" pitchFamily="34" charset="0"/>
                  <a:ea typeface="MS PGothic" pitchFamily="34" charset="-128"/>
                </a:rPr>
              </a:br>
              <a:r>
                <a:rPr lang="it-IT" sz="2000" b="1" dirty="0" smtClean="0">
                  <a:solidFill>
                    <a:srgbClr val="FFFFFF"/>
                  </a:solidFill>
                  <a:latin typeface="Arial" pitchFamily="34" charset="0"/>
                  <a:ea typeface="MS PGothic" pitchFamily="34" charset="-128"/>
                </a:rPr>
                <a:t>e Automatica</a:t>
              </a:r>
              <a:endPara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39" name="Rettangolo 38"/>
            <p:cNvSpPr/>
            <p:nvPr/>
          </p:nvSpPr>
          <p:spPr bwMode="auto">
            <a:xfrm>
              <a:off x="5076056" y="5707518"/>
              <a:ext cx="3603694" cy="75128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sz="2000" b="1" dirty="0" smtClean="0">
                  <a:solidFill>
                    <a:srgbClr val="FFFFFF"/>
                  </a:solidFill>
                  <a:latin typeface="Arial" pitchFamily="34" charset="0"/>
                  <a:ea typeface="MS PGothic" pitchFamily="34" charset="-128"/>
                </a:rPr>
                <a:t>Ingegneria Gestionale</a:t>
              </a:r>
              <a:endPara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  <p:grpSp>
          <p:nvGrpSpPr>
            <p:cNvPr id="41" name="Gruppo 40"/>
            <p:cNvGrpSpPr/>
            <p:nvPr/>
          </p:nvGrpSpPr>
          <p:grpSpPr>
            <a:xfrm>
              <a:off x="1979712" y="5013176"/>
              <a:ext cx="4320480" cy="700942"/>
              <a:chOff x="1979712" y="3127852"/>
              <a:chExt cx="4320480" cy="70094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2" name="Freccia giù 41"/>
              <p:cNvSpPr/>
              <p:nvPr/>
            </p:nvSpPr>
            <p:spPr>
              <a:xfrm>
                <a:off x="1979712" y="3127852"/>
                <a:ext cx="432048" cy="680730"/>
              </a:xfrm>
              <a:prstGeom prst="downArrow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5" name="Freccia giù 44"/>
              <p:cNvSpPr/>
              <p:nvPr/>
            </p:nvSpPr>
            <p:spPr>
              <a:xfrm>
                <a:off x="5868144" y="3429000"/>
                <a:ext cx="432048" cy="399794"/>
              </a:xfrm>
              <a:prstGeom prst="downArrow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6" name="Rettangolo 45"/>
              <p:cNvSpPr/>
              <p:nvPr/>
            </p:nvSpPr>
            <p:spPr>
              <a:xfrm>
                <a:off x="2270920" y="3311345"/>
                <a:ext cx="3920330" cy="18966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37" name="Rettangolo 36"/>
            <p:cNvSpPr/>
            <p:nvPr/>
          </p:nvSpPr>
          <p:spPr>
            <a:xfrm rot="19092654">
              <a:off x="362292" y="5702232"/>
              <a:ext cx="973393" cy="707886"/>
            </a:xfrm>
            <a:prstGeom prst="rect">
              <a:avLst/>
            </a:prstGeom>
            <a:solidFill>
              <a:srgbClr val="31859C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/>
              <a:r>
                <a:rPr lang="it-IT" sz="2000" b="1" dirty="0" smtClean="0">
                  <a:solidFill>
                    <a:srgbClr val="FFFFFF"/>
                  </a:solidFill>
                </a:rPr>
                <a:t>Corsi di </a:t>
              </a:r>
              <a:br>
                <a:rPr lang="it-IT" sz="2000" b="1" dirty="0" smtClean="0">
                  <a:solidFill>
                    <a:srgbClr val="FFFFFF"/>
                  </a:solidFill>
                </a:rPr>
              </a:br>
              <a:r>
                <a:rPr lang="it-IT" sz="2000" b="1" dirty="0" smtClean="0">
                  <a:solidFill>
                    <a:srgbClr val="FFFFFF"/>
                  </a:solidFill>
                </a:rPr>
                <a:t>Laurea</a:t>
              </a:r>
              <a:endParaRPr lang="it-IT" sz="24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336628" y="1453006"/>
            <a:ext cx="8339828" cy="1623050"/>
            <a:chOff x="336628" y="1453006"/>
            <a:chExt cx="8339828" cy="16230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Rettangolo 21"/>
            <p:cNvSpPr/>
            <p:nvPr/>
          </p:nvSpPr>
          <p:spPr bwMode="auto">
            <a:xfrm>
              <a:off x="4690098" y="1868846"/>
              <a:ext cx="2293212" cy="1198257"/>
            </a:xfrm>
            <a:prstGeom prst="rect">
              <a:avLst/>
            </a:prstGeom>
            <a:solidFill>
              <a:srgbClr val="D9CCCC"/>
            </a:solidFill>
            <a:ln>
              <a:noFill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MS PGothic" pitchFamily="34" charset="-128"/>
                </a:rPr>
                <a:t>Ing. Civile e Industriale</a:t>
              </a:r>
              <a:endParaRPr kumimoji="0" lang="it-IT" sz="240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23" name="Rettangolo 22"/>
            <p:cNvSpPr/>
            <p:nvPr/>
          </p:nvSpPr>
          <p:spPr bwMode="auto">
            <a:xfrm>
              <a:off x="7236296" y="1877799"/>
              <a:ext cx="1440160" cy="1198257"/>
            </a:xfrm>
            <a:prstGeom prst="rect">
              <a:avLst/>
            </a:prstGeom>
            <a:solidFill>
              <a:srgbClr val="D9CCCC"/>
            </a:solidFill>
            <a:ln>
              <a:noFill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s-IS" sz="2400" dirty="0" smtClean="0">
                  <a:solidFill>
                    <a:srgbClr val="404040"/>
                  </a:solidFill>
                  <a:latin typeface="Arial" pitchFamily="34" charset="0"/>
                  <a:ea typeface="MS PGothic" pitchFamily="34" charset="-128"/>
                </a:rPr>
                <a:t>Altre facoltà</a:t>
              </a:r>
              <a:endParaRPr kumimoji="0" lang="it-IT" sz="240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24" name="Freccia giù 23"/>
            <p:cNvSpPr/>
            <p:nvPr/>
          </p:nvSpPr>
          <p:spPr>
            <a:xfrm>
              <a:off x="5724128" y="1453006"/>
              <a:ext cx="432048" cy="385919"/>
            </a:xfrm>
            <a:prstGeom prst="down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Freccia giù 24"/>
            <p:cNvSpPr/>
            <p:nvPr/>
          </p:nvSpPr>
          <p:spPr>
            <a:xfrm>
              <a:off x="7740352" y="1453006"/>
              <a:ext cx="432048" cy="385919"/>
            </a:xfrm>
            <a:prstGeom prst="down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Freccia giù 34"/>
            <p:cNvSpPr/>
            <p:nvPr/>
          </p:nvSpPr>
          <p:spPr>
            <a:xfrm>
              <a:off x="2699792" y="1453006"/>
              <a:ext cx="432048" cy="417697"/>
            </a:xfrm>
            <a:prstGeom prst="down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Rettangolo 16"/>
            <p:cNvSpPr/>
            <p:nvPr/>
          </p:nvSpPr>
          <p:spPr bwMode="auto">
            <a:xfrm>
              <a:off x="1331640" y="1857586"/>
              <a:ext cx="3096344" cy="119825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sz="2400" b="1" dirty="0" smtClean="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rPr>
                <a:t>Ing. Informazione, Informatica e Statistica</a:t>
              </a:r>
              <a:endParaRPr kumimoji="0" lang="it-IT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18" name="Rettangolo 17"/>
            <p:cNvSpPr/>
            <p:nvPr/>
          </p:nvSpPr>
          <p:spPr>
            <a:xfrm rot="19092654">
              <a:off x="336628" y="2284272"/>
              <a:ext cx="1106343" cy="461665"/>
            </a:xfrm>
            <a:prstGeom prst="rect">
              <a:avLst/>
            </a:prstGeom>
            <a:solidFill>
              <a:srgbClr val="31859C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it-IT" sz="2400" b="1" dirty="0" smtClean="0">
                  <a:solidFill>
                    <a:srgbClr val="FFFFFF"/>
                  </a:solidFill>
                </a:rPr>
                <a:t>Facoltà</a:t>
              </a:r>
              <a:endParaRPr lang="it-IT" sz="2800" b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3877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uppo 39"/>
          <p:cNvGrpSpPr/>
          <p:nvPr/>
        </p:nvGrpSpPr>
        <p:grpSpPr>
          <a:xfrm>
            <a:off x="1235969" y="2430582"/>
            <a:ext cx="7315200" cy="1917702"/>
            <a:chOff x="1235969" y="2430582"/>
            <a:chExt cx="7315200" cy="1917702"/>
          </a:xfrm>
        </p:grpSpPr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1235969" y="2443283"/>
              <a:ext cx="914400" cy="0"/>
            </a:xfrm>
            <a:prstGeom prst="line">
              <a:avLst/>
            </a:prstGeom>
            <a:noFill/>
            <a:ln w="57150" cmpd="sng">
              <a:solidFill>
                <a:srgbClr val="37609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3750569" y="2443283"/>
              <a:ext cx="914400" cy="0"/>
            </a:xfrm>
            <a:prstGeom prst="line">
              <a:avLst/>
            </a:prstGeom>
            <a:noFill/>
            <a:ln w="57150" cmpd="sng">
              <a:solidFill>
                <a:srgbClr val="37609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>
              <a:off x="5731769" y="2443283"/>
              <a:ext cx="914400" cy="0"/>
            </a:xfrm>
            <a:prstGeom prst="line">
              <a:avLst/>
            </a:prstGeom>
            <a:noFill/>
            <a:ln w="57150" cmpd="sng">
              <a:solidFill>
                <a:srgbClr val="37609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>
              <a:off x="1835696" y="2443283"/>
              <a:ext cx="0" cy="1905001"/>
            </a:xfrm>
            <a:prstGeom prst="line">
              <a:avLst/>
            </a:prstGeom>
            <a:noFill/>
            <a:ln w="57150" cmpd="sng">
              <a:solidFill>
                <a:srgbClr val="37609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>
              <a:off x="4013036" y="2443283"/>
              <a:ext cx="0" cy="1905001"/>
            </a:xfrm>
            <a:prstGeom prst="line">
              <a:avLst/>
            </a:prstGeom>
            <a:noFill/>
            <a:ln w="57150" cmpd="sng">
              <a:solidFill>
                <a:srgbClr val="37609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>
              <a:off x="4436369" y="2443283"/>
              <a:ext cx="0" cy="1905001"/>
            </a:xfrm>
            <a:prstGeom prst="line">
              <a:avLst/>
            </a:prstGeom>
            <a:noFill/>
            <a:ln w="57150" cmpd="sng">
              <a:solidFill>
                <a:srgbClr val="37609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28"/>
            <p:cNvSpPr>
              <a:spLocks noChangeShapeType="1"/>
            </p:cNvSpPr>
            <p:nvPr/>
          </p:nvSpPr>
          <p:spPr bwMode="auto">
            <a:xfrm>
              <a:off x="6384231" y="2430582"/>
              <a:ext cx="0" cy="1905001"/>
            </a:xfrm>
            <a:prstGeom prst="line">
              <a:avLst/>
            </a:prstGeom>
            <a:noFill/>
            <a:ln w="57150" cmpd="sng">
              <a:solidFill>
                <a:srgbClr val="37609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29"/>
            <p:cNvSpPr>
              <a:spLocks noChangeShapeType="1"/>
            </p:cNvSpPr>
            <p:nvPr/>
          </p:nvSpPr>
          <p:spPr bwMode="auto">
            <a:xfrm>
              <a:off x="5939731" y="2443283"/>
              <a:ext cx="0" cy="1905001"/>
            </a:xfrm>
            <a:prstGeom prst="line">
              <a:avLst/>
            </a:prstGeom>
            <a:noFill/>
            <a:ln w="57150" cmpd="sng">
              <a:solidFill>
                <a:srgbClr val="37609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32"/>
            <p:cNvSpPr>
              <a:spLocks noChangeShapeType="1"/>
            </p:cNvSpPr>
            <p:nvPr/>
          </p:nvSpPr>
          <p:spPr bwMode="auto">
            <a:xfrm>
              <a:off x="8551169" y="2443283"/>
              <a:ext cx="0" cy="1905001"/>
            </a:xfrm>
            <a:prstGeom prst="line">
              <a:avLst/>
            </a:prstGeom>
            <a:noFill/>
            <a:ln w="57150" cmpd="sng">
              <a:solidFill>
                <a:srgbClr val="37609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33"/>
            <p:cNvSpPr>
              <a:spLocks noChangeShapeType="1"/>
            </p:cNvSpPr>
            <p:nvPr/>
          </p:nvSpPr>
          <p:spPr bwMode="auto">
            <a:xfrm>
              <a:off x="8246369" y="2443283"/>
              <a:ext cx="304800" cy="0"/>
            </a:xfrm>
            <a:prstGeom prst="line">
              <a:avLst/>
            </a:prstGeom>
            <a:noFill/>
            <a:ln w="57150" cmpd="sng">
              <a:solidFill>
                <a:srgbClr val="37609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255984" y="146720"/>
            <a:ext cx="7772400" cy="762000"/>
          </a:xfrm>
        </p:spPr>
        <p:txBody>
          <a:bodyPr>
            <a:normAutofit fontScale="90000"/>
          </a:bodyPr>
          <a:lstStyle/>
          <a:p>
            <a:pPr algn="l"/>
            <a:r>
              <a:rPr lang="it-IT" b="1" dirty="0">
                <a:solidFill>
                  <a:srgbClr val="800000"/>
                </a:solidFill>
                <a:cs typeface="Calibri"/>
              </a:rPr>
              <a:t>Curriculum universitario e </a:t>
            </a:r>
            <a:r>
              <a:rPr lang="it-IT" b="1" dirty="0" smtClean="0">
                <a:solidFill>
                  <a:srgbClr val="800000"/>
                </a:solidFill>
                <a:cs typeface="Calibri"/>
              </a:rPr>
              <a:t>lavoro</a:t>
            </a:r>
            <a:endParaRPr lang="it-IT" b="1" noProof="1">
              <a:solidFill>
                <a:srgbClr val="800000"/>
              </a:solidFill>
              <a:cs typeface="Calibri (Corpo)"/>
            </a:endParaRP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948655"/>
            <a:ext cx="8496944" cy="50006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2800" dirty="0" smtClean="0"/>
          </a:p>
          <a:p>
            <a:pPr marL="0" indent="0">
              <a:buNone/>
            </a:pPr>
            <a:endParaRPr lang="it-IT" sz="1800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02569" y="2095620"/>
            <a:ext cx="533400" cy="685801"/>
          </a:xfrm>
          <a:prstGeom prst="rect">
            <a:avLst/>
          </a:prstGeom>
          <a:solidFill>
            <a:schemeClr val="bg2"/>
          </a:solidFill>
          <a:ln w="9525">
            <a:solidFill>
              <a:srgbClr val="40404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" name="Gruppo 35"/>
          <p:cNvGrpSpPr/>
          <p:nvPr/>
        </p:nvGrpSpPr>
        <p:grpSpPr>
          <a:xfrm>
            <a:off x="2150369" y="2095620"/>
            <a:ext cx="1600200" cy="685801"/>
            <a:chOff x="2150369" y="2095620"/>
            <a:chExt cx="1600200" cy="6858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2150369" y="2095620"/>
              <a:ext cx="533400" cy="68580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2683769" y="2095620"/>
              <a:ext cx="533400" cy="68580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3217169" y="2095620"/>
              <a:ext cx="533400" cy="68580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" name="Gruppo 36"/>
          <p:cNvGrpSpPr/>
          <p:nvPr/>
        </p:nvGrpSpPr>
        <p:grpSpPr>
          <a:xfrm>
            <a:off x="4664969" y="2095620"/>
            <a:ext cx="1066800" cy="685801"/>
            <a:chOff x="4664969" y="2095620"/>
            <a:chExt cx="1066800" cy="6858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4664969" y="2095620"/>
              <a:ext cx="533400" cy="68580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40404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5198369" y="2095620"/>
              <a:ext cx="533400" cy="68580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40404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" name="Gruppo 37"/>
          <p:cNvGrpSpPr/>
          <p:nvPr/>
        </p:nvGrpSpPr>
        <p:grpSpPr>
          <a:xfrm>
            <a:off x="6646169" y="2095620"/>
            <a:ext cx="1600200" cy="685801"/>
            <a:chOff x="6646169" y="2095620"/>
            <a:chExt cx="1600200" cy="6858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6646169" y="2095620"/>
              <a:ext cx="533400" cy="68580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rgbClr val="40404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7712969" y="2095620"/>
              <a:ext cx="533400" cy="68580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rgbClr val="40404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15"/>
            <p:cNvSpPr>
              <a:spLocks noChangeArrowheads="1"/>
            </p:cNvSpPr>
            <p:nvPr/>
          </p:nvSpPr>
          <p:spPr bwMode="auto">
            <a:xfrm>
              <a:off x="7179569" y="2095620"/>
              <a:ext cx="533400" cy="68580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rgbClr val="40404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313631" y="1305044"/>
            <a:ext cx="13589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2400" b="1" dirty="0" smtClean="0">
                <a:solidFill>
                  <a:srgbClr val="404040"/>
                </a:solidFill>
                <a:latin typeface="Calibri"/>
                <a:cs typeface="Calibri"/>
              </a:rPr>
              <a:t>Scuola</a:t>
            </a:r>
            <a:endParaRPr lang="it-IT" sz="2400" b="1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2280544" y="1152644"/>
            <a:ext cx="13589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2400" b="1" dirty="0">
                <a:solidFill>
                  <a:srgbClr val="404040"/>
                </a:solidFill>
                <a:latin typeface="Calibri"/>
                <a:cs typeface="Calibri"/>
              </a:rPr>
              <a:t>Laurea triennale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4322069" y="1152644"/>
            <a:ext cx="17399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2400" b="1" dirty="0">
                <a:solidFill>
                  <a:srgbClr val="404040"/>
                </a:solidFill>
                <a:latin typeface="Calibri"/>
                <a:cs typeface="Calibri"/>
              </a:rPr>
              <a:t>Laurea </a:t>
            </a:r>
            <a:r>
              <a:rPr lang="it-IT" sz="2400" b="1" dirty="0" smtClean="0">
                <a:solidFill>
                  <a:srgbClr val="404040"/>
                </a:solidFill>
                <a:latin typeface="Calibri"/>
                <a:cs typeface="Calibri"/>
              </a:rPr>
              <a:t>magistrale</a:t>
            </a:r>
            <a:endParaRPr lang="it-IT" sz="2400" b="1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6569969" y="1152644"/>
            <a:ext cx="17399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2400" b="1" dirty="0" smtClean="0">
                <a:solidFill>
                  <a:srgbClr val="404040"/>
                </a:solidFill>
                <a:latin typeface="Calibri"/>
                <a:cs typeface="Calibri"/>
              </a:rPr>
              <a:t>Dottorato </a:t>
            </a:r>
          </a:p>
          <a:p>
            <a:pPr algn="ctr"/>
            <a:r>
              <a:rPr lang="it-IT" sz="2400" b="1" dirty="0" smtClean="0">
                <a:solidFill>
                  <a:srgbClr val="404040"/>
                </a:solidFill>
                <a:latin typeface="Calibri"/>
                <a:cs typeface="Calibri"/>
              </a:rPr>
              <a:t>di ricerca</a:t>
            </a:r>
            <a:endParaRPr lang="it-IT" sz="2400" b="1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159768" y="4348278"/>
            <a:ext cx="7679432" cy="1601001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2656670" y="4459358"/>
            <a:ext cx="4685629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404040"/>
                </a:solidFill>
                <a:latin typeface="Calibri"/>
                <a:cs typeface="Calibri"/>
              </a:rPr>
              <a:t>Mondo del lavoro</a:t>
            </a:r>
            <a:endParaRPr lang="it-IT" sz="3200" b="1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2" name="Rettangolo arrotondato 1"/>
          <p:cNvSpPr/>
          <p:nvPr/>
        </p:nvSpPr>
        <p:spPr>
          <a:xfrm>
            <a:off x="2751584" y="5157192"/>
            <a:ext cx="4495800" cy="541388"/>
          </a:xfrm>
          <a:prstGeom prst="roundRect">
            <a:avLst>
              <a:gd name="adj" fmla="val 23552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Spin off</a:t>
            </a:r>
            <a:endParaRPr lang="it-IT" sz="2400" b="1" dirty="0"/>
          </a:p>
        </p:txBody>
      </p:sp>
      <p:sp>
        <p:nvSpPr>
          <p:cNvPr id="3" name="Rettangolo 2"/>
          <p:cNvSpPr/>
          <p:nvPr/>
        </p:nvSpPr>
        <p:spPr>
          <a:xfrm>
            <a:off x="4312439" y="3212976"/>
            <a:ext cx="1739900" cy="43067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bg1"/>
                </a:solidFill>
              </a:rPr>
              <a:t>Esame di stato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35" name="Ovale 34"/>
          <p:cNvSpPr/>
          <p:nvPr/>
        </p:nvSpPr>
        <p:spPr>
          <a:xfrm>
            <a:off x="3817584" y="2311448"/>
            <a:ext cx="250360" cy="25036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3" name="Gruppo 27"/>
          <p:cNvGrpSpPr/>
          <p:nvPr/>
        </p:nvGrpSpPr>
        <p:grpSpPr>
          <a:xfrm>
            <a:off x="349000" y="6237312"/>
            <a:ext cx="1774728" cy="369332"/>
            <a:chOff x="453239" y="6381328"/>
            <a:chExt cx="1774728" cy="369332"/>
          </a:xfrm>
        </p:grpSpPr>
        <p:sp>
          <p:nvSpPr>
            <p:cNvPr id="44" name="Ovale 28"/>
            <p:cNvSpPr/>
            <p:nvPr/>
          </p:nvSpPr>
          <p:spPr>
            <a:xfrm>
              <a:off x="453239" y="6453336"/>
              <a:ext cx="250360" cy="25036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CasellaDiTesto 29"/>
            <p:cNvSpPr txBox="1"/>
            <p:nvPr/>
          </p:nvSpPr>
          <p:spPr>
            <a:xfrm>
              <a:off x="755576" y="6381328"/>
              <a:ext cx="1472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Se siamo qui?</a:t>
              </a:r>
              <a:endParaRPr lang="it-IT" dirty="0"/>
            </a:p>
          </p:txBody>
        </p:sp>
      </p:grpSp>
      <p:sp>
        <p:nvSpPr>
          <p:cNvPr id="46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195736" y="6482729"/>
            <a:ext cx="5005536" cy="365125"/>
          </a:xfrm>
        </p:spPr>
        <p:txBody>
          <a:bodyPr/>
          <a:lstStyle/>
          <a:p>
            <a:r>
              <a:rPr lang="it-IT" dirty="0" smtClean="0"/>
              <a:t>Ingegneria Informatica e Automatica e Ingegneria Gestionale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632707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44624"/>
            <a:ext cx="7777336" cy="1008112"/>
          </a:xfrm>
        </p:spPr>
        <p:txBody>
          <a:bodyPr>
            <a:noAutofit/>
          </a:bodyPr>
          <a:lstStyle/>
          <a:p>
            <a:pPr algn="l">
              <a:lnSpc>
                <a:spcPts val="4000"/>
              </a:lnSpc>
            </a:pPr>
            <a:r>
              <a:rPr lang="it-IT" b="1" noProof="1" smtClean="0">
                <a:solidFill>
                  <a:srgbClr val="800000"/>
                </a:solidFill>
                <a:cs typeface=""/>
              </a:rPr>
              <a:t>Per chi continua con l’università</a:t>
            </a:r>
            <a:endParaRPr lang="it-IT" b="1" noProof="1">
              <a:solidFill>
                <a:srgbClr val="800000"/>
              </a:solidFill>
            </a:endParaRPr>
          </a:p>
        </p:txBody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41216"/>
            <a:ext cx="8587680" cy="5760640"/>
          </a:xfrm>
        </p:spPr>
        <p:txBody>
          <a:bodyPr>
            <a:normAutofit fontScale="92500" lnSpcReduction="20000"/>
          </a:bodyPr>
          <a:lstStyle/>
          <a:p>
            <a:pPr marL="361950" lvl="2" indent="-361950">
              <a:lnSpc>
                <a:spcPts val="2060"/>
              </a:lnSpc>
              <a:spcBef>
                <a:spcPts val="0"/>
              </a:spcBef>
              <a:spcAft>
                <a:spcPts val="1200"/>
              </a:spcAft>
            </a:pPr>
            <a:r>
              <a:rPr lang="it-IT" sz="3000" b="1" dirty="0"/>
              <a:t>Corsi di Laurea </a:t>
            </a:r>
            <a:r>
              <a:rPr lang="it-IT" sz="3000" b="1" dirty="0" smtClean="0"/>
              <a:t>Magistrale </a:t>
            </a:r>
          </a:p>
          <a:p>
            <a:pPr marL="0" lvl="2" indent="0">
              <a:lnSpc>
                <a:spcPts val="2060"/>
              </a:lnSpc>
              <a:spcBef>
                <a:spcPts val="0"/>
              </a:spcBef>
              <a:spcAft>
                <a:spcPts val="1200"/>
              </a:spcAft>
              <a:buNone/>
              <a:tabLst>
                <a:tab pos="349250" algn="l"/>
                <a:tab pos="479425" algn="l"/>
              </a:tabLst>
            </a:pPr>
            <a:r>
              <a:rPr lang="it-IT" sz="3000" b="1" dirty="0"/>
              <a:t> 	</a:t>
            </a:r>
            <a:r>
              <a:rPr lang="it-IT" sz="3000" b="1" dirty="0" smtClean="0"/>
              <a:t>(secondo livello, </a:t>
            </a:r>
            <a:r>
              <a:rPr lang="it-IT" sz="3000" b="1" dirty="0"/>
              <a:t>2 anni, 120 </a:t>
            </a:r>
            <a:r>
              <a:rPr lang="it-IT" sz="3000" b="1" dirty="0" err="1" smtClean="0"/>
              <a:t>cfu</a:t>
            </a:r>
            <a:r>
              <a:rPr lang="it-IT" sz="3000" b="1" dirty="0" smtClean="0"/>
              <a:t>, 12 esami)</a:t>
            </a:r>
            <a:endParaRPr lang="it-IT" sz="3000" dirty="0" smtClean="0"/>
          </a:p>
          <a:p>
            <a:pPr lvl="1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70000"/>
              <a:buFont typeface="Wingdings" charset="2"/>
              <a:buChar char="q"/>
            </a:pPr>
            <a:r>
              <a:rPr lang="it-IT" b="1" dirty="0">
                <a:solidFill>
                  <a:srgbClr val="800000"/>
                </a:solidFill>
              </a:rPr>
              <a:t>Laurea Magistrale in Ingegneria Gestionale </a:t>
            </a:r>
            <a:r>
              <a:rPr lang="it-IT" dirty="0">
                <a:solidFill>
                  <a:srgbClr val="800000"/>
                </a:solidFill>
              </a:rPr>
              <a:t/>
            </a:r>
            <a:br>
              <a:rPr lang="it-IT" dirty="0">
                <a:solidFill>
                  <a:srgbClr val="800000"/>
                </a:solidFill>
              </a:rPr>
            </a:br>
            <a:r>
              <a:rPr lang="it-IT" dirty="0">
                <a:solidFill>
                  <a:srgbClr val="800000"/>
                </a:solidFill>
              </a:rPr>
              <a:t>(con insegnamenti in italiano e inglese</a:t>
            </a:r>
            <a:r>
              <a:rPr lang="it-IT" dirty="0" smtClean="0">
                <a:solidFill>
                  <a:srgbClr val="800000"/>
                </a:solidFill>
              </a:rPr>
              <a:t>)</a:t>
            </a:r>
          </a:p>
          <a:p>
            <a:pPr lvl="1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70000"/>
              <a:buFont typeface="Wingdings" charset="2"/>
              <a:buChar char="q"/>
            </a:pPr>
            <a:r>
              <a:rPr lang="en-US" b="1" dirty="0" smtClean="0">
                <a:solidFill>
                  <a:srgbClr val="800000"/>
                </a:solidFill>
              </a:rPr>
              <a:t>M.Sc. in Engineering of Computer Science</a:t>
            </a:r>
          </a:p>
          <a:p>
            <a:pPr lvl="1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70000"/>
              <a:buFont typeface="Wingdings" charset="2"/>
              <a:buChar char="q"/>
            </a:pPr>
            <a:r>
              <a:rPr lang="en-US" b="1" dirty="0" smtClean="0">
                <a:solidFill>
                  <a:srgbClr val="800000"/>
                </a:solidFill>
              </a:rPr>
              <a:t>M.Sc.</a:t>
            </a:r>
            <a:r>
              <a:rPr lang="it-IT" b="1" dirty="0" smtClean="0">
                <a:solidFill>
                  <a:srgbClr val="800000"/>
                </a:solidFill>
              </a:rPr>
              <a:t> </a:t>
            </a:r>
            <a:r>
              <a:rPr lang="en-US" b="1" dirty="0" smtClean="0">
                <a:solidFill>
                  <a:srgbClr val="800000"/>
                </a:solidFill>
              </a:rPr>
              <a:t>in Artificial Intelligence and Robotics</a:t>
            </a:r>
          </a:p>
          <a:p>
            <a:pPr lvl="1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70000"/>
              <a:buFont typeface="Wingdings" charset="2"/>
              <a:buChar char="q"/>
            </a:pPr>
            <a:r>
              <a:rPr lang="en-US" b="1" dirty="0" smtClean="0">
                <a:solidFill>
                  <a:srgbClr val="800000"/>
                </a:solidFill>
              </a:rPr>
              <a:t>M.Sc. in Control Engineering</a:t>
            </a:r>
          </a:p>
          <a:p>
            <a:pPr lvl="1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70000"/>
              <a:buFont typeface="Wingdings" charset="2"/>
              <a:buChar char="q"/>
            </a:pPr>
            <a:r>
              <a:rPr lang="it-IT" b="1" dirty="0">
                <a:solidFill>
                  <a:srgbClr val="800000"/>
                </a:solidFill>
              </a:rPr>
              <a:t>Laurea Magistrale in Ingegneria Biomedica </a:t>
            </a:r>
            <a:endParaRPr lang="it-IT" dirty="0">
              <a:solidFill>
                <a:srgbClr val="800000"/>
              </a:solidFill>
            </a:endParaRPr>
          </a:p>
          <a:p>
            <a:pPr lvl="1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70000"/>
              <a:buFont typeface="Wingdings" charset="2"/>
              <a:buChar char="q"/>
            </a:pPr>
            <a:r>
              <a:rPr lang="en-US" b="1" dirty="0" smtClean="0">
                <a:solidFill>
                  <a:srgbClr val="800000"/>
                </a:solidFill>
              </a:rPr>
              <a:t>M.Sc. in Data Science </a:t>
            </a:r>
          </a:p>
          <a:p>
            <a:pPr lvl="1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70000"/>
              <a:buFont typeface="Wingdings" charset="2"/>
              <a:buChar char="q"/>
            </a:pPr>
            <a:r>
              <a:rPr lang="en-US" b="1" dirty="0" smtClean="0">
                <a:solidFill>
                  <a:srgbClr val="800000"/>
                </a:solidFill>
              </a:rPr>
              <a:t>M.Sc. In Product Design</a:t>
            </a:r>
          </a:p>
          <a:p>
            <a:pPr lvl="1" indent="-342900">
              <a:lnSpc>
                <a:spcPct val="110000"/>
              </a:lnSpc>
              <a:spcBef>
                <a:spcPts val="0"/>
              </a:spcBef>
              <a:buSzPct val="70000"/>
              <a:buFont typeface="Wingdings" charset="2"/>
              <a:buChar char="q"/>
            </a:pPr>
            <a:endParaRPr lang="en-US" sz="1000" dirty="0" smtClean="0">
              <a:solidFill>
                <a:srgbClr val="0000FF"/>
              </a:solidFill>
            </a:endParaRPr>
          </a:p>
          <a:p>
            <a:pPr marL="361950" indent="-361950"/>
            <a:r>
              <a:rPr lang="it-IT" sz="2800" b="1" dirty="0" smtClean="0"/>
              <a:t>Master post-laurea di I e II livello</a:t>
            </a:r>
          </a:p>
          <a:p>
            <a:pPr marL="361950" indent="-361950"/>
            <a:r>
              <a:rPr lang="it-IT" sz="2800" b="1" dirty="0"/>
              <a:t>C</a:t>
            </a:r>
            <a:r>
              <a:rPr lang="it-IT" sz="2800" b="1" dirty="0" smtClean="0"/>
              <a:t>orsi di dottorato di ricerca</a:t>
            </a:r>
          </a:p>
        </p:txBody>
      </p:sp>
      <p:sp>
        <p:nvSpPr>
          <p:cNvPr id="5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555776" y="6507079"/>
            <a:ext cx="5005536" cy="365125"/>
          </a:xfrm>
        </p:spPr>
        <p:txBody>
          <a:bodyPr/>
          <a:lstStyle/>
          <a:p>
            <a:r>
              <a:rPr lang="it-IT" dirty="0" smtClean="0"/>
              <a:t>Ingegneria Informatica e Automatica e Ingegneria Gestionale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500573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98500" y="342900"/>
            <a:ext cx="7772400" cy="685800"/>
          </a:xfrm>
        </p:spPr>
        <p:txBody>
          <a:bodyPr>
            <a:noAutofit/>
          </a:bodyPr>
          <a:lstStyle/>
          <a:p>
            <a:pPr algn="l"/>
            <a:r>
              <a:rPr lang="it-IT" b="1" dirty="0">
                <a:solidFill>
                  <a:srgbClr val="800000"/>
                </a:solidFill>
              </a:rPr>
              <a:t>Perché dovreste scegliere</a:t>
            </a:r>
            <a:endParaRPr lang="it-IT" b="1" noProof="1">
              <a:solidFill>
                <a:srgbClr val="800000"/>
              </a:solidFill>
            </a:endParaRPr>
          </a:p>
        </p:txBody>
      </p:sp>
      <p:sp>
        <p:nvSpPr>
          <p:cNvPr id="4813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4106" y="4149080"/>
            <a:ext cx="8429625" cy="910605"/>
          </a:xfrm>
        </p:spPr>
        <p:txBody>
          <a:bodyPr>
            <a:normAutofit lnSpcReduction="10000"/>
          </a:bodyPr>
          <a:lstStyle/>
          <a:p>
            <a:pPr marL="857250" lvl="1" indent="-457200">
              <a:buSzPct val="70000"/>
              <a:buFont typeface="Wingdings" panose="05000000000000000000" pitchFamily="2" charset="2"/>
              <a:buChar char="q"/>
              <a:defRPr/>
            </a:pPr>
            <a:r>
              <a:rPr lang="it-IT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Ingegneria gestionale o ingegneria </a:t>
            </a: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it-IT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nformatica e automatica?</a:t>
            </a:r>
            <a:endParaRPr lang="it-IT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7544" y="1000982"/>
            <a:ext cx="8429625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lvl="1" indent="-457200">
              <a:buSzPct val="70000"/>
              <a:buFont typeface="Wingdings" panose="05000000000000000000" pitchFamily="2" charset="2"/>
              <a:buChar char="q"/>
              <a:defRPr/>
            </a:pPr>
            <a:r>
              <a:rPr lang="it-IT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 studiare a Sapienza?</a:t>
            </a:r>
            <a:endParaRPr lang="it-IT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1" name="Picture 3" descr="C:\Users\penelope\Google Drive\DIAG_SCUOLA_2016\immagini\stevJob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940" y="4641449"/>
            <a:ext cx="2466975" cy="18478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474552" y="5242208"/>
            <a:ext cx="3207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800000"/>
                </a:solidFill>
              </a:rPr>
              <a:t>p</a:t>
            </a:r>
            <a:r>
              <a:rPr lang="it-IT" sz="3600" b="1" dirty="0" smtClean="0">
                <a:solidFill>
                  <a:srgbClr val="800000"/>
                </a:solidFill>
              </a:rPr>
              <a:t>erché vi piace!</a:t>
            </a:r>
            <a:endParaRPr lang="it-IT" sz="3600" b="1" dirty="0">
              <a:solidFill>
                <a:srgbClr val="80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827584" y="1484784"/>
            <a:ext cx="70034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it-IT" sz="2400" dirty="0" smtClean="0">
                <a:solidFill>
                  <a:srgbClr val="800000"/>
                </a:solidFill>
              </a:rPr>
              <a:t>perché è un ateneo con 700 anni di storia</a:t>
            </a:r>
          </a:p>
          <a:p>
            <a:pPr marL="457200" indent="-457200">
              <a:buAutoNum type="arabicPeriod"/>
            </a:pPr>
            <a:r>
              <a:rPr lang="it-IT" sz="2400" dirty="0">
                <a:solidFill>
                  <a:srgbClr val="800000"/>
                </a:solidFill>
              </a:rPr>
              <a:t>perché </a:t>
            </a:r>
            <a:r>
              <a:rPr lang="it-IT" sz="2400" dirty="0" smtClean="0">
                <a:solidFill>
                  <a:srgbClr val="800000"/>
                </a:solidFill>
              </a:rPr>
              <a:t>è tra </a:t>
            </a:r>
            <a:r>
              <a:rPr lang="it-IT" sz="2400" dirty="0">
                <a:solidFill>
                  <a:srgbClr val="800000"/>
                </a:solidFill>
              </a:rPr>
              <a:t>le prime università in Italia per la qualità della </a:t>
            </a:r>
            <a:r>
              <a:rPr lang="it-IT" sz="2400" dirty="0" smtClean="0">
                <a:solidFill>
                  <a:srgbClr val="800000"/>
                </a:solidFill>
              </a:rPr>
              <a:t>ricerca</a:t>
            </a:r>
          </a:p>
          <a:p>
            <a:pPr marL="457200" indent="-457200">
              <a:buAutoNum type="arabicPeriod"/>
            </a:pPr>
            <a:r>
              <a:rPr lang="it-IT" sz="2400" dirty="0">
                <a:solidFill>
                  <a:srgbClr val="800000"/>
                </a:solidFill>
              </a:rPr>
              <a:t>p</a:t>
            </a:r>
            <a:r>
              <a:rPr lang="it-IT" sz="2400" dirty="0" smtClean="0">
                <a:solidFill>
                  <a:srgbClr val="800000"/>
                </a:solidFill>
              </a:rPr>
              <a:t>erché se sopravvivete all’ateneo più grande di Europa, potete andare ovunque </a:t>
            </a:r>
            <a:r>
              <a:rPr lang="it-IT" sz="2400" dirty="0" smtClean="0">
                <a:solidFill>
                  <a:srgbClr val="800000"/>
                </a:solidFill>
                <a:sym typeface="Wingdings" panose="05000000000000000000" pitchFamily="2" charset="2"/>
              </a:rPr>
              <a:t></a:t>
            </a:r>
          </a:p>
          <a:p>
            <a:pPr marL="457200" indent="-457200">
              <a:buAutoNum type="arabicPeriod"/>
            </a:pPr>
            <a:endParaRPr lang="it-IT" sz="2400" dirty="0" smtClean="0">
              <a:solidFill>
                <a:srgbClr val="0000FF"/>
              </a:solidFill>
            </a:endParaRPr>
          </a:p>
          <a:p>
            <a:r>
              <a:rPr lang="it-IT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Maggiori info a: </a:t>
            </a:r>
            <a:r>
              <a:rPr lang="it-IT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#</a:t>
            </a:r>
            <a:r>
              <a:rPr lang="it-IT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IoScelgosapienza</a:t>
            </a:r>
            <a:r>
              <a:rPr lang="it-IT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perché….</a:t>
            </a:r>
          </a:p>
        </p:txBody>
      </p:sp>
      <p:sp>
        <p:nvSpPr>
          <p:cNvPr id="10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162891" y="6509970"/>
            <a:ext cx="5005536" cy="365125"/>
          </a:xfrm>
        </p:spPr>
        <p:txBody>
          <a:bodyPr/>
          <a:lstStyle/>
          <a:p>
            <a:r>
              <a:rPr lang="it-IT" dirty="0" smtClean="0"/>
              <a:t>Ingegneria Informatica e Automatica e Ingegneria Gestionale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436776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3" grpId="0" build="p"/>
      <p:bldP spid="6" grpId="0"/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188640"/>
            <a:ext cx="4968552" cy="685800"/>
          </a:xfrm>
        </p:spPr>
        <p:txBody>
          <a:bodyPr>
            <a:noAutofit/>
          </a:bodyPr>
          <a:lstStyle/>
          <a:p>
            <a:pPr algn="l"/>
            <a:r>
              <a:rPr lang="it-IT" b="1" dirty="0" smtClean="0">
                <a:solidFill>
                  <a:srgbClr val="800000"/>
                </a:solidFill>
              </a:rPr>
              <a:t>Informazioni online</a:t>
            </a:r>
            <a:endParaRPr lang="it-IT" b="1" noProof="1">
              <a:solidFill>
                <a:srgbClr val="800000"/>
              </a:solidFill>
            </a:endParaRPr>
          </a:p>
        </p:txBody>
      </p:sp>
      <p:sp>
        <p:nvSpPr>
          <p:cNvPr id="4915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57188" y="1028700"/>
            <a:ext cx="8535292" cy="5478379"/>
          </a:xfrm>
        </p:spPr>
        <p:txBody>
          <a:bodyPr>
            <a:normAutofit lnSpcReduction="10000"/>
          </a:bodyPr>
          <a:lstStyle/>
          <a:p>
            <a:pPr marL="271463" indent="-271463">
              <a:lnSpc>
                <a:spcPct val="120000"/>
              </a:lnSpc>
              <a:spcBef>
                <a:spcPts val="1200"/>
              </a:spcBef>
              <a:buFontTx/>
              <a:buNone/>
            </a:pPr>
            <a:r>
              <a:rPr lang="it-IT" sz="2400" b="1" dirty="0" smtClean="0">
                <a:solidFill>
                  <a:srgbClr val="404040"/>
                </a:solidFill>
                <a:cs typeface="Calibri"/>
              </a:rPr>
              <a:t>Didattica DIAG       </a:t>
            </a:r>
            <a:br>
              <a:rPr lang="it-IT" sz="2400" b="1" dirty="0" smtClean="0">
                <a:solidFill>
                  <a:srgbClr val="404040"/>
                </a:solidFill>
                <a:cs typeface="Calibri"/>
              </a:rPr>
            </a:br>
            <a:r>
              <a:rPr lang="it-IT" sz="2400" b="1" dirty="0" smtClean="0">
                <a:solidFill>
                  <a:srgbClr val="800000"/>
                </a:solidFill>
                <a:cs typeface="Calibri"/>
              </a:rPr>
              <a:t>www.diag.uniroma1.it/didattica/corsi-di-studio</a:t>
            </a:r>
          </a:p>
          <a:p>
            <a:pPr marL="271463" indent="-271463">
              <a:lnSpc>
                <a:spcPct val="120000"/>
              </a:lnSpc>
              <a:buFontTx/>
              <a:buNone/>
            </a:pPr>
            <a:r>
              <a:rPr lang="it-IT" sz="2400" b="1" dirty="0" smtClean="0">
                <a:solidFill>
                  <a:srgbClr val="404040"/>
                </a:solidFill>
                <a:cs typeface="Calibri"/>
              </a:rPr>
              <a:t>Ingegneria Informatica e Automatica              </a:t>
            </a:r>
            <a:br>
              <a:rPr lang="it-IT" sz="2400" b="1" dirty="0" smtClean="0">
                <a:solidFill>
                  <a:srgbClr val="404040"/>
                </a:solidFill>
                <a:cs typeface="Calibri"/>
              </a:rPr>
            </a:br>
            <a:r>
              <a:rPr lang="it-IT" sz="2400" b="1" dirty="0" smtClean="0">
                <a:solidFill>
                  <a:srgbClr val="800000"/>
                </a:solidFill>
                <a:cs typeface="Calibri"/>
              </a:rPr>
              <a:t>cclii.dis.uniroma1.it</a:t>
            </a:r>
          </a:p>
          <a:p>
            <a:pPr marL="271463" indent="-271463">
              <a:lnSpc>
                <a:spcPct val="120000"/>
              </a:lnSpc>
              <a:buNone/>
            </a:pPr>
            <a:r>
              <a:rPr lang="it-IT" sz="2400" b="1" dirty="0" smtClean="0">
                <a:solidFill>
                  <a:srgbClr val="404040"/>
                </a:solidFill>
                <a:cs typeface="Calibri"/>
              </a:rPr>
              <a:t>Ingegneria Gestionale     </a:t>
            </a:r>
            <a:br>
              <a:rPr lang="it-IT" sz="2400" b="1" dirty="0" smtClean="0">
                <a:solidFill>
                  <a:srgbClr val="404040"/>
                </a:solidFill>
                <a:cs typeface="Calibri"/>
              </a:rPr>
            </a:br>
            <a:r>
              <a:rPr lang="it-IT" sz="2400" b="1" dirty="0" smtClean="0">
                <a:solidFill>
                  <a:srgbClr val="800000"/>
                </a:solidFill>
              </a:rPr>
              <a:t>www.ingegneriagestionale.uniroma1.it</a:t>
            </a:r>
          </a:p>
          <a:p>
            <a:pPr marL="271463" indent="-271463">
              <a:lnSpc>
                <a:spcPct val="120000"/>
              </a:lnSpc>
              <a:buNone/>
            </a:pPr>
            <a:r>
              <a:rPr lang="it-IT" sz="2400" b="1" dirty="0">
                <a:solidFill>
                  <a:srgbClr val="404040"/>
                </a:solidFill>
                <a:cs typeface="Calibri"/>
              </a:rPr>
              <a:t>Forum studenti</a:t>
            </a:r>
            <a:br>
              <a:rPr lang="it-IT" sz="2400" b="1" dirty="0">
                <a:solidFill>
                  <a:srgbClr val="404040"/>
                </a:solidFill>
                <a:cs typeface="Calibri"/>
              </a:rPr>
            </a:br>
            <a:r>
              <a:rPr lang="it-IT" sz="2400" b="1" dirty="0">
                <a:solidFill>
                  <a:srgbClr val="800000"/>
                </a:solidFill>
                <a:cs typeface="Calibri"/>
              </a:rPr>
              <a:t>solodiag.dis.uniroma1.it</a:t>
            </a:r>
            <a:endParaRPr lang="it-IT" sz="2400" b="1" dirty="0">
              <a:solidFill>
                <a:srgbClr val="404040"/>
              </a:solidFill>
              <a:cs typeface="Calibri"/>
            </a:endParaRPr>
          </a:p>
          <a:p>
            <a:pPr marL="271463" indent="-271463">
              <a:lnSpc>
                <a:spcPct val="120000"/>
              </a:lnSpc>
              <a:buFontTx/>
              <a:buNone/>
            </a:pPr>
            <a:r>
              <a:rPr lang="it-IT" sz="2400" b="1" dirty="0" smtClean="0">
                <a:solidFill>
                  <a:srgbClr val="404040"/>
                </a:solidFill>
                <a:cs typeface="Calibri"/>
              </a:rPr>
              <a:t>Canale </a:t>
            </a:r>
            <a:r>
              <a:rPr lang="it-IT" sz="2400" b="1" dirty="0" err="1" smtClean="0">
                <a:solidFill>
                  <a:srgbClr val="404040"/>
                </a:solidFill>
                <a:cs typeface="Calibri"/>
              </a:rPr>
              <a:t>YouTube</a:t>
            </a:r>
            <a:r>
              <a:rPr lang="it-IT" sz="2400" b="1" dirty="0">
                <a:solidFill>
                  <a:srgbClr val="404040"/>
                </a:solidFill>
                <a:cs typeface="Calibri"/>
              </a:rPr>
              <a:t> del DIAG </a:t>
            </a:r>
            <a:r>
              <a:rPr lang="it-IT" sz="2400" b="1" dirty="0" smtClean="0">
                <a:solidFill>
                  <a:srgbClr val="404040"/>
                </a:solidFill>
                <a:cs typeface="Calibri"/>
              </a:rPr>
              <a:t/>
            </a:r>
            <a:br>
              <a:rPr lang="it-IT" sz="2400" b="1" dirty="0" smtClean="0">
                <a:solidFill>
                  <a:srgbClr val="404040"/>
                </a:solidFill>
                <a:cs typeface="Calibri"/>
              </a:rPr>
            </a:br>
            <a:r>
              <a:rPr lang="it-IT" sz="2200" b="1" dirty="0" err="1" smtClean="0">
                <a:solidFill>
                  <a:srgbClr val="800000"/>
                </a:solidFill>
                <a:cs typeface="Calibri"/>
              </a:rPr>
              <a:t>https</a:t>
            </a:r>
            <a:r>
              <a:rPr lang="it-IT" sz="2200" b="1" dirty="0">
                <a:solidFill>
                  <a:srgbClr val="800000"/>
                </a:solidFill>
                <a:cs typeface="Calibri"/>
              </a:rPr>
              <a:t>://www.youtube.com/channel/UCbaID7wz_ATPrddPkYlVK1w</a:t>
            </a:r>
            <a:r>
              <a:rPr lang="it-IT" sz="2200" b="1" dirty="0" smtClean="0">
                <a:solidFill>
                  <a:srgbClr val="800000"/>
                </a:solidFill>
                <a:cs typeface="Calibri"/>
              </a:rPr>
              <a:t>       </a:t>
            </a:r>
            <a:endParaRPr lang="it-IT" sz="2200" b="1" dirty="0" smtClean="0">
              <a:solidFill>
                <a:srgbClr val="80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it-IT" sz="2400" b="1" dirty="0" smtClean="0">
                <a:solidFill>
                  <a:srgbClr val="404040"/>
                </a:solidFill>
              </a:rPr>
              <a:t>Preparazione test ammissione: </a:t>
            </a:r>
            <a:br>
              <a:rPr lang="it-IT" sz="2400" b="1" dirty="0" smtClean="0">
                <a:solidFill>
                  <a:srgbClr val="404040"/>
                </a:solidFill>
              </a:rPr>
            </a:br>
            <a:r>
              <a:rPr lang="it-IT" sz="2400" b="1" dirty="0" smtClean="0">
                <a:solidFill>
                  <a:srgbClr val="404040"/>
                </a:solidFill>
              </a:rPr>
              <a:t>    </a:t>
            </a:r>
            <a:r>
              <a:rPr lang="it-IT" sz="2400" b="1" dirty="0" err="1" smtClean="0">
                <a:solidFill>
                  <a:srgbClr val="800000"/>
                </a:solidFill>
                <a:cs typeface="Calibri"/>
              </a:rPr>
              <a:t>www.cisiaonline.it</a:t>
            </a:r>
            <a:endParaRPr lang="it-IT" sz="2400" b="1" dirty="0">
              <a:solidFill>
                <a:srgbClr val="800000"/>
              </a:solidFill>
              <a:cs typeface="Calibri"/>
            </a:endParaRPr>
          </a:p>
          <a:p>
            <a:pPr marL="0" indent="0">
              <a:lnSpc>
                <a:spcPct val="120000"/>
              </a:lnSpc>
              <a:buNone/>
            </a:pPr>
            <a:endParaRPr lang="it-IT" sz="2400" b="1" dirty="0" smtClean="0">
              <a:solidFill>
                <a:srgbClr val="404040"/>
              </a:solidFill>
            </a:endParaRPr>
          </a:p>
          <a:p>
            <a:pPr marL="271463" indent="-271463">
              <a:lnSpc>
                <a:spcPct val="120000"/>
              </a:lnSpc>
            </a:pPr>
            <a:endParaRPr lang="it-IT" sz="2400" b="1" dirty="0">
              <a:solidFill>
                <a:srgbClr val="40404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33759" y="43000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195736" y="6507079"/>
            <a:ext cx="5005536" cy="365125"/>
          </a:xfrm>
        </p:spPr>
        <p:txBody>
          <a:bodyPr/>
          <a:lstStyle/>
          <a:p>
            <a:r>
              <a:rPr lang="it-IT" dirty="0" smtClean="0"/>
              <a:t>Ingegneria Informatica e Automatica e Ingegneria Gestionale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703524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15616" y="2852936"/>
            <a:ext cx="6912768" cy="864096"/>
          </a:xfrm>
          <a:noFill/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it-IT" sz="5400" b="1" dirty="0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Domande?</a:t>
            </a:r>
          </a:p>
          <a:p>
            <a:pPr marL="0" indent="0" algn="ctr">
              <a:buNone/>
            </a:pPr>
            <a:endParaRPr lang="it-IT" sz="4000" dirty="0">
              <a:solidFill>
                <a:srgbClr val="800000"/>
              </a:solidFill>
            </a:endParaRPr>
          </a:p>
        </p:txBody>
      </p:sp>
      <p:sp>
        <p:nvSpPr>
          <p:cNvPr id="5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516132" y="6507079"/>
            <a:ext cx="5005536" cy="365125"/>
          </a:xfrm>
        </p:spPr>
        <p:txBody>
          <a:bodyPr/>
          <a:lstStyle/>
          <a:p>
            <a:r>
              <a:rPr lang="it-IT" dirty="0" smtClean="0"/>
              <a:t>Ingegneria Informatica e Automatica e Ingegneria Gestionale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92030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056" y="764704"/>
            <a:ext cx="8532440" cy="5184576"/>
          </a:xfrm>
        </p:spPr>
        <p:txBody>
          <a:bodyPr>
            <a:noAutofit/>
          </a:bodyPr>
          <a:lstStyle/>
          <a:p>
            <a:pPr algn="l"/>
            <a:r>
              <a:rPr lang="it-IT" sz="3200" dirty="0">
                <a:solidFill>
                  <a:srgbClr val="800000"/>
                </a:solidFill>
              </a:rPr>
              <a:t>Per dirla alla </a:t>
            </a:r>
            <a:r>
              <a:rPr lang="it-IT" sz="3200" dirty="0" err="1" smtClean="0">
                <a:solidFill>
                  <a:srgbClr val="800000"/>
                </a:solidFill>
              </a:rPr>
              <a:t>Feynman</a:t>
            </a:r>
            <a:r>
              <a:rPr lang="it-IT" sz="3200" dirty="0" smtClean="0">
                <a:solidFill>
                  <a:srgbClr val="800000"/>
                </a:solidFill>
              </a:rPr>
              <a:t> …</a:t>
            </a:r>
            <a:r>
              <a:rPr lang="it-IT" sz="3200" b="1" dirty="0" smtClean="0">
                <a:solidFill>
                  <a:srgbClr val="800000"/>
                </a:solidFill>
              </a:rPr>
              <a:t/>
            </a:r>
            <a:br>
              <a:rPr lang="it-IT" sz="3200" b="1" dirty="0" smtClean="0">
                <a:solidFill>
                  <a:srgbClr val="800000"/>
                </a:solidFill>
              </a:rPr>
            </a:br>
            <a:r>
              <a:rPr lang="it-IT" sz="3200" b="1" i="1" dirty="0" smtClean="0">
                <a:solidFill>
                  <a:srgbClr val="800000"/>
                </a:solidFill>
              </a:rPr>
              <a:t/>
            </a:r>
            <a:br>
              <a:rPr lang="it-IT" sz="3200" b="1" i="1" dirty="0" smtClean="0">
                <a:solidFill>
                  <a:srgbClr val="800000"/>
                </a:solidFill>
              </a:rPr>
            </a:br>
            <a:r>
              <a:rPr lang="it-IT" sz="3200" b="1" i="1" dirty="0" smtClean="0">
                <a:solidFill>
                  <a:srgbClr val="800000"/>
                </a:solidFill>
              </a:rPr>
              <a:t/>
            </a:r>
            <a:br>
              <a:rPr lang="it-IT" sz="3200" b="1" i="1" dirty="0" smtClean="0">
                <a:solidFill>
                  <a:srgbClr val="800000"/>
                </a:solidFill>
              </a:rPr>
            </a:br>
            <a:r>
              <a:rPr lang="it-IT" sz="3600" b="1" i="1" dirty="0" smtClean="0">
                <a:solidFill>
                  <a:srgbClr val="800000"/>
                </a:solidFill>
              </a:rPr>
              <a:t>Computer and Management </a:t>
            </a:r>
            <a:r>
              <a:rPr lang="it-IT" sz="3600" b="1" i="1" dirty="0" err="1" smtClean="0">
                <a:solidFill>
                  <a:srgbClr val="800000"/>
                </a:solidFill>
              </a:rPr>
              <a:t>Sciences</a:t>
            </a:r>
            <a:r>
              <a:rPr lang="it-IT" sz="3600" b="1" i="1" dirty="0" smtClean="0">
                <a:solidFill>
                  <a:srgbClr val="800000"/>
                </a:solidFill>
              </a:rPr>
              <a:t> are </a:t>
            </a:r>
            <a:r>
              <a:rPr lang="it-IT" sz="3600" b="1" i="1" dirty="0" err="1" smtClean="0">
                <a:solidFill>
                  <a:srgbClr val="800000"/>
                </a:solidFill>
              </a:rPr>
              <a:t>like</a:t>
            </a:r>
            <a:r>
              <a:rPr lang="it-IT" sz="3600" b="1" i="1" dirty="0" smtClean="0">
                <a:solidFill>
                  <a:srgbClr val="800000"/>
                </a:solidFill>
              </a:rPr>
              <a:t> sex. </a:t>
            </a:r>
            <a:r>
              <a:rPr lang="it-IT" sz="3600" b="1" i="1" dirty="0" err="1" smtClean="0">
                <a:solidFill>
                  <a:srgbClr val="800000"/>
                </a:solidFill>
              </a:rPr>
              <a:t>Sometimes</a:t>
            </a:r>
            <a:r>
              <a:rPr lang="it-IT" sz="3600" b="1" i="1" dirty="0" smtClean="0">
                <a:solidFill>
                  <a:srgbClr val="800000"/>
                </a:solidFill>
              </a:rPr>
              <a:t> </a:t>
            </a:r>
            <a:r>
              <a:rPr lang="it-IT" sz="3600" b="1" i="1" dirty="0" err="1" smtClean="0">
                <a:solidFill>
                  <a:srgbClr val="800000"/>
                </a:solidFill>
              </a:rPr>
              <a:t>something</a:t>
            </a:r>
            <a:r>
              <a:rPr lang="it-IT" sz="3600" b="1" i="1" dirty="0" smtClean="0">
                <a:solidFill>
                  <a:srgbClr val="800000"/>
                </a:solidFill>
              </a:rPr>
              <a:t> </a:t>
            </a:r>
            <a:r>
              <a:rPr lang="it-IT" sz="3600" b="1" i="1" dirty="0" err="1" smtClean="0">
                <a:solidFill>
                  <a:srgbClr val="800000"/>
                </a:solidFill>
              </a:rPr>
              <a:t>useful</a:t>
            </a:r>
            <a:r>
              <a:rPr lang="it-IT" sz="3600" b="1" i="1" dirty="0" smtClean="0">
                <a:solidFill>
                  <a:srgbClr val="800000"/>
                </a:solidFill>
              </a:rPr>
              <a:t> </a:t>
            </a:r>
            <a:r>
              <a:rPr lang="it-IT" sz="3600" b="1" i="1" dirty="0" err="1" smtClean="0">
                <a:solidFill>
                  <a:srgbClr val="800000"/>
                </a:solidFill>
              </a:rPr>
              <a:t>comes</a:t>
            </a:r>
            <a:r>
              <a:rPr lang="it-IT" sz="3600" b="1" i="1" dirty="0" smtClean="0">
                <a:solidFill>
                  <a:srgbClr val="800000"/>
                </a:solidFill>
              </a:rPr>
              <a:t> out of </a:t>
            </a:r>
            <a:r>
              <a:rPr lang="it-IT" sz="3600" b="1" i="1" dirty="0" err="1" smtClean="0">
                <a:solidFill>
                  <a:srgbClr val="800000"/>
                </a:solidFill>
              </a:rPr>
              <a:t>it</a:t>
            </a:r>
            <a:r>
              <a:rPr lang="it-IT" sz="3600" b="1" i="1" dirty="0" smtClean="0">
                <a:solidFill>
                  <a:srgbClr val="800000"/>
                </a:solidFill>
              </a:rPr>
              <a:t>, </a:t>
            </a:r>
            <a:r>
              <a:rPr lang="it-IT" sz="3600" b="1" i="1" dirty="0" err="1" smtClean="0">
                <a:solidFill>
                  <a:srgbClr val="800000"/>
                </a:solidFill>
              </a:rPr>
              <a:t>but</a:t>
            </a:r>
            <a:r>
              <a:rPr lang="it-IT" sz="3600" b="1" i="1" dirty="0" smtClean="0">
                <a:solidFill>
                  <a:srgbClr val="800000"/>
                </a:solidFill>
              </a:rPr>
              <a:t> </a:t>
            </a:r>
            <a:r>
              <a:rPr lang="it-IT" sz="3600" b="1" i="1" dirty="0" err="1" smtClean="0">
                <a:solidFill>
                  <a:srgbClr val="800000"/>
                </a:solidFill>
              </a:rPr>
              <a:t>that’s</a:t>
            </a:r>
            <a:r>
              <a:rPr lang="it-IT" sz="3600" b="1" i="1" dirty="0" smtClean="0">
                <a:solidFill>
                  <a:srgbClr val="800000"/>
                </a:solidFill>
              </a:rPr>
              <a:t> </a:t>
            </a:r>
            <a:r>
              <a:rPr lang="it-IT" sz="3600" b="1" i="1" dirty="0" err="1" smtClean="0">
                <a:solidFill>
                  <a:srgbClr val="800000"/>
                </a:solidFill>
              </a:rPr>
              <a:t>not</a:t>
            </a:r>
            <a:r>
              <a:rPr lang="it-IT" sz="3600" b="1" i="1" dirty="0" smtClean="0">
                <a:solidFill>
                  <a:srgbClr val="800000"/>
                </a:solidFill>
              </a:rPr>
              <a:t> the </a:t>
            </a:r>
            <a:r>
              <a:rPr lang="it-IT" sz="3600" b="1" i="1" dirty="0" err="1" smtClean="0">
                <a:solidFill>
                  <a:srgbClr val="800000"/>
                </a:solidFill>
              </a:rPr>
              <a:t>main</a:t>
            </a:r>
            <a:r>
              <a:rPr lang="it-IT" sz="3600" b="1" i="1" dirty="0" smtClean="0">
                <a:solidFill>
                  <a:srgbClr val="800000"/>
                </a:solidFill>
              </a:rPr>
              <a:t> </a:t>
            </a:r>
            <a:r>
              <a:rPr lang="it-IT" sz="3600" b="1" i="1" dirty="0" err="1" smtClean="0">
                <a:solidFill>
                  <a:srgbClr val="800000"/>
                </a:solidFill>
              </a:rPr>
              <a:t>reason</a:t>
            </a:r>
            <a:r>
              <a:rPr lang="it-IT" sz="3600" b="1" i="1" dirty="0" smtClean="0">
                <a:solidFill>
                  <a:srgbClr val="800000"/>
                </a:solidFill>
              </a:rPr>
              <a:t> </a:t>
            </a:r>
            <a:r>
              <a:rPr lang="it-IT" sz="3600" b="1" i="1" dirty="0" err="1" smtClean="0">
                <a:solidFill>
                  <a:srgbClr val="800000"/>
                </a:solidFill>
              </a:rPr>
              <a:t>we</a:t>
            </a:r>
            <a:r>
              <a:rPr lang="it-IT" sz="3600" b="1" i="1" dirty="0" smtClean="0">
                <a:solidFill>
                  <a:srgbClr val="800000"/>
                </a:solidFill>
              </a:rPr>
              <a:t> do </a:t>
            </a:r>
            <a:r>
              <a:rPr lang="it-IT" sz="3600" b="1" i="1" dirty="0" err="1" smtClean="0">
                <a:solidFill>
                  <a:srgbClr val="800000"/>
                </a:solidFill>
              </a:rPr>
              <a:t>it</a:t>
            </a:r>
            <a:r>
              <a:rPr lang="it-IT" sz="3600" b="1" i="1" dirty="0" smtClean="0">
                <a:solidFill>
                  <a:srgbClr val="800000"/>
                </a:solidFill>
              </a:rPr>
              <a:t>.</a:t>
            </a:r>
            <a:endParaRPr lang="it-IT" sz="3600" b="1" i="1" dirty="0">
              <a:solidFill>
                <a:srgbClr val="8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070100" y="6492875"/>
            <a:ext cx="5005536" cy="365125"/>
          </a:xfrm>
        </p:spPr>
        <p:txBody>
          <a:bodyPr/>
          <a:lstStyle/>
          <a:p>
            <a:pPr algn="ctr"/>
            <a:r>
              <a:rPr lang="it-IT" dirty="0" smtClean="0"/>
              <a:t>Ingegneria </a:t>
            </a:r>
            <a:r>
              <a:rPr lang="it-IT" u="sng" dirty="0" smtClean="0"/>
              <a:t>gestionale</a:t>
            </a:r>
            <a:endParaRPr lang="it-IT" u="sng" dirty="0"/>
          </a:p>
        </p:txBody>
      </p:sp>
    </p:spTree>
    <p:extLst>
      <p:ext uri="{BB962C8B-B14F-4D97-AF65-F5344CB8AC3E}">
        <p14:creationId xmlns:p14="http://schemas.microsoft.com/office/powerpoint/2010/main" val="148008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uppo 39"/>
          <p:cNvGrpSpPr/>
          <p:nvPr/>
        </p:nvGrpSpPr>
        <p:grpSpPr>
          <a:xfrm>
            <a:off x="1235969" y="2430582"/>
            <a:ext cx="7315200" cy="1917702"/>
            <a:chOff x="1235969" y="2430582"/>
            <a:chExt cx="7315200" cy="1917702"/>
          </a:xfrm>
        </p:grpSpPr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1235969" y="2443283"/>
              <a:ext cx="914400" cy="0"/>
            </a:xfrm>
            <a:prstGeom prst="line">
              <a:avLst/>
            </a:prstGeom>
            <a:noFill/>
            <a:ln w="57150" cmpd="sng">
              <a:solidFill>
                <a:srgbClr val="37609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3750569" y="2443283"/>
              <a:ext cx="914400" cy="0"/>
            </a:xfrm>
            <a:prstGeom prst="line">
              <a:avLst/>
            </a:prstGeom>
            <a:noFill/>
            <a:ln w="57150" cmpd="sng">
              <a:solidFill>
                <a:srgbClr val="37609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>
              <a:off x="5731769" y="2443283"/>
              <a:ext cx="914400" cy="0"/>
            </a:xfrm>
            <a:prstGeom prst="line">
              <a:avLst/>
            </a:prstGeom>
            <a:noFill/>
            <a:ln w="57150" cmpd="sng">
              <a:solidFill>
                <a:srgbClr val="37609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>
              <a:off x="1835696" y="2443283"/>
              <a:ext cx="0" cy="1905001"/>
            </a:xfrm>
            <a:prstGeom prst="line">
              <a:avLst/>
            </a:prstGeom>
            <a:noFill/>
            <a:ln w="57150" cmpd="sng">
              <a:solidFill>
                <a:srgbClr val="37609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>
              <a:off x="4013036" y="2443283"/>
              <a:ext cx="0" cy="1905001"/>
            </a:xfrm>
            <a:prstGeom prst="line">
              <a:avLst/>
            </a:prstGeom>
            <a:noFill/>
            <a:ln w="57150" cmpd="sng">
              <a:solidFill>
                <a:srgbClr val="37609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>
              <a:off x="4436369" y="2443283"/>
              <a:ext cx="0" cy="1905001"/>
            </a:xfrm>
            <a:prstGeom prst="line">
              <a:avLst/>
            </a:prstGeom>
            <a:noFill/>
            <a:ln w="57150" cmpd="sng">
              <a:solidFill>
                <a:srgbClr val="37609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28"/>
            <p:cNvSpPr>
              <a:spLocks noChangeShapeType="1"/>
            </p:cNvSpPr>
            <p:nvPr/>
          </p:nvSpPr>
          <p:spPr bwMode="auto">
            <a:xfrm>
              <a:off x="6384231" y="2430582"/>
              <a:ext cx="0" cy="1905001"/>
            </a:xfrm>
            <a:prstGeom prst="line">
              <a:avLst/>
            </a:prstGeom>
            <a:noFill/>
            <a:ln w="57150" cmpd="sng">
              <a:solidFill>
                <a:srgbClr val="37609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29"/>
            <p:cNvSpPr>
              <a:spLocks noChangeShapeType="1"/>
            </p:cNvSpPr>
            <p:nvPr/>
          </p:nvSpPr>
          <p:spPr bwMode="auto">
            <a:xfrm>
              <a:off x="5939731" y="2443283"/>
              <a:ext cx="0" cy="1905001"/>
            </a:xfrm>
            <a:prstGeom prst="line">
              <a:avLst/>
            </a:prstGeom>
            <a:noFill/>
            <a:ln w="57150" cmpd="sng">
              <a:solidFill>
                <a:srgbClr val="37609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32"/>
            <p:cNvSpPr>
              <a:spLocks noChangeShapeType="1"/>
            </p:cNvSpPr>
            <p:nvPr/>
          </p:nvSpPr>
          <p:spPr bwMode="auto">
            <a:xfrm>
              <a:off x="8551169" y="2443283"/>
              <a:ext cx="0" cy="1905001"/>
            </a:xfrm>
            <a:prstGeom prst="line">
              <a:avLst/>
            </a:prstGeom>
            <a:noFill/>
            <a:ln w="57150" cmpd="sng">
              <a:solidFill>
                <a:srgbClr val="37609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33"/>
            <p:cNvSpPr>
              <a:spLocks noChangeShapeType="1"/>
            </p:cNvSpPr>
            <p:nvPr/>
          </p:nvSpPr>
          <p:spPr bwMode="auto">
            <a:xfrm>
              <a:off x="8246369" y="2443283"/>
              <a:ext cx="304800" cy="0"/>
            </a:xfrm>
            <a:prstGeom prst="line">
              <a:avLst/>
            </a:prstGeom>
            <a:noFill/>
            <a:ln w="57150" cmpd="sng">
              <a:solidFill>
                <a:srgbClr val="37609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255984" y="146720"/>
            <a:ext cx="7772400" cy="762000"/>
          </a:xfrm>
        </p:spPr>
        <p:txBody>
          <a:bodyPr>
            <a:normAutofit fontScale="90000"/>
          </a:bodyPr>
          <a:lstStyle/>
          <a:p>
            <a:pPr algn="l"/>
            <a:r>
              <a:rPr lang="it-IT" b="1" dirty="0">
                <a:solidFill>
                  <a:srgbClr val="800000"/>
                </a:solidFill>
                <a:cs typeface="Calibri"/>
              </a:rPr>
              <a:t>Curriculum universitario e </a:t>
            </a:r>
            <a:r>
              <a:rPr lang="it-IT" b="1" dirty="0" smtClean="0">
                <a:solidFill>
                  <a:srgbClr val="800000"/>
                </a:solidFill>
                <a:cs typeface="Calibri"/>
              </a:rPr>
              <a:t>lavoro</a:t>
            </a:r>
            <a:endParaRPr lang="it-IT" b="1" noProof="1">
              <a:solidFill>
                <a:srgbClr val="800000"/>
              </a:solidFill>
              <a:cs typeface="Calibri (Corpo)"/>
            </a:endParaRP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948655"/>
            <a:ext cx="8496944" cy="50006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2800" dirty="0" smtClean="0"/>
          </a:p>
          <a:p>
            <a:pPr marL="0" indent="0">
              <a:buNone/>
            </a:pPr>
            <a:endParaRPr lang="it-IT" sz="1800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02569" y="2095620"/>
            <a:ext cx="533400" cy="685801"/>
          </a:xfrm>
          <a:prstGeom prst="rect">
            <a:avLst/>
          </a:prstGeom>
          <a:solidFill>
            <a:schemeClr val="bg2"/>
          </a:solidFill>
          <a:ln w="9525">
            <a:solidFill>
              <a:srgbClr val="40404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" name="Gruppo 35"/>
          <p:cNvGrpSpPr/>
          <p:nvPr/>
        </p:nvGrpSpPr>
        <p:grpSpPr>
          <a:xfrm>
            <a:off x="2150369" y="2095620"/>
            <a:ext cx="1600200" cy="685801"/>
            <a:chOff x="2150369" y="2095620"/>
            <a:chExt cx="1600200" cy="6858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2150369" y="2095620"/>
              <a:ext cx="533400" cy="68580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2683769" y="2095620"/>
              <a:ext cx="533400" cy="68580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3217169" y="2095620"/>
              <a:ext cx="533400" cy="68580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" name="Gruppo 36"/>
          <p:cNvGrpSpPr/>
          <p:nvPr/>
        </p:nvGrpSpPr>
        <p:grpSpPr>
          <a:xfrm>
            <a:off x="4664969" y="2095620"/>
            <a:ext cx="1066800" cy="685801"/>
            <a:chOff x="4664969" y="2095620"/>
            <a:chExt cx="1066800" cy="6858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4664969" y="2095620"/>
              <a:ext cx="533400" cy="68580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40404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5198369" y="2095620"/>
              <a:ext cx="533400" cy="68580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40404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" name="Gruppo 37"/>
          <p:cNvGrpSpPr/>
          <p:nvPr/>
        </p:nvGrpSpPr>
        <p:grpSpPr>
          <a:xfrm>
            <a:off x="6646169" y="2095620"/>
            <a:ext cx="1600200" cy="685801"/>
            <a:chOff x="6646169" y="2095620"/>
            <a:chExt cx="1600200" cy="6858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6646169" y="2095620"/>
              <a:ext cx="533400" cy="68580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rgbClr val="40404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7712969" y="2095620"/>
              <a:ext cx="533400" cy="68580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rgbClr val="40404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15"/>
            <p:cNvSpPr>
              <a:spLocks noChangeArrowheads="1"/>
            </p:cNvSpPr>
            <p:nvPr/>
          </p:nvSpPr>
          <p:spPr bwMode="auto">
            <a:xfrm>
              <a:off x="7179569" y="2095620"/>
              <a:ext cx="533400" cy="68580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rgbClr val="40404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313631" y="1305044"/>
            <a:ext cx="13589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2400" b="1" dirty="0" smtClean="0">
                <a:solidFill>
                  <a:srgbClr val="404040"/>
                </a:solidFill>
                <a:latin typeface="Calibri"/>
                <a:cs typeface="Calibri"/>
              </a:rPr>
              <a:t>Scuola</a:t>
            </a:r>
            <a:endParaRPr lang="it-IT" sz="2400" b="1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2280544" y="1152644"/>
            <a:ext cx="13589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2400" b="1" dirty="0">
                <a:solidFill>
                  <a:srgbClr val="404040"/>
                </a:solidFill>
                <a:latin typeface="Calibri"/>
                <a:cs typeface="Calibri"/>
              </a:rPr>
              <a:t>Laurea triennale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4322069" y="1152644"/>
            <a:ext cx="17399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2400" b="1" dirty="0">
                <a:solidFill>
                  <a:srgbClr val="404040"/>
                </a:solidFill>
                <a:latin typeface="Calibri"/>
                <a:cs typeface="Calibri"/>
              </a:rPr>
              <a:t>Laurea </a:t>
            </a:r>
            <a:r>
              <a:rPr lang="it-IT" sz="2400" b="1" dirty="0" smtClean="0">
                <a:solidFill>
                  <a:srgbClr val="404040"/>
                </a:solidFill>
                <a:latin typeface="Calibri"/>
                <a:cs typeface="Calibri"/>
              </a:rPr>
              <a:t>magistrale</a:t>
            </a:r>
            <a:endParaRPr lang="it-IT" sz="2400" b="1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6569969" y="1152644"/>
            <a:ext cx="17399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2400" b="1" dirty="0" smtClean="0">
                <a:solidFill>
                  <a:srgbClr val="404040"/>
                </a:solidFill>
                <a:latin typeface="Calibri"/>
                <a:cs typeface="Calibri"/>
              </a:rPr>
              <a:t>Dottorato </a:t>
            </a:r>
          </a:p>
          <a:p>
            <a:pPr algn="ctr"/>
            <a:r>
              <a:rPr lang="it-IT" sz="2400" b="1" dirty="0" smtClean="0">
                <a:solidFill>
                  <a:srgbClr val="404040"/>
                </a:solidFill>
                <a:latin typeface="Calibri"/>
                <a:cs typeface="Calibri"/>
              </a:rPr>
              <a:t>di ricerca</a:t>
            </a:r>
            <a:endParaRPr lang="it-IT" sz="2400" b="1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159768" y="4348278"/>
            <a:ext cx="7679432" cy="1601001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2656670" y="4459358"/>
            <a:ext cx="4685629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404040"/>
                </a:solidFill>
                <a:latin typeface="Calibri"/>
                <a:cs typeface="Calibri"/>
              </a:rPr>
              <a:t>Mondo del lavoro</a:t>
            </a:r>
            <a:endParaRPr lang="it-IT" sz="3200" b="1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2" name="Rettangolo arrotondato 1"/>
          <p:cNvSpPr/>
          <p:nvPr/>
        </p:nvSpPr>
        <p:spPr>
          <a:xfrm>
            <a:off x="2751584" y="5157192"/>
            <a:ext cx="4495800" cy="541388"/>
          </a:xfrm>
          <a:prstGeom prst="roundRect">
            <a:avLst>
              <a:gd name="adj" fmla="val 23552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Spin off</a:t>
            </a:r>
            <a:endParaRPr lang="it-IT" sz="2400" b="1" dirty="0"/>
          </a:p>
        </p:txBody>
      </p:sp>
      <p:sp>
        <p:nvSpPr>
          <p:cNvPr id="3" name="Rettangolo 2"/>
          <p:cNvSpPr/>
          <p:nvPr/>
        </p:nvSpPr>
        <p:spPr>
          <a:xfrm>
            <a:off x="4312439" y="3286354"/>
            <a:ext cx="1739900" cy="43067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bg1"/>
                </a:solidFill>
              </a:rPr>
              <a:t>Esame di stato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35" name="Ovale 34"/>
          <p:cNvSpPr/>
          <p:nvPr/>
        </p:nvSpPr>
        <p:spPr>
          <a:xfrm>
            <a:off x="1369312" y="2311448"/>
            <a:ext cx="250360" cy="25036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516132" y="6507079"/>
            <a:ext cx="5005536" cy="365125"/>
          </a:xfrm>
        </p:spPr>
        <p:txBody>
          <a:bodyPr/>
          <a:lstStyle/>
          <a:p>
            <a:r>
              <a:rPr lang="it-IT" dirty="0" smtClean="0"/>
              <a:t>Ingegneria Informatica e Automatica e Ingegneria Gestionale</a:t>
            </a:r>
            <a:endParaRPr lang="it-IT" dirty="0"/>
          </a:p>
        </p:txBody>
      </p:sp>
      <p:grpSp>
        <p:nvGrpSpPr>
          <p:cNvPr id="43" name="Gruppo 27"/>
          <p:cNvGrpSpPr/>
          <p:nvPr/>
        </p:nvGrpSpPr>
        <p:grpSpPr>
          <a:xfrm>
            <a:off x="222231" y="6372036"/>
            <a:ext cx="1685473" cy="369332"/>
            <a:chOff x="453239" y="6381328"/>
            <a:chExt cx="1685473" cy="369332"/>
          </a:xfrm>
        </p:grpSpPr>
        <p:sp>
          <p:nvSpPr>
            <p:cNvPr id="44" name="Ovale 28"/>
            <p:cNvSpPr/>
            <p:nvPr/>
          </p:nvSpPr>
          <p:spPr>
            <a:xfrm>
              <a:off x="453239" y="6453336"/>
              <a:ext cx="250360" cy="25036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CasellaDiTesto 29"/>
            <p:cNvSpPr txBox="1"/>
            <p:nvPr/>
          </p:nvSpPr>
          <p:spPr>
            <a:xfrm>
              <a:off x="755576" y="6381328"/>
              <a:ext cx="1383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Voi siete qui </a:t>
              </a:r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10694605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90872" y="202630"/>
            <a:ext cx="8229600" cy="778098"/>
          </a:xfrm>
        </p:spPr>
        <p:txBody>
          <a:bodyPr>
            <a:normAutofit/>
          </a:bodyPr>
          <a:lstStyle/>
          <a:p>
            <a:pPr algn="l"/>
            <a:r>
              <a:rPr lang="it-IT" b="1" dirty="0">
                <a:solidFill>
                  <a:srgbClr val="800000"/>
                </a:solidFill>
              </a:rPr>
              <a:t>Organizzazione </a:t>
            </a:r>
            <a:r>
              <a:rPr lang="it-IT" b="1" dirty="0" smtClean="0">
                <a:solidFill>
                  <a:srgbClr val="800000"/>
                </a:solidFill>
              </a:rPr>
              <a:t>semestri</a:t>
            </a:r>
            <a:endParaRPr lang="it-IT" b="1" dirty="0">
              <a:solidFill>
                <a:srgbClr val="800000"/>
              </a:solidFill>
            </a:endParaRPr>
          </a:p>
        </p:txBody>
      </p:sp>
      <p:sp>
        <p:nvSpPr>
          <p:cNvPr id="5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516132" y="6507079"/>
            <a:ext cx="5005536" cy="365125"/>
          </a:xfrm>
        </p:spPr>
        <p:txBody>
          <a:bodyPr/>
          <a:lstStyle/>
          <a:p>
            <a:r>
              <a:rPr lang="it-IT" dirty="0" smtClean="0"/>
              <a:t>Ingegneria Informatica e Automatica e Ingegneria Gestionale</a:t>
            </a:r>
            <a:endParaRPr lang="it-IT" dirty="0"/>
          </a:p>
        </p:txBody>
      </p:sp>
      <p:grpSp>
        <p:nvGrpSpPr>
          <p:cNvPr id="41" name="Gruppo 40"/>
          <p:cNvGrpSpPr/>
          <p:nvPr/>
        </p:nvGrpSpPr>
        <p:grpSpPr>
          <a:xfrm>
            <a:off x="1043608" y="1340768"/>
            <a:ext cx="7344816" cy="1397769"/>
            <a:chOff x="1043608" y="1340768"/>
            <a:chExt cx="7344816" cy="1397769"/>
          </a:xfrm>
        </p:grpSpPr>
        <p:sp>
          <p:nvSpPr>
            <p:cNvPr id="4" name="Rettangolo 3"/>
            <p:cNvSpPr/>
            <p:nvPr/>
          </p:nvSpPr>
          <p:spPr>
            <a:xfrm>
              <a:off x="1043608" y="2162473"/>
              <a:ext cx="1224136" cy="576064"/>
            </a:xfrm>
            <a:prstGeom prst="rect">
              <a:avLst/>
            </a:prstGeom>
            <a:solidFill>
              <a:srgbClr val="800000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 smtClean="0"/>
                <a:t>Settembre</a:t>
              </a:r>
              <a:endParaRPr lang="it-IT" b="1" dirty="0"/>
            </a:p>
          </p:txBody>
        </p:sp>
        <p:sp>
          <p:nvSpPr>
            <p:cNvPr id="6" name="Rettangolo 5"/>
            <p:cNvSpPr/>
            <p:nvPr/>
          </p:nvSpPr>
          <p:spPr>
            <a:xfrm>
              <a:off x="2267744" y="2162473"/>
              <a:ext cx="1224136" cy="57606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 smtClean="0"/>
                <a:t>Ottobre</a:t>
              </a:r>
              <a:endParaRPr lang="it-IT" b="1" dirty="0"/>
            </a:p>
          </p:txBody>
        </p:sp>
        <p:sp>
          <p:nvSpPr>
            <p:cNvPr id="7" name="Rettangolo 6"/>
            <p:cNvSpPr/>
            <p:nvPr/>
          </p:nvSpPr>
          <p:spPr>
            <a:xfrm>
              <a:off x="3491880" y="2162473"/>
              <a:ext cx="1224136" cy="57606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 smtClean="0"/>
                <a:t>Novembre</a:t>
              </a:r>
              <a:endParaRPr lang="it-IT" b="1" dirty="0"/>
            </a:p>
          </p:txBody>
        </p:sp>
        <p:sp>
          <p:nvSpPr>
            <p:cNvPr id="8" name="Rettangolo 7"/>
            <p:cNvSpPr/>
            <p:nvPr/>
          </p:nvSpPr>
          <p:spPr>
            <a:xfrm>
              <a:off x="4716016" y="2162473"/>
              <a:ext cx="1224136" cy="57606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 smtClean="0"/>
                <a:t>Dicembre</a:t>
              </a:r>
              <a:endParaRPr lang="it-IT" b="1" dirty="0"/>
            </a:p>
          </p:txBody>
        </p:sp>
        <p:sp>
          <p:nvSpPr>
            <p:cNvPr id="9" name="Rettangolo 8"/>
            <p:cNvSpPr/>
            <p:nvPr/>
          </p:nvSpPr>
          <p:spPr>
            <a:xfrm>
              <a:off x="5940152" y="2162473"/>
              <a:ext cx="1224136" cy="57606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 smtClean="0"/>
                <a:t>Gennaio</a:t>
              </a:r>
              <a:endParaRPr lang="it-IT" b="1" dirty="0"/>
            </a:p>
          </p:txBody>
        </p:sp>
        <p:sp>
          <p:nvSpPr>
            <p:cNvPr id="10" name="Rettangolo 9"/>
            <p:cNvSpPr/>
            <p:nvPr/>
          </p:nvSpPr>
          <p:spPr>
            <a:xfrm>
              <a:off x="7164288" y="2162473"/>
              <a:ext cx="1224136" cy="57606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 smtClean="0"/>
                <a:t>Febbraio</a:t>
              </a:r>
              <a:endParaRPr lang="it-IT" b="1" dirty="0"/>
            </a:p>
          </p:txBody>
        </p:sp>
        <p:grpSp>
          <p:nvGrpSpPr>
            <p:cNvPr id="39" name="Gruppo 38"/>
            <p:cNvGrpSpPr/>
            <p:nvPr/>
          </p:nvGrpSpPr>
          <p:grpSpPr>
            <a:xfrm>
              <a:off x="2123728" y="1340768"/>
              <a:ext cx="6048672" cy="750429"/>
              <a:chOff x="2123728" y="1383159"/>
              <a:chExt cx="6048672" cy="750429"/>
            </a:xfrm>
          </p:grpSpPr>
          <p:sp>
            <p:nvSpPr>
              <p:cNvPr id="18" name="Parentesi graffa aperta 17"/>
              <p:cNvSpPr/>
              <p:nvPr/>
            </p:nvSpPr>
            <p:spPr>
              <a:xfrm rot="5400000">
                <a:off x="5003682" y="-1035130"/>
                <a:ext cx="288764" cy="6048672"/>
              </a:xfrm>
              <a:prstGeom prst="leftBrace">
                <a:avLst>
                  <a:gd name="adj1" fmla="val 34462"/>
                  <a:gd name="adj2" fmla="val 50000"/>
                </a:avLst>
              </a:prstGeom>
              <a:ln w="5715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 b="1"/>
              </a:p>
            </p:txBody>
          </p:sp>
          <p:sp>
            <p:nvSpPr>
              <p:cNvPr id="20" name="Rettangolo 19"/>
              <p:cNvSpPr/>
              <p:nvPr/>
            </p:nvSpPr>
            <p:spPr>
              <a:xfrm>
                <a:off x="3347864" y="1383159"/>
                <a:ext cx="367240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2400" b="1" dirty="0" smtClean="0">
                    <a:solidFill>
                      <a:srgbClr val="404040"/>
                    </a:solidFill>
                    <a:latin typeface="Arial" pitchFamily="34" charset="0"/>
                    <a:ea typeface="MS PGothic" pitchFamily="34" charset="-128"/>
                  </a:rPr>
                  <a:t>Primo semestre</a:t>
                </a:r>
                <a:endParaRPr lang="it-IT" sz="2400" b="1" dirty="0">
                  <a:solidFill>
                    <a:srgbClr val="404040"/>
                  </a:solidFill>
                </a:endParaRPr>
              </a:p>
            </p:txBody>
          </p:sp>
        </p:grpSp>
      </p:grpSp>
      <p:grpSp>
        <p:nvGrpSpPr>
          <p:cNvPr id="40" name="Gruppo 39"/>
          <p:cNvGrpSpPr/>
          <p:nvPr/>
        </p:nvGrpSpPr>
        <p:grpSpPr>
          <a:xfrm>
            <a:off x="971600" y="4077072"/>
            <a:ext cx="7416824" cy="1325761"/>
            <a:chOff x="971600" y="4119463"/>
            <a:chExt cx="7416824" cy="1325761"/>
          </a:xfrm>
        </p:grpSpPr>
        <p:sp>
          <p:nvSpPr>
            <p:cNvPr id="11" name="Rettangolo 10"/>
            <p:cNvSpPr/>
            <p:nvPr/>
          </p:nvSpPr>
          <p:spPr>
            <a:xfrm>
              <a:off x="1043608" y="4869160"/>
              <a:ext cx="1224136" cy="57606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 smtClean="0"/>
                <a:t>Marzo</a:t>
              </a:r>
              <a:endParaRPr lang="it-IT" b="1" dirty="0"/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2267744" y="4869160"/>
              <a:ext cx="1224136" cy="57606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 smtClean="0"/>
                <a:t>Aprile</a:t>
              </a:r>
              <a:endParaRPr lang="it-IT" b="1" dirty="0"/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3491880" y="4869160"/>
              <a:ext cx="1224136" cy="57606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 smtClean="0"/>
                <a:t>Maggio</a:t>
              </a:r>
              <a:endParaRPr lang="it-IT" b="1" dirty="0"/>
            </a:p>
          </p:txBody>
        </p:sp>
        <p:sp>
          <p:nvSpPr>
            <p:cNvPr id="14" name="Rettangolo 13"/>
            <p:cNvSpPr/>
            <p:nvPr/>
          </p:nvSpPr>
          <p:spPr>
            <a:xfrm>
              <a:off x="4716016" y="4869160"/>
              <a:ext cx="1224136" cy="57606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 smtClean="0"/>
                <a:t>Giugno</a:t>
              </a:r>
              <a:endParaRPr lang="it-IT" b="1" dirty="0"/>
            </a:p>
          </p:txBody>
        </p:sp>
        <p:sp>
          <p:nvSpPr>
            <p:cNvPr id="15" name="Rettangolo 14"/>
            <p:cNvSpPr/>
            <p:nvPr/>
          </p:nvSpPr>
          <p:spPr>
            <a:xfrm>
              <a:off x="5940152" y="4869160"/>
              <a:ext cx="1224136" cy="57606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 smtClean="0"/>
                <a:t>Luglio</a:t>
              </a:r>
              <a:endParaRPr lang="it-IT" b="1" dirty="0"/>
            </a:p>
          </p:txBody>
        </p:sp>
        <p:sp>
          <p:nvSpPr>
            <p:cNvPr id="16" name="Rettangolo 15"/>
            <p:cNvSpPr/>
            <p:nvPr/>
          </p:nvSpPr>
          <p:spPr>
            <a:xfrm>
              <a:off x="7164288" y="4869160"/>
              <a:ext cx="1224136" cy="576064"/>
            </a:xfrm>
            <a:prstGeom prst="rect">
              <a:avLst/>
            </a:prstGeom>
            <a:solidFill>
              <a:srgbClr val="D9CCCC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Agosto</a:t>
              </a:r>
              <a:endParaRPr lang="it-IT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38" name="Gruppo 37"/>
            <p:cNvGrpSpPr/>
            <p:nvPr/>
          </p:nvGrpSpPr>
          <p:grpSpPr>
            <a:xfrm>
              <a:off x="971600" y="4119463"/>
              <a:ext cx="6048672" cy="749697"/>
              <a:chOff x="971600" y="4119463"/>
              <a:chExt cx="6048672" cy="749697"/>
            </a:xfrm>
          </p:grpSpPr>
          <p:sp>
            <p:nvSpPr>
              <p:cNvPr id="21" name="Rettangolo 20"/>
              <p:cNvSpPr/>
              <p:nvPr/>
            </p:nvSpPr>
            <p:spPr>
              <a:xfrm>
                <a:off x="2232047" y="4119463"/>
                <a:ext cx="367240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2400" b="1" dirty="0" smtClean="0">
                    <a:solidFill>
                      <a:srgbClr val="404040"/>
                    </a:solidFill>
                    <a:latin typeface="Arial" pitchFamily="34" charset="0"/>
                    <a:ea typeface="MS PGothic" pitchFamily="34" charset="-128"/>
                  </a:rPr>
                  <a:t>Secondo semestre</a:t>
                </a:r>
                <a:endParaRPr lang="it-IT" sz="2400" b="1" dirty="0">
                  <a:solidFill>
                    <a:srgbClr val="404040"/>
                  </a:solidFill>
                </a:endParaRPr>
              </a:p>
            </p:txBody>
          </p:sp>
          <p:sp>
            <p:nvSpPr>
              <p:cNvPr id="23" name="Parentesi graffa aperta 22"/>
              <p:cNvSpPr/>
              <p:nvPr/>
            </p:nvSpPr>
            <p:spPr>
              <a:xfrm rot="5400000">
                <a:off x="3851554" y="1700442"/>
                <a:ext cx="288764" cy="6048672"/>
              </a:xfrm>
              <a:prstGeom prst="leftBrace">
                <a:avLst>
                  <a:gd name="adj1" fmla="val 34462"/>
                  <a:gd name="adj2" fmla="val 50000"/>
                </a:avLst>
              </a:prstGeom>
              <a:ln w="5715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 b="1"/>
              </a:p>
            </p:txBody>
          </p:sp>
        </p:grpSp>
      </p:grpSp>
      <p:grpSp>
        <p:nvGrpSpPr>
          <p:cNvPr id="33" name="Gruppo 32"/>
          <p:cNvGrpSpPr/>
          <p:nvPr/>
        </p:nvGrpSpPr>
        <p:grpSpPr>
          <a:xfrm>
            <a:off x="2123728" y="2810545"/>
            <a:ext cx="3528392" cy="765262"/>
            <a:chOff x="2123728" y="2852936"/>
            <a:chExt cx="3528392" cy="765262"/>
          </a:xfrm>
        </p:grpSpPr>
        <p:sp>
          <p:nvSpPr>
            <p:cNvPr id="22" name="Parentesi graffa aperta 21"/>
            <p:cNvSpPr/>
            <p:nvPr/>
          </p:nvSpPr>
          <p:spPr>
            <a:xfrm rot="5400000" flipH="1">
              <a:off x="3707904" y="1268760"/>
              <a:ext cx="360040" cy="3528392"/>
            </a:xfrm>
            <a:prstGeom prst="leftBrace">
              <a:avLst>
                <a:gd name="adj1" fmla="val 34462"/>
                <a:gd name="adj2" fmla="val 50000"/>
              </a:avLst>
            </a:pr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Rettangolo 23"/>
            <p:cNvSpPr/>
            <p:nvPr/>
          </p:nvSpPr>
          <p:spPr>
            <a:xfrm>
              <a:off x="2876172" y="3156533"/>
              <a:ext cx="205586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2400" b="1" dirty="0" smtClean="0">
                  <a:solidFill>
                    <a:srgbClr val="404040"/>
                  </a:solidFill>
                  <a:latin typeface="Arial" pitchFamily="34" charset="0"/>
                  <a:ea typeface="MS PGothic" pitchFamily="34" charset="-128"/>
                </a:rPr>
                <a:t>Lezioni</a:t>
              </a:r>
              <a:endParaRPr lang="it-IT" sz="2400" b="1" dirty="0">
                <a:solidFill>
                  <a:srgbClr val="404040"/>
                </a:solidFill>
              </a:endParaRPr>
            </a:p>
          </p:txBody>
        </p:sp>
      </p:grpSp>
      <p:grpSp>
        <p:nvGrpSpPr>
          <p:cNvPr id="36" name="Gruppo 35"/>
          <p:cNvGrpSpPr/>
          <p:nvPr/>
        </p:nvGrpSpPr>
        <p:grpSpPr>
          <a:xfrm>
            <a:off x="971600" y="5473444"/>
            <a:ext cx="3744416" cy="823102"/>
            <a:chOff x="971600" y="5515835"/>
            <a:chExt cx="3744416" cy="823102"/>
          </a:xfrm>
        </p:grpSpPr>
        <p:sp>
          <p:nvSpPr>
            <p:cNvPr id="25" name="Parentesi graffa aperta 24"/>
            <p:cNvSpPr/>
            <p:nvPr/>
          </p:nvSpPr>
          <p:spPr>
            <a:xfrm rot="5400000" flipH="1">
              <a:off x="2663788" y="3823647"/>
              <a:ext cx="360040" cy="3744416"/>
            </a:xfrm>
            <a:prstGeom prst="leftBrace">
              <a:avLst>
                <a:gd name="adj1" fmla="val 34462"/>
                <a:gd name="adj2" fmla="val 50000"/>
              </a:avLst>
            </a:pr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Rettangolo 25"/>
            <p:cNvSpPr/>
            <p:nvPr/>
          </p:nvSpPr>
          <p:spPr>
            <a:xfrm>
              <a:off x="1796052" y="5877272"/>
              <a:ext cx="205586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2400" b="1" dirty="0" smtClean="0">
                  <a:solidFill>
                    <a:srgbClr val="404040"/>
                  </a:solidFill>
                  <a:latin typeface="Arial" pitchFamily="34" charset="0"/>
                  <a:ea typeface="MS PGothic" pitchFamily="34" charset="-128"/>
                </a:rPr>
                <a:t>Lezioni</a:t>
              </a:r>
              <a:endParaRPr lang="it-IT" sz="2400" b="1" dirty="0">
                <a:solidFill>
                  <a:srgbClr val="404040"/>
                </a:solidFill>
              </a:endParaRPr>
            </a:p>
          </p:txBody>
        </p:sp>
      </p:grpSp>
      <p:grpSp>
        <p:nvGrpSpPr>
          <p:cNvPr id="34" name="Gruppo 33"/>
          <p:cNvGrpSpPr/>
          <p:nvPr/>
        </p:nvGrpSpPr>
        <p:grpSpPr>
          <a:xfrm>
            <a:off x="6147659" y="2810545"/>
            <a:ext cx="2055868" cy="765262"/>
            <a:chOff x="6147659" y="2852936"/>
            <a:chExt cx="2055868" cy="765262"/>
          </a:xfrm>
        </p:grpSpPr>
        <p:sp>
          <p:nvSpPr>
            <p:cNvPr id="27" name="Parentesi graffa aperta 26"/>
            <p:cNvSpPr/>
            <p:nvPr/>
          </p:nvSpPr>
          <p:spPr>
            <a:xfrm rot="5400000" flipH="1">
              <a:off x="7020272" y="2060848"/>
              <a:ext cx="360040" cy="1944216"/>
            </a:xfrm>
            <a:prstGeom prst="leftBrace">
              <a:avLst>
                <a:gd name="adj1" fmla="val 34462"/>
                <a:gd name="adj2" fmla="val 50000"/>
              </a:avLst>
            </a:pr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Rettangolo 27"/>
            <p:cNvSpPr/>
            <p:nvPr/>
          </p:nvSpPr>
          <p:spPr>
            <a:xfrm>
              <a:off x="6147659" y="3156533"/>
              <a:ext cx="205586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2400" b="1" dirty="0" smtClean="0">
                  <a:solidFill>
                    <a:srgbClr val="404040"/>
                  </a:solidFill>
                  <a:latin typeface="Arial" pitchFamily="34" charset="0"/>
                  <a:ea typeface="MS PGothic" pitchFamily="34" charset="-128"/>
                </a:rPr>
                <a:t>Esami</a:t>
              </a:r>
              <a:endParaRPr lang="it-IT" sz="2400" b="1" dirty="0">
                <a:solidFill>
                  <a:srgbClr val="404040"/>
                </a:solidFill>
              </a:endParaRPr>
            </a:p>
          </p:txBody>
        </p:sp>
      </p:grpSp>
      <p:grpSp>
        <p:nvGrpSpPr>
          <p:cNvPr id="37" name="Gruppo 36"/>
          <p:cNvGrpSpPr/>
          <p:nvPr/>
        </p:nvGrpSpPr>
        <p:grpSpPr>
          <a:xfrm>
            <a:off x="4828904" y="5473445"/>
            <a:ext cx="2191367" cy="823101"/>
            <a:chOff x="4828904" y="5515836"/>
            <a:chExt cx="2191367" cy="823101"/>
          </a:xfrm>
        </p:grpSpPr>
        <p:sp>
          <p:nvSpPr>
            <p:cNvPr id="29" name="Parentesi graffa aperta 28"/>
            <p:cNvSpPr/>
            <p:nvPr/>
          </p:nvSpPr>
          <p:spPr>
            <a:xfrm rot="5400000" flipH="1">
              <a:off x="5744568" y="4600172"/>
              <a:ext cx="360040" cy="2191367"/>
            </a:xfrm>
            <a:prstGeom prst="leftBrace">
              <a:avLst>
                <a:gd name="adj1" fmla="val 34462"/>
                <a:gd name="adj2" fmla="val 50000"/>
              </a:avLst>
            </a:pr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Rettangolo 29"/>
            <p:cNvSpPr/>
            <p:nvPr/>
          </p:nvSpPr>
          <p:spPr>
            <a:xfrm>
              <a:off x="4892396" y="5877272"/>
              <a:ext cx="205586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2400" b="1" dirty="0" smtClean="0">
                  <a:solidFill>
                    <a:srgbClr val="404040"/>
                  </a:solidFill>
                  <a:latin typeface="Arial" pitchFamily="34" charset="0"/>
                  <a:ea typeface="MS PGothic" pitchFamily="34" charset="-128"/>
                </a:rPr>
                <a:t>Esami</a:t>
              </a:r>
              <a:endParaRPr lang="it-IT" sz="2400" b="1" dirty="0">
                <a:solidFill>
                  <a:srgbClr val="404040"/>
                </a:solidFill>
              </a:endParaRPr>
            </a:p>
          </p:txBody>
        </p:sp>
      </p:grpSp>
      <p:grpSp>
        <p:nvGrpSpPr>
          <p:cNvPr id="35" name="Gruppo 34"/>
          <p:cNvGrpSpPr/>
          <p:nvPr/>
        </p:nvGrpSpPr>
        <p:grpSpPr>
          <a:xfrm>
            <a:off x="755576" y="2810545"/>
            <a:ext cx="1760556" cy="1134594"/>
            <a:chOff x="755576" y="2852936"/>
            <a:chExt cx="1760556" cy="1134594"/>
          </a:xfrm>
        </p:grpSpPr>
        <p:sp>
          <p:nvSpPr>
            <p:cNvPr id="31" name="Parentesi graffa aperta 30"/>
            <p:cNvSpPr/>
            <p:nvPr/>
          </p:nvSpPr>
          <p:spPr>
            <a:xfrm rot="5400000" flipH="1">
              <a:off x="1475656" y="2564903"/>
              <a:ext cx="360040" cy="936105"/>
            </a:xfrm>
            <a:prstGeom prst="leftBrace">
              <a:avLst>
                <a:gd name="adj1" fmla="val 34462"/>
                <a:gd name="adj2" fmla="val 50000"/>
              </a:avLst>
            </a:pr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Rettangolo 31"/>
            <p:cNvSpPr/>
            <p:nvPr/>
          </p:nvSpPr>
          <p:spPr>
            <a:xfrm>
              <a:off x="755576" y="3156533"/>
              <a:ext cx="176055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2400" b="1" dirty="0" smtClean="0">
                  <a:solidFill>
                    <a:srgbClr val="404040"/>
                  </a:solidFill>
                  <a:latin typeface="Arial" pitchFamily="34" charset="0"/>
                  <a:ea typeface="MS PGothic" pitchFamily="34" charset="-128"/>
                </a:rPr>
                <a:t>Esami</a:t>
              </a:r>
              <a:br>
                <a:rPr lang="it-IT" sz="2400" b="1" dirty="0" smtClean="0">
                  <a:solidFill>
                    <a:srgbClr val="404040"/>
                  </a:solidFill>
                  <a:latin typeface="Arial" pitchFamily="34" charset="0"/>
                  <a:ea typeface="MS PGothic" pitchFamily="34" charset="-128"/>
                </a:rPr>
              </a:br>
              <a:r>
                <a:rPr lang="it-IT" sz="2400" b="1" dirty="0" smtClean="0">
                  <a:solidFill>
                    <a:srgbClr val="404040"/>
                  </a:solidFill>
                  <a:latin typeface="Arial" pitchFamily="34" charset="0"/>
                  <a:ea typeface="MS PGothic" pitchFamily="34" charset="-128"/>
                </a:rPr>
                <a:t>(recupero)</a:t>
              </a:r>
              <a:endParaRPr lang="it-IT" sz="2400" b="1" dirty="0">
                <a:solidFill>
                  <a:srgbClr val="40404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4616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90872" y="202630"/>
            <a:ext cx="8229600" cy="778098"/>
          </a:xfrm>
        </p:spPr>
        <p:txBody>
          <a:bodyPr>
            <a:normAutofit/>
          </a:bodyPr>
          <a:lstStyle/>
          <a:p>
            <a:pPr algn="l"/>
            <a:r>
              <a:rPr lang="it-IT" b="1" dirty="0" smtClean="0">
                <a:solidFill>
                  <a:srgbClr val="800000"/>
                </a:solidFill>
              </a:rPr>
              <a:t>Crediti (CFU)</a:t>
            </a:r>
            <a:endParaRPr lang="it-IT" b="1" dirty="0">
              <a:solidFill>
                <a:srgbClr val="800000"/>
              </a:solidFill>
            </a:endParaRPr>
          </a:p>
        </p:txBody>
      </p:sp>
      <p:sp>
        <p:nvSpPr>
          <p:cNvPr id="5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516132" y="6507079"/>
            <a:ext cx="5005536" cy="365125"/>
          </a:xfrm>
        </p:spPr>
        <p:txBody>
          <a:bodyPr/>
          <a:lstStyle/>
          <a:p>
            <a:r>
              <a:rPr lang="it-IT" dirty="0" smtClean="0"/>
              <a:t>Ingegneria Informatica e Automatica e Ingegneria Gestionale</a:t>
            </a:r>
            <a:endParaRPr lang="it-IT" dirty="0"/>
          </a:p>
        </p:txBody>
      </p:sp>
      <p:sp>
        <p:nvSpPr>
          <p:cNvPr id="6" name="Rettangolo arrotondato 5"/>
          <p:cNvSpPr/>
          <p:nvPr/>
        </p:nvSpPr>
        <p:spPr>
          <a:xfrm>
            <a:off x="617842" y="1470232"/>
            <a:ext cx="7914598" cy="1871582"/>
          </a:xfrm>
          <a:prstGeom prst="roundRect">
            <a:avLst>
              <a:gd name="adj" fmla="val 9881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 smtClean="0"/>
              <a:t>Credito Formativo Universitario (CFU) </a:t>
            </a:r>
            <a:br>
              <a:rPr lang="it-IT" sz="3600" b="1" dirty="0" smtClean="0"/>
            </a:br>
            <a:r>
              <a:rPr lang="it-IT" sz="3600" b="1" dirty="0" smtClean="0"/>
              <a:t>= </a:t>
            </a:r>
            <a:br>
              <a:rPr lang="it-IT" sz="3600" b="1" dirty="0" smtClean="0"/>
            </a:br>
            <a:r>
              <a:rPr lang="it-IT" sz="3600" b="1" dirty="0" smtClean="0"/>
              <a:t>Unità misura impegno studente</a:t>
            </a:r>
            <a:endParaRPr lang="it-IT" sz="3200" dirty="0"/>
          </a:p>
        </p:txBody>
      </p:sp>
      <p:sp>
        <p:nvSpPr>
          <p:cNvPr id="7" name="Rettangolo arrotondato 6"/>
          <p:cNvSpPr/>
          <p:nvPr/>
        </p:nvSpPr>
        <p:spPr>
          <a:xfrm>
            <a:off x="624478" y="3789040"/>
            <a:ext cx="7914598" cy="936104"/>
          </a:xfrm>
          <a:prstGeom prst="round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smtClean="0"/>
              <a:t>1 CFU = 25 ore studio (Ministero MIUR) </a:t>
            </a:r>
            <a:endParaRPr lang="it-IT" sz="2800" dirty="0"/>
          </a:p>
        </p:txBody>
      </p:sp>
      <p:sp>
        <p:nvSpPr>
          <p:cNvPr id="8" name="Rettangolo arrotondato 7"/>
          <p:cNvSpPr/>
          <p:nvPr/>
        </p:nvSpPr>
        <p:spPr>
          <a:xfrm>
            <a:off x="648969" y="5184319"/>
            <a:ext cx="7914598" cy="93610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smtClean="0"/>
              <a:t>1 CFU = 10 ore didattica frontale (Sapienza) </a:t>
            </a:r>
            <a:endParaRPr lang="it-IT" sz="28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5545667" y="578555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18400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 sapienza">
  <a:themeElements>
    <a:clrScheme name="">
      <a:dk1>
        <a:srgbClr val="822433"/>
      </a:dk1>
      <a:lt1>
        <a:srgbClr val="FFFFFF"/>
      </a:lt1>
      <a:dk2>
        <a:srgbClr val="822433"/>
      </a:dk2>
      <a:lt2>
        <a:srgbClr val="808080"/>
      </a:lt2>
      <a:accent1>
        <a:srgbClr val="BBE0E3"/>
      </a:accent1>
      <a:accent2>
        <a:srgbClr val="FFFF00"/>
      </a:accent2>
      <a:accent3>
        <a:srgbClr val="FFFFFF"/>
      </a:accent3>
      <a:accent4>
        <a:srgbClr val="6E1D2A"/>
      </a:accent4>
      <a:accent5>
        <a:srgbClr val="DAEDEF"/>
      </a:accent5>
      <a:accent6>
        <a:srgbClr val="E7E700"/>
      </a:accent6>
      <a:hlink>
        <a:srgbClr val="0000FF"/>
      </a:hlink>
      <a:folHlink>
        <a:srgbClr val="FF0000"/>
      </a:folHlink>
    </a:clrScheme>
    <a:fontScheme name="la sapienz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la sapienza 1">
        <a:dk1>
          <a:srgbClr val="000000"/>
        </a:dk1>
        <a:lt1>
          <a:srgbClr val="FFFFFF"/>
        </a:lt1>
        <a:dk2>
          <a:srgbClr val="FFFFFF"/>
        </a:dk2>
        <a:lt2>
          <a:srgbClr val="2D2015"/>
        </a:lt2>
        <a:accent1>
          <a:srgbClr val="7C7C7C"/>
        </a:accent1>
        <a:accent2>
          <a:srgbClr val="FFFF7E"/>
        </a:accent2>
        <a:accent3>
          <a:srgbClr val="FFFFFF"/>
        </a:accent3>
        <a:accent4>
          <a:srgbClr val="000000"/>
        </a:accent4>
        <a:accent5>
          <a:srgbClr val="BFBFBF"/>
        </a:accent5>
        <a:accent6>
          <a:srgbClr val="E7E772"/>
        </a:accent6>
        <a:hlink>
          <a:srgbClr val="066778"/>
        </a:hlink>
        <a:folHlink>
          <a:srgbClr val="8300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17747</TotalTime>
  <Words>2621</Words>
  <Application>Microsoft Macintosh PowerPoint</Application>
  <PresentationFormat>Presentazione su schermo (4:3)</PresentationFormat>
  <Paragraphs>778</Paragraphs>
  <Slides>65</Slides>
  <Notes>51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65</vt:i4>
      </vt:variant>
    </vt:vector>
  </HeadingPairs>
  <TitlesOfParts>
    <vt:vector size="67" baseType="lpstr">
      <vt:lpstr>Tema di Office</vt:lpstr>
      <vt:lpstr>la sapienza</vt:lpstr>
      <vt:lpstr>Dipartimento di Ingegneria  Informatica Automatica e Gestionale Antonio Ruberti</vt:lpstr>
      <vt:lpstr>Presentazione di PowerPoint</vt:lpstr>
      <vt:lpstr>Presentazione di PowerPoint</vt:lpstr>
      <vt:lpstr>Ingegneria</vt:lpstr>
      <vt:lpstr>Ingegnere? </vt:lpstr>
      <vt:lpstr>Presentazione di PowerPoint</vt:lpstr>
      <vt:lpstr>Curriculum universitario e lavoro</vt:lpstr>
      <vt:lpstr>Organizzazione semestri</vt:lpstr>
      <vt:lpstr>Crediti (CFU)</vt:lpstr>
      <vt:lpstr>Corsi ed esami</vt:lpstr>
      <vt:lpstr>Presentazione di PowerPoint</vt:lpstr>
      <vt:lpstr>Presentazione di PowerPoint</vt:lpstr>
      <vt:lpstr>Dove si svolgono le lezioni</vt:lpstr>
      <vt:lpstr>La nostra comunità</vt:lpstr>
      <vt:lpstr>Canale YouTube DIAG</vt:lpstr>
      <vt:lpstr>Iniziative di dipartimento</vt:lpstr>
      <vt:lpstr>Iniziative di dipartimento</vt:lpstr>
      <vt:lpstr>Iniziative di Ateneo</vt:lpstr>
      <vt:lpstr>Presentazione di PowerPoint</vt:lpstr>
      <vt:lpstr>Presentazione di PowerPoint</vt:lpstr>
      <vt:lpstr>Ingegneria Informatica e Automatica</vt:lpstr>
      <vt:lpstr>Ingegnere informatico</vt:lpstr>
      <vt:lpstr>Sbocchi professionali: ing. inform.</vt:lpstr>
      <vt:lpstr>Sbocchi professionali: ing. inform.</vt:lpstr>
      <vt:lpstr>Sbocchi professionali:  ingegneria informatica</vt:lpstr>
      <vt:lpstr>Sbocchi professionali: ing. inform.</vt:lpstr>
      <vt:lpstr>Ingegnere automatico</vt:lpstr>
      <vt:lpstr>Sbocchi professionali: ing. automatica</vt:lpstr>
      <vt:lpstr>Sbocchi professionali: ing. automatica</vt:lpstr>
      <vt:lpstr>Struttura ing. informatica e autom.</vt:lpstr>
      <vt:lpstr>Indirizzo informatica</vt:lpstr>
      <vt:lpstr>Indirizzo automatica</vt:lpstr>
      <vt:lpstr>Ingegneri informatici e automatici</vt:lpstr>
      <vt:lpstr>Ingegneri informatici e automatici</vt:lpstr>
      <vt:lpstr>Mobilità sostenibile</vt:lpstr>
      <vt:lpstr>e-Health, cyber-security  Internet of Things </vt:lpstr>
      <vt:lpstr>Sviluppo di robot di servizio e piattaforme per la ricerca </vt:lpstr>
      <vt:lpstr>Presentazione di PowerPoint</vt:lpstr>
      <vt:lpstr>Ingegneria gestionale</vt:lpstr>
      <vt:lpstr>Statistiche a 3 anni dalla laurea (ingegneria gestionale Sapienza)</vt:lpstr>
      <vt:lpstr>Presentazione di PowerPoint</vt:lpstr>
      <vt:lpstr>Sbocchi professionali</vt:lpstr>
      <vt:lpstr>Settori</vt:lpstr>
      <vt:lpstr>Ingegneri gestionali</vt:lpstr>
      <vt:lpstr>Logistica e produzione</vt:lpstr>
      <vt:lpstr>Sviluppo di nuovi prodotti e processi</vt:lpstr>
      <vt:lpstr>Pianificazione e controllo</vt:lpstr>
      <vt:lpstr>Marketing e approvvigionamenti</vt:lpstr>
      <vt:lpstr>Finanza aziendale</vt:lpstr>
      <vt:lpstr>Presentazione di PowerPoint</vt:lpstr>
      <vt:lpstr>Presentazione di PowerPoint</vt:lpstr>
      <vt:lpstr>Presentazione di PowerPoint</vt:lpstr>
      <vt:lpstr>Ingegneria gestionale</vt:lpstr>
      <vt:lpstr>Struttura del corso di studio</vt:lpstr>
      <vt:lpstr>Ingegneria gestionale</vt:lpstr>
      <vt:lpstr>Presentazione di PowerPoint</vt:lpstr>
      <vt:lpstr>Assortimento delle nostre lauree</vt:lpstr>
      <vt:lpstr>Qualità dei nostri ingegneri</vt:lpstr>
      <vt:lpstr>Presentazione di PowerPoint</vt:lpstr>
      <vt:lpstr>Curriculum universitario e lavoro</vt:lpstr>
      <vt:lpstr>Per chi continua con l’università</vt:lpstr>
      <vt:lpstr>Perché dovreste scegliere</vt:lpstr>
      <vt:lpstr>Informazioni online</vt:lpstr>
      <vt:lpstr>Presentazione di PowerPoint</vt:lpstr>
      <vt:lpstr>Per dirla alla Feynman …   Computer and Management Sciences are like sex. Sometimes something useful comes out of it, but that’s not the main reason we do it.</vt:lpstr>
    </vt:vector>
  </TitlesOfParts>
  <Company>Sapienza Università di Roma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OPENDIAG2015</dc:title>
  <dc:creator>ml</dc:creator>
  <cp:lastModifiedBy>Camil Demetrescu</cp:lastModifiedBy>
  <cp:revision>2436</cp:revision>
  <cp:lastPrinted>2014-04-04T11:21:36Z</cp:lastPrinted>
  <dcterms:created xsi:type="dcterms:W3CDTF">2014-04-02T16:07:52Z</dcterms:created>
  <dcterms:modified xsi:type="dcterms:W3CDTF">2016-03-20T23:08:20Z</dcterms:modified>
</cp:coreProperties>
</file>