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20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notesSlides/notesSlide4.xml" ContentType="application/vnd.openxmlformats-officedocument.presentationml.notes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Default Extension="jpeg" ContentType="image/jpeg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23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notesSlides/notesSlide24.xml" ContentType="application/vnd.openxmlformats-officedocument.presentationml.notesSlide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5"/>
  </p:notesMasterIdLst>
  <p:handoutMasterIdLst>
    <p:handoutMasterId r:id="rId36"/>
  </p:handoutMasterIdLst>
  <p:sldIdLst>
    <p:sldId id="325" r:id="rId2"/>
    <p:sldId id="598" r:id="rId3"/>
    <p:sldId id="613" r:id="rId4"/>
    <p:sldId id="614" r:id="rId5"/>
    <p:sldId id="615" r:id="rId6"/>
    <p:sldId id="599" r:id="rId7"/>
    <p:sldId id="616" r:id="rId8"/>
    <p:sldId id="617" r:id="rId9"/>
    <p:sldId id="618" r:id="rId10"/>
    <p:sldId id="619" r:id="rId11"/>
    <p:sldId id="620" r:id="rId12"/>
    <p:sldId id="621" r:id="rId13"/>
    <p:sldId id="622" r:id="rId14"/>
    <p:sldId id="623" r:id="rId15"/>
    <p:sldId id="624" r:id="rId16"/>
    <p:sldId id="625" r:id="rId17"/>
    <p:sldId id="626" r:id="rId18"/>
    <p:sldId id="627" r:id="rId19"/>
    <p:sldId id="628" r:id="rId20"/>
    <p:sldId id="630" r:id="rId21"/>
    <p:sldId id="631" r:id="rId22"/>
    <p:sldId id="632" r:id="rId23"/>
    <p:sldId id="629" r:id="rId24"/>
    <p:sldId id="636" r:id="rId25"/>
    <p:sldId id="637" r:id="rId26"/>
    <p:sldId id="638" r:id="rId27"/>
    <p:sldId id="639" r:id="rId28"/>
    <p:sldId id="642" r:id="rId29"/>
    <p:sldId id="643" r:id="rId30"/>
    <p:sldId id="640" r:id="rId31"/>
    <p:sldId id="641" r:id="rId32"/>
    <p:sldId id="612" r:id="rId33"/>
    <p:sldId id="644" r:id="rId34"/>
  </p:sldIdLst>
  <p:sldSz cx="9144000" cy="6858000" type="screen4x3"/>
  <p:notesSz cx="6743700" cy="9882188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Comic Sans MS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5F5F5F"/>
    <a:srgbClr val="CC0000"/>
    <a:srgbClr val="CC3300"/>
    <a:srgbClr val="9900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MasterView">
  <p:normalViewPr showOutlineIcons="0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592" y="-1192"/>
      </p:cViewPr>
      <p:guideLst>
        <p:guide orient="horz" pos="3195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9" d="100"/>
          <a:sy n="79" d="100"/>
        </p:scale>
        <p:origin x="-2040" y="-108"/>
      </p:cViewPr>
      <p:guideLst>
        <p:guide orient="horz" pos="3112"/>
        <p:guide pos="21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presProps" Target="presProps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8475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8475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1FADDDE1-97B6-4737-927A-6C1C140B6C27}" type="slidenum">
              <a:rPr lang="fr-FR"/>
              <a:pPr/>
              <a:t>‹n.›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94238"/>
            <a:ext cx="4946650" cy="444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Click to edit Master text styles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8475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  <a:effectLst/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88475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7" tIns="45714" rIns="91427" bIns="4571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F8F95417-E409-44F2-9A72-A997976E6E0F}" type="slidenum">
              <a:rPr lang="fr-FR"/>
              <a:pPr/>
              <a:t>‹n.›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AEFE7C-A95A-4433-890D-4E309A1DFECC}" type="slidenum">
              <a:rPr lang="fr-FR"/>
              <a:pPr/>
              <a:t>1</a:t>
            </a:fld>
            <a:endParaRPr lang="fr-FR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10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11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12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13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14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15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16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17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18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19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03277-AD37-4AF3-ABED-911FE081A5AE}" type="slidenum">
              <a:rPr lang="fr-FR"/>
              <a:pPr/>
              <a:t>2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20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21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22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23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24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25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26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27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28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29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03277-AD37-4AF3-ABED-911FE081A5AE}" type="slidenum">
              <a:rPr lang="fr-FR"/>
              <a:pPr/>
              <a:t>3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30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31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85B2C-025B-4678-ABF2-40C84A175A4C}" type="slidenum">
              <a:rPr lang="fr-FR"/>
              <a:pPr/>
              <a:t>32</a:t>
            </a:fld>
            <a:endParaRPr lang="fr-F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E85B2C-025B-4678-ABF2-40C84A175A4C}" type="slidenum">
              <a:rPr lang="fr-FR"/>
              <a:pPr/>
              <a:t>33</a:t>
            </a:fld>
            <a:endParaRPr lang="fr-F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03277-AD37-4AF3-ABED-911FE081A5AE}" type="slidenum">
              <a:rPr lang="fr-FR"/>
              <a:pPr/>
              <a:t>4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F03277-AD37-4AF3-ABED-911FE081A5AE}" type="slidenum">
              <a:rPr lang="fr-FR"/>
              <a:pPr/>
              <a:t>5</a:t>
            </a:fld>
            <a:endParaRPr lang="fr-FR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6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7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8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B8CBBB-386B-42AE-A24A-4F047BA06693}" type="slidenum">
              <a:rPr lang="fr-FR"/>
              <a:pPr/>
              <a:t>9</a:t>
            </a:fld>
            <a:endParaRPr lang="fr-FR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8050" y="760413"/>
            <a:ext cx="4965700" cy="3724275"/>
          </a:xfrm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713288"/>
            <a:ext cx="4953000" cy="440848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</a:pPr>
            <a:endParaRPr lang="en-GB" sz="400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9" descr="KINEObas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-26988"/>
            <a:ext cx="9144000" cy="66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11" descr="KINEObas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6573838"/>
            <a:ext cx="91440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1447800"/>
            <a:ext cx="2667000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037" name="Oval 13"/>
          <p:cNvSpPr>
            <a:spLocks noChangeArrowheads="1"/>
          </p:cNvSpPr>
          <p:nvPr/>
        </p:nvSpPr>
        <p:spPr bwMode="auto">
          <a:xfrm>
            <a:off x="2743200" y="1420813"/>
            <a:ext cx="53975" cy="53975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n-ea"/>
            </a:endParaRPr>
          </a:p>
        </p:txBody>
      </p:sp>
      <p:sp>
        <p:nvSpPr>
          <p:cNvPr id="1045" name="Text Box 21"/>
          <p:cNvSpPr txBox="1">
            <a:spLocks noChangeArrowheads="1"/>
          </p:cNvSpPr>
          <p:nvPr/>
        </p:nvSpPr>
        <p:spPr bwMode="auto">
          <a:xfrm>
            <a:off x="231775" y="6540500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defRPr/>
            </a:pPr>
            <a:endParaRPr lang="en-GB" sz="1400">
              <a:latin typeface="Arial" charset="0"/>
              <a:ea typeface="+mn-ea"/>
            </a:endParaRPr>
          </a:p>
        </p:txBody>
      </p:sp>
      <p:sp>
        <p:nvSpPr>
          <p:cNvPr id="7" name="ZoneTexte 6"/>
          <p:cNvSpPr txBox="1"/>
          <p:nvPr userDrawn="1"/>
        </p:nvSpPr>
        <p:spPr>
          <a:xfrm>
            <a:off x="0" y="6540500"/>
            <a:ext cx="9144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fr-FR" sz="1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J. P.</a:t>
            </a:r>
            <a:r>
              <a:rPr lang="fr-FR" sz="1400" baseline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L a u m o n </a:t>
            </a:r>
            <a:r>
              <a:rPr lang="fr-FR" sz="1400" baseline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d</a:t>
            </a:r>
            <a:r>
              <a:rPr lang="fr-FR" sz="14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                                          </a:t>
            </a:r>
            <a:r>
              <a:rPr lang="fr-FR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L A A S – C N R S</a:t>
            </a:r>
          </a:p>
        </p:txBody>
      </p:sp>
      <p:sp>
        <p:nvSpPr>
          <p:cNvPr id="8" name="ZoneTexte 7"/>
          <p:cNvSpPr txBox="1"/>
          <p:nvPr userDrawn="1"/>
        </p:nvSpPr>
        <p:spPr>
          <a:xfrm>
            <a:off x="0" y="76200"/>
            <a:ext cx="9144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ea typeface="+mn-ea"/>
                <a:cs typeface="Arial"/>
              </a:rPr>
              <a:t>P r o b a b i l i s t i c   M o t i o n   P l a n n i n g</a:t>
            </a:r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+mn-ea"/>
              <a:cs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j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j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j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j-lt"/>
          <a:ea typeface="ＭＳ Ｐゴシック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8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9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1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1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1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812800" y="2419350"/>
            <a:ext cx="83312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0" hangingPunct="0"/>
            <a:r>
              <a:rPr lang="fr-FR" sz="3200" dirty="0" err="1" smtClean="0">
                <a:solidFill>
                  <a:schemeClr val="tx1"/>
                </a:solidFill>
                <a:latin typeface="Arial" charset="0"/>
              </a:rPr>
              <a:t>Visibility</a:t>
            </a:r>
            <a:r>
              <a:rPr lang="fr-FR" sz="320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320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endParaRPr lang="fr-FR" sz="320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eaLnBrk="0" hangingPunct="0"/>
            <a:endParaRPr lang="fr-FR" sz="320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eaLnBrk="0" hangingPunct="0"/>
            <a:r>
              <a:rPr lang="fr-FR" sz="3200" dirty="0" err="1" smtClean="0">
                <a:solidFill>
                  <a:schemeClr val="tx1"/>
                </a:solidFill>
                <a:latin typeface="Arial" charset="0"/>
              </a:rPr>
              <a:t>Probabilistic</a:t>
            </a:r>
            <a:r>
              <a:rPr lang="fr-FR" sz="3200" dirty="0" smtClean="0">
                <a:solidFill>
                  <a:schemeClr val="tx1"/>
                </a:solidFill>
                <a:latin typeface="Arial" charset="0"/>
              </a:rPr>
              <a:t> Motion </a:t>
            </a:r>
            <a:r>
              <a:rPr lang="fr-FR" sz="3200" dirty="0">
                <a:solidFill>
                  <a:schemeClr val="tx1"/>
                </a:solidFill>
                <a:latin typeface="Arial" charset="0"/>
              </a:rPr>
              <a:t>Planning</a:t>
            </a:r>
          </a:p>
          <a:p>
            <a:pPr marL="457200" indent="-457200"/>
            <a:endParaRPr lang="fr-FR" sz="14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/>
            <a:endParaRPr lang="fr-FR" sz="14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/>
            <a:endParaRPr lang="fr-FR" sz="200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/>
            <a:endParaRPr lang="fr-FR" sz="1400" b="0" dirty="0">
              <a:solidFill>
                <a:schemeClr val="tx1"/>
              </a:solidFill>
              <a:latin typeface="Arial" charset="0"/>
            </a:endParaRPr>
          </a:p>
          <a:p>
            <a:pPr marL="457200" indent="-457200" eaLnBrk="0" hangingPunct="0"/>
            <a:endParaRPr lang="fr-FR" sz="32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166648" y="4850784"/>
            <a:ext cx="36303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T. Siméon, J.P. Laumond, C.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Nissoux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,</a:t>
            </a:r>
          </a:p>
          <a:p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Visibility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based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probabilistic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roadmaps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for motion planning</a:t>
            </a:r>
          </a:p>
          <a:p>
            <a:r>
              <a:rPr lang="fr-FR" sz="1000" b="0" i="1" dirty="0" smtClean="0">
                <a:solidFill>
                  <a:schemeClr val="tx1"/>
                </a:solidFill>
                <a:latin typeface="+mn-lt"/>
              </a:rPr>
              <a:t>Advanced </a:t>
            </a:r>
            <a:r>
              <a:rPr lang="fr-FR" sz="1000" b="0" i="1" dirty="0" err="1" smtClean="0">
                <a:solidFill>
                  <a:schemeClr val="tx1"/>
                </a:solidFill>
                <a:latin typeface="+mn-lt"/>
              </a:rPr>
              <a:t>Robotics</a:t>
            </a:r>
            <a:r>
              <a:rPr lang="fr-FR" sz="1000" b="0" i="1" dirty="0" smtClean="0">
                <a:solidFill>
                  <a:schemeClr val="tx1"/>
                </a:solidFill>
                <a:latin typeface="+mn-lt"/>
              </a:rPr>
              <a:t> Journa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l, Vol. 14, N°6, 2000</a:t>
            </a:r>
          </a:p>
          <a:p>
            <a:endParaRPr lang="fr-FR" sz="1000" b="0" dirty="0" smtClean="0">
              <a:solidFill>
                <a:schemeClr val="tx1"/>
              </a:solidFill>
              <a:latin typeface="+mn-lt"/>
            </a:endParaRPr>
          </a:p>
          <a:p>
            <a:endParaRPr lang="fr-FR" sz="1000" b="0" dirty="0" smtClean="0">
              <a:solidFill>
                <a:schemeClr val="tx1"/>
              </a:solidFill>
              <a:latin typeface="+mn-lt"/>
            </a:endParaRPr>
          </a:p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J.P. Laumond, T Siméon,</a:t>
            </a:r>
          </a:p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Notes on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visibility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roadmaps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and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path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 planning</a:t>
            </a:r>
          </a:p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in  </a:t>
            </a:r>
            <a:r>
              <a:rPr lang="fr-FR" sz="1000" b="0" i="1" dirty="0" err="1" smtClean="0">
                <a:solidFill>
                  <a:schemeClr val="tx1"/>
                </a:solidFill>
                <a:latin typeface="+mn-lt"/>
              </a:rPr>
              <a:t>Algorithmic</a:t>
            </a:r>
            <a:r>
              <a:rPr lang="fr-FR" sz="1000" b="0" i="1" dirty="0" smtClean="0">
                <a:solidFill>
                  <a:schemeClr val="tx1"/>
                </a:solidFill>
                <a:latin typeface="+mn-lt"/>
              </a:rPr>
              <a:t>  and </a:t>
            </a:r>
            <a:r>
              <a:rPr lang="fr-FR" sz="1000" b="0" i="1" dirty="0" err="1" smtClean="0">
                <a:solidFill>
                  <a:schemeClr val="tx1"/>
                </a:solidFill>
                <a:latin typeface="+mn-lt"/>
              </a:rPr>
              <a:t>Computational</a:t>
            </a:r>
            <a:r>
              <a:rPr lang="fr-FR" sz="1000" b="0" i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1000" b="0" i="1" dirty="0" err="1" smtClean="0">
                <a:solidFill>
                  <a:schemeClr val="tx1"/>
                </a:solidFill>
                <a:latin typeface="+mn-lt"/>
              </a:rPr>
              <a:t>Robotics</a:t>
            </a:r>
            <a:r>
              <a:rPr lang="fr-FR" sz="1000" b="0" i="1" dirty="0" smtClean="0">
                <a:solidFill>
                  <a:schemeClr val="tx1"/>
                </a:solidFill>
                <a:latin typeface="+mn-lt"/>
              </a:rPr>
              <a:t>: New Directions</a:t>
            </a:r>
          </a:p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B. Donald, K. Lynch, D. Rus </a:t>
            </a:r>
            <a:r>
              <a:rPr lang="fr-FR" sz="1000" b="0" dirty="0" err="1" smtClean="0">
                <a:solidFill>
                  <a:schemeClr val="tx1"/>
                </a:solidFill>
                <a:latin typeface="+mn-lt"/>
              </a:rPr>
              <a:t>Eds</a:t>
            </a:r>
            <a:r>
              <a:rPr lang="fr-FR" sz="1000" b="0" smtClean="0">
                <a:solidFill>
                  <a:schemeClr val="tx1"/>
                </a:solidFill>
                <a:latin typeface="+mn-lt"/>
              </a:rPr>
              <a:t>, A.K</a:t>
            </a:r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. Peters, 2001</a:t>
            </a:r>
            <a:endParaRPr lang="fr-FR" sz="10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(2)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Optimal coverage (related to art gallery problem)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8" name="Grouper 27"/>
          <p:cNvGrpSpPr/>
          <p:nvPr/>
        </p:nvGrpSpPr>
        <p:grpSpPr>
          <a:xfrm>
            <a:off x="3393311" y="5664200"/>
            <a:ext cx="4438187" cy="369332"/>
            <a:chOff x="3393311" y="5664200"/>
            <a:chExt cx="4438187" cy="369332"/>
          </a:xfrm>
        </p:grpSpPr>
        <p:sp>
          <p:nvSpPr>
            <p:cNvPr id="29" name="Text Box 2"/>
            <p:cNvSpPr txBox="1">
              <a:spLocks noChangeArrowheads="1"/>
            </p:cNvSpPr>
            <p:nvPr/>
          </p:nvSpPr>
          <p:spPr bwMode="auto">
            <a:xfrm>
              <a:off x="6556014" y="5664200"/>
              <a:ext cx="1275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>
                  <a:solidFill>
                    <a:schemeClr val="tx1"/>
                  </a:solidFill>
                  <a:latin typeface="+mn-lt"/>
                </a:rPr>
                <a:t>Manhattan</a:t>
              </a:r>
            </a:p>
          </p:txBody>
        </p:sp>
        <p:sp>
          <p:nvSpPr>
            <p:cNvPr id="30" name="Text Box 3"/>
            <p:cNvSpPr txBox="1">
              <a:spLocks noChangeArrowheads="1"/>
            </p:cNvSpPr>
            <p:nvPr/>
          </p:nvSpPr>
          <p:spPr bwMode="auto">
            <a:xfrm>
              <a:off x="3393311" y="5664200"/>
              <a:ext cx="11985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 err="1">
                  <a:solidFill>
                    <a:schemeClr val="tx1"/>
                  </a:solidFill>
                  <a:latin typeface="+mn-lt"/>
                </a:rPr>
                <a:t>Euclidean</a:t>
              </a:r>
              <a:endParaRPr lang="fr-FR" sz="1800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pic>
        <p:nvPicPr>
          <p:cNvPr id="31" name="Picture 20" descr="opt-eucl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352800"/>
            <a:ext cx="2209800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" name="Picture 21" descr="OPT-MA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3352800"/>
            <a:ext cx="2209800" cy="208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(2)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Optimal coverage:  finite?  bounded?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pic>
        <p:nvPicPr>
          <p:cNvPr id="9" name="Picture 10" descr="opt-eucl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49700" y="3238500"/>
            <a:ext cx="25146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311400" y="5848866"/>
            <a:ext cx="66802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Euclidean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 and 2D  polygonal obstacles: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finite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 and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bounded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(3)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Optimal coverage:  finite?  bounded?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311400" y="5848866"/>
            <a:ext cx="66802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Euclidean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: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finite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 and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unbounded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445000" y="3175000"/>
            <a:ext cx="2667000" cy="2590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130800" y="3860800"/>
            <a:ext cx="1295400" cy="1295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11" name="Group 31"/>
          <p:cNvGrpSpPr>
            <a:grpSpLocks/>
          </p:cNvGrpSpPr>
          <p:nvPr/>
        </p:nvGrpSpPr>
        <p:grpSpPr bwMode="auto">
          <a:xfrm>
            <a:off x="4978400" y="3860800"/>
            <a:ext cx="1600200" cy="1447800"/>
            <a:chOff x="3552" y="2304"/>
            <a:chExt cx="1008" cy="912"/>
          </a:xfrm>
        </p:grpSpPr>
        <p:sp>
          <p:nvSpPr>
            <p:cNvPr id="31" name="AutoShape 12"/>
            <p:cNvSpPr>
              <a:spLocks noChangeArrowheads="1"/>
            </p:cNvSpPr>
            <p:nvPr/>
          </p:nvSpPr>
          <p:spPr bwMode="auto">
            <a:xfrm flipV="1">
              <a:off x="3552" y="2304"/>
              <a:ext cx="1008" cy="912"/>
            </a:xfrm>
            <a:prstGeom prst="pentagon">
              <a:avLst/>
            </a:prstGeom>
            <a:noFill/>
            <a:ln w="12700" cap="rnd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32" name="AutoShape 13"/>
            <p:cNvCxnSpPr>
              <a:cxnSpLocks noChangeShapeType="1"/>
              <a:stCxn id="31" idx="1"/>
              <a:endCxn id="31" idx="2"/>
            </p:cNvCxnSpPr>
            <p:nvPr/>
          </p:nvCxnSpPr>
          <p:spPr bwMode="auto">
            <a:xfrm flipV="1">
              <a:off x="3552" y="2304"/>
              <a:ext cx="195" cy="563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33" name="AutoShape 14"/>
            <p:cNvCxnSpPr>
              <a:cxnSpLocks noChangeShapeType="1"/>
              <a:stCxn id="31" idx="2"/>
              <a:endCxn id="31" idx="4"/>
            </p:cNvCxnSpPr>
            <p:nvPr/>
          </p:nvCxnSpPr>
          <p:spPr bwMode="auto">
            <a:xfrm>
              <a:off x="3747" y="2304"/>
              <a:ext cx="616" cy="0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4" name="AutoShape 15"/>
            <p:cNvCxnSpPr>
              <a:cxnSpLocks noChangeShapeType="1"/>
              <a:stCxn id="31" idx="4"/>
              <a:endCxn id="31" idx="5"/>
            </p:cNvCxnSpPr>
            <p:nvPr/>
          </p:nvCxnSpPr>
          <p:spPr bwMode="auto">
            <a:xfrm>
              <a:off x="4363" y="2304"/>
              <a:ext cx="196" cy="563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35" name="AutoShape 16"/>
            <p:cNvCxnSpPr>
              <a:cxnSpLocks noChangeShapeType="1"/>
              <a:stCxn id="31" idx="1"/>
              <a:endCxn id="31" idx="0"/>
            </p:cNvCxnSpPr>
            <p:nvPr/>
          </p:nvCxnSpPr>
          <p:spPr bwMode="auto">
            <a:xfrm>
              <a:off x="3552" y="2867"/>
              <a:ext cx="503" cy="349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6" name="AutoShape 17"/>
            <p:cNvCxnSpPr>
              <a:cxnSpLocks noChangeShapeType="1"/>
              <a:stCxn id="31" idx="0"/>
              <a:endCxn id="31" idx="5"/>
            </p:cNvCxnSpPr>
            <p:nvPr/>
          </p:nvCxnSpPr>
          <p:spPr bwMode="auto">
            <a:xfrm flipV="1">
              <a:off x="4055" y="2867"/>
              <a:ext cx="504" cy="349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37" name="AutoShape 18"/>
            <p:cNvCxnSpPr>
              <a:cxnSpLocks noChangeShapeType="1"/>
              <a:stCxn id="31" idx="1"/>
              <a:endCxn id="31" idx="0"/>
            </p:cNvCxnSpPr>
            <p:nvPr/>
          </p:nvCxnSpPr>
          <p:spPr bwMode="auto">
            <a:xfrm>
              <a:off x="3552" y="2867"/>
              <a:ext cx="503" cy="349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</p:grpSp>
      <p:grpSp>
        <p:nvGrpSpPr>
          <p:cNvPr id="13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grpSp>
        <p:nvGrpSpPr>
          <p:cNvPr id="14" name="Group 41"/>
          <p:cNvGrpSpPr>
            <a:grpSpLocks/>
          </p:cNvGrpSpPr>
          <p:nvPr/>
        </p:nvGrpSpPr>
        <p:grpSpPr bwMode="auto">
          <a:xfrm>
            <a:off x="5014913" y="3859213"/>
            <a:ext cx="1524000" cy="1295400"/>
            <a:chOff x="1344" y="2304"/>
            <a:chExt cx="960" cy="816"/>
          </a:xfrm>
        </p:grpSpPr>
        <p:sp>
          <p:nvSpPr>
            <p:cNvPr id="20" name="Line 33"/>
            <p:cNvSpPr>
              <a:spLocks noChangeShapeType="1"/>
            </p:cNvSpPr>
            <p:nvPr/>
          </p:nvSpPr>
          <p:spPr bwMode="auto">
            <a:xfrm>
              <a:off x="1344" y="2688"/>
              <a:ext cx="240" cy="43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" name="Line 35"/>
            <p:cNvSpPr>
              <a:spLocks noChangeShapeType="1"/>
            </p:cNvSpPr>
            <p:nvPr/>
          </p:nvSpPr>
          <p:spPr bwMode="auto">
            <a:xfrm>
              <a:off x="1584" y="2304"/>
              <a:ext cx="480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2" name="Line 36"/>
            <p:cNvSpPr>
              <a:spLocks noChangeShapeType="1"/>
            </p:cNvSpPr>
            <p:nvPr/>
          </p:nvSpPr>
          <p:spPr bwMode="auto">
            <a:xfrm flipH="1">
              <a:off x="2064" y="2688"/>
              <a:ext cx="240" cy="43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3" name="AutoShape 37"/>
            <p:cNvCxnSpPr>
              <a:cxnSpLocks noChangeShapeType="1"/>
              <a:stCxn id="20" idx="1"/>
              <a:endCxn id="22" idx="1"/>
            </p:cNvCxnSpPr>
            <p:nvPr/>
          </p:nvCxnSpPr>
          <p:spPr bwMode="auto">
            <a:xfrm flipV="1">
              <a:off x="1584" y="3119"/>
              <a:ext cx="480" cy="1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24" name="AutoShape 38"/>
            <p:cNvCxnSpPr>
              <a:cxnSpLocks noChangeShapeType="1"/>
              <a:stCxn id="22" idx="1"/>
              <a:endCxn id="22" idx="0"/>
            </p:cNvCxnSpPr>
            <p:nvPr/>
          </p:nvCxnSpPr>
          <p:spPr bwMode="auto">
            <a:xfrm flipV="1">
              <a:off x="2064" y="2688"/>
              <a:ext cx="240" cy="431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25" name="AutoShape 39"/>
            <p:cNvCxnSpPr>
              <a:cxnSpLocks noChangeShapeType="1"/>
              <a:stCxn id="22" idx="0"/>
              <a:endCxn id="21" idx="1"/>
            </p:cNvCxnSpPr>
            <p:nvPr/>
          </p:nvCxnSpPr>
          <p:spPr bwMode="auto">
            <a:xfrm flipH="1" flipV="1">
              <a:off x="2064" y="2304"/>
              <a:ext cx="240" cy="384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26" name="AutoShape 40"/>
            <p:cNvCxnSpPr>
              <a:cxnSpLocks noChangeShapeType="1"/>
              <a:stCxn id="21" idx="0"/>
              <a:endCxn id="20" idx="0"/>
            </p:cNvCxnSpPr>
            <p:nvPr/>
          </p:nvCxnSpPr>
          <p:spPr bwMode="auto">
            <a:xfrm flipH="1">
              <a:off x="1344" y="2304"/>
              <a:ext cx="240" cy="384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</p:grpSp>
      <p:cxnSp>
        <p:nvCxnSpPr>
          <p:cNvPr id="15" name="AutoShape 46"/>
          <p:cNvCxnSpPr>
            <a:cxnSpLocks noChangeShapeType="1"/>
            <a:stCxn id="8" idx="1"/>
            <a:endCxn id="8" idx="1"/>
          </p:cNvCxnSpPr>
          <p:nvPr/>
        </p:nvCxnSpPr>
        <p:spPr bwMode="auto">
          <a:xfrm>
            <a:off x="4425950" y="4470400"/>
            <a:ext cx="0" cy="0"/>
          </a:xfrm>
          <a:prstGeom prst="straightConnector1">
            <a:avLst/>
          </a:prstGeom>
          <a:noFill/>
          <a:ln w="12700" cap="rnd">
            <a:solidFill>
              <a:schemeClr val="tx1"/>
            </a:solidFill>
            <a:prstDash val="sysDot"/>
            <a:round/>
            <a:headEnd/>
            <a:tailEnd/>
          </a:ln>
        </p:spPr>
      </p:cxnSp>
      <p:grpSp>
        <p:nvGrpSpPr>
          <p:cNvPr id="16" name="Group 49"/>
          <p:cNvGrpSpPr>
            <a:grpSpLocks/>
          </p:cNvGrpSpPr>
          <p:nvPr/>
        </p:nvGrpSpPr>
        <p:grpSpPr bwMode="auto">
          <a:xfrm>
            <a:off x="4597400" y="3327400"/>
            <a:ext cx="2362200" cy="1828800"/>
            <a:chOff x="2208" y="1968"/>
            <a:chExt cx="1488" cy="1152"/>
          </a:xfrm>
        </p:grpSpPr>
        <p:cxnSp>
          <p:nvCxnSpPr>
            <p:cNvPr id="17" name="AutoShape 43"/>
            <p:cNvCxnSpPr>
              <a:cxnSpLocks noChangeShapeType="1"/>
            </p:cNvCxnSpPr>
            <p:nvPr/>
          </p:nvCxnSpPr>
          <p:spPr bwMode="auto">
            <a:xfrm flipV="1">
              <a:off x="2208" y="1968"/>
              <a:ext cx="744" cy="1152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cxnSp>
          <p:nvCxnSpPr>
            <p:cNvPr id="18" name="AutoShape 44"/>
            <p:cNvCxnSpPr>
              <a:cxnSpLocks noChangeShapeType="1"/>
            </p:cNvCxnSpPr>
            <p:nvPr/>
          </p:nvCxnSpPr>
          <p:spPr bwMode="auto">
            <a:xfrm>
              <a:off x="2952" y="1968"/>
              <a:ext cx="744" cy="1152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</p:cxnSp>
        <p:sp>
          <p:nvSpPr>
            <p:cNvPr id="19" name="Line 48"/>
            <p:cNvSpPr>
              <a:spLocks noChangeShapeType="1"/>
            </p:cNvSpPr>
            <p:nvPr/>
          </p:nvSpPr>
          <p:spPr bwMode="auto">
            <a:xfrm>
              <a:off x="2208" y="3120"/>
              <a:ext cx="1488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(4)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From (optimal) coverage to (visibility) roadmaps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2311400" y="5848866"/>
            <a:ext cx="668020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Guards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 +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Connectors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pic>
        <p:nvPicPr>
          <p:cNvPr id="39" name="Picture 1033" descr="opt-eucli-grap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33900" y="3505200"/>
            <a:ext cx="2209800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Computational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challenge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774950"/>
            <a:ext cx="6527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No explicit knowledge of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CS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-obstacles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No explicit knowledge of visible (reachable) sets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Computational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challenge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101850"/>
            <a:ext cx="65278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Probabilistic method ingredients: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 collision checker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 steering method	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Two type methods: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Learning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CS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topology by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sampling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Answering single query by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diffusion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Computational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challenge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4357688" y="3529013"/>
            <a:ext cx="906462" cy="403225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>
            <a:off x="5264150" y="3529013"/>
            <a:ext cx="496888" cy="735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 flipH="1" flipV="1">
            <a:off x="3879850" y="3068638"/>
            <a:ext cx="1808163" cy="111125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>
            <a:off x="4035425" y="4419600"/>
            <a:ext cx="2800350" cy="58738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 flipV="1">
            <a:off x="4035425" y="3584575"/>
            <a:ext cx="1195388" cy="874713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6"/>
          <p:cNvSpPr>
            <a:spLocks noChangeShapeType="1"/>
          </p:cNvSpPr>
          <p:nvPr/>
        </p:nvSpPr>
        <p:spPr bwMode="auto">
          <a:xfrm>
            <a:off x="3879850" y="3068638"/>
            <a:ext cx="144463" cy="140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3924300" y="3068638"/>
            <a:ext cx="2911475" cy="1430337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5264150" y="3529013"/>
            <a:ext cx="1571625" cy="96996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4357688" y="3932238"/>
            <a:ext cx="2433637" cy="538162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3924300" y="3028950"/>
            <a:ext cx="433388" cy="863600"/>
          </a:xfrm>
          <a:prstGeom prst="line">
            <a:avLst/>
          </a:prstGeom>
          <a:noFill/>
          <a:ln w="3810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Oval 21"/>
          <p:cNvSpPr>
            <a:spLocks noChangeArrowheads="1"/>
          </p:cNvSpPr>
          <p:nvPr/>
        </p:nvSpPr>
        <p:spPr bwMode="auto">
          <a:xfrm>
            <a:off x="2771775" y="2636838"/>
            <a:ext cx="4895850" cy="2592387"/>
          </a:xfrm>
          <a:prstGeom prst="ellipse">
            <a:avLst/>
          </a:prstGeom>
          <a:noFill/>
          <a:ln w="9525">
            <a:solidFill>
              <a:srgbClr val="00CC99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3995738" y="2636838"/>
            <a:ext cx="2868612" cy="2616200"/>
          </a:xfrm>
          <a:custGeom>
            <a:avLst/>
            <a:gdLst/>
            <a:ahLst/>
            <a:cxnLst>
              <a:cxn ang="0">
                <a:pos x="363" y="53"/>
              </a:cxn>
              <a:cxn ang="0">
                <a:pos x="0" y="416"/>
              </a:cxn>
              <a:cxn ang="0">
                <a:pos x="363" y="825"/>
              </a:cxn>
              <a:cxn ang="0">
                <a:pos x="181" y="1006"/>
              </a:cxn>
              <a:cxn ang="0">
                <a:pos x="998" y="961"/>
              </a:cxn>
              <a:cxn ang="0">
                <a:pos x="408" y="462"/>
              </a:cxn>
              <a:cxn ang="0">
                <a:pos x="1361" y="643"/>
              </a:cxn>
              <a:cxn ang="0">
                <a:pos x="862" y="1641"/>
              </a:cxn>
              <a:cxn ang="0">
                <a:pos x="1769" y="734"/>
              </a:cxn>
              <a:cxn ang="0">
                <a:pos x="363" y="53"/>
              </a:cxn>
            </a:cxnLst>
            <a:rect l="0" t="0" r="r" b="b"/>
            <a:pathLst>
              <a:path w="1852" h="1656">
                <a:moveTo>
                  <a:pt x="363" y="53"/>
                </a:moveTo>
                <a:cubicBezTo>
                  <a:pt x="68" y="0"/>
                  <a:pt x="0" y="287"/>
                  <a:pt x="0" y="416"/>
                </a:cubicBezTo>
                <a:cubicBezTo>
                  <a:pt x="0" y="545"/>
                  <a:pt x="333" y="727"/>
                  <a:pt x="363" y="825"/>
                </a:cubicBezTo>
                <a:cubicBezTo>
                  <a:pt x="393" y="923"/>
                  <a:pt x="75" y="983"/>
                  <a:pt x="181" y="1006"/>
                </a:cubicBezTo>
                <a:cubicBezTo>
                  <a:pt x="287" y="1029"/>
                  <a:pt x="960" y="1052"/>
                  <a:pt x="998" y="961"/>
                </a:cubicBezTo>
                <a:cubicBezTo>
                  <a:pt x="1036" y="870"/>
                  <a:pt x="348" y="515"/>
                  <a:pt x="408" y="462"/>
                </a:cubicBezTo>
                <a:cubicBezTo>
                  <a:pt x="468" y="409"/>
                  <a:pt x="1285" y="447"/>
                  <a:pt x="1361" y="643"/>
                </a:cubicBezTo>
                <a:cubicBezTo>
                  <a:pt x="1437" y="839"/>
                  <a:pt x="794" y="1626"/>
                  <a:pt x="862" y="1641"/>
                </a:cubicBezTo>
                <a:cubicBezTo>
                  <a:pt x="930" y="1656"/>
                  <a:pt x="1852" y="999"/>
                  <a:pt x="1769" y="734"/>
                </a:cubicBezTo>
                <a:cubicBezTo>
                  <a:pt x="1686" y="469"/>
                  <a:pt x="658" y="106"/>
                  <a:pt x="363" y="53"/>
                </a:cubicBezTo>
                <a:close/>
              </a:path>
            </a:pathLst>
          </a:custGeom>
          <a:solidFill>
            <a:srgbClr val="00CC99"/>
          </a:solid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2903538" y="3165475"/>
            <a:ext cx="2425700" cy="1871663"/>
          </a:xfrm>
          <a:custGeom>
            <a:avLst/>
            <a:gdLst/>
            <a:ahLst/>
            <a:cxnLst>
              <a:cxn ang="0">
                <a:pos x="461" y="393"/>
              </a:cxn>
              <a:cxn ang="0">
                <a:pos x="371" y="574"/>
              </a:cxn>
              <a:cxn ang="0">
                <a:pos x="643" y="710"/>
              </a:cxn>
              <a:cxn ang="0">
                <a:pos x="461" y="30"/>
              </a:cxn>
              <a:cxn ang="0">
                <a:pos x="53" y="529"/>
              </a:cxn>
              <a:cxn ang="0">
                <a:pos x="779" y="1119"/>
              </a:cxn>
              <a:cxn ang="0">
                <a:pos x="1505" y="892"/>
              </a:cxn>
              <a:cxn ang="0">
                <a:pos x="643" y="892"/>
              </a:cxn>
              <a:cxn ang="0">
                <a:pos x="144" y="529"/>
              </a:cxn>
              <a:cxn ang="0">
                <a:pos x="416" y="257"/>
              </a:cxn>
              <a:cxn ang="0">
                <a:pos x="507" y="347"/>
              </a:cxn>
            </a:cxnLst>
            <a:rect l="0" t="0" r="r" b="b"/>
            <a:pathLst>
              <a:path w="1528" h="1179">
                <a:moveTo>
                  <a:pt x="461" y="393"/>
                </a:moveTo>
                <a:cubicBezTo>
                  <a:pt x="401" y="457"/>
                  <a:pt x="341" y="521"/>
                  <a:pt x="371" y="574"/>
                </a:cubicBezTo>
                <a:cubicBezTo>
                  <a:pt x="401" y="627"/>
                  <a:pt x="628" y="801"/>
                  <a:pt x="643" y="710"/>
                </a:cubicBezTo>
                <a:cubicBezTo>
                  <a:pt x="658" y="619"/>
                  <a:pt x="559" y="60"/>
                  <a:pt x="461" y="30"/>
                </a:cubicBezTo>
                <a:cubicBezTo>
                  <a:pt x="363" y="0"/>
                  <a:pt x="0" y="348"/>
                  <a:pt x="53" y="529"/>
                </a:cubicBezTo>
                <a:cubicBezTo>
                  <a:pt x="106" y="710"/>
                  <a:pt x="537" y="1059"/>
                  <a:pt x="779" y="1119"/>
                </a:cubicBezTo>
                <a:cubicBezTo>
                  <a:pt x="1021" y="1179"/>
                  <a:pt x="1528" y="930"/>
                  <a:pt x="1505" y="892"/>
                </a:cubicBezTo>
                <a:cubicBezTo>
                  <a:pt x="1482" y="854"/>
                  <a:pt x="870" y="952"/>
                  <a:pt x="643" y="892"/>
                </a:cubicBezTo>
                <a:cubicBezTo>
                  <a:pt x="416" y="832"/>
                  <a:pt x="182" y="635"/>
                  <a:pt x="144" y="529"/>
                </a:cubicBezTo>
                <a:cubicBezTo>
                  <a:pt x="106" y="423"/>
                  <a:pt x="356" y="287"/>
                  <a:pt x="416" y="257"/>
                </a:cubicBezTo>
                <a:cubicBezTo>
                  <a:pt x="476" y="227"/>
                  <a:pt x="491" y="287"/>
                  <a:pt x="507" y="347"/>
                </a:cubicBezTo>
              </a:path>
            </a:pathLst>
          </a:custGeom>
          <a:solidFill>
            <a:srgbClr val="00CC99"/>
          </a:solid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Oval 24"/>
          <p:cNvSpPr>
            <a:spLocks noChangeArrowheads="1"/>
          </p:cNvSpPr>
          <p:nvPr/>
        </p:nvSpPr>
        <p:spPr bwMode="auto">
          <a:xfrm>
            <a:off x="5219700" y="3500438"/>
            <a:ext cx="73025" cy="9525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Oval 25"/>
          <p:cNvSpPr>
            <a:spLocks noChangeArrowheads="1"/>
          </p:cNvSpPr>
          <p:nvPr/>
        </p:nvSpPr>
        <p:spPr bwMode="auto">
          <a:xfrm>
            <a:off x="4327525" y="3889375"/>
            <a:ext cx="73025" cy="95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Oval 26"/>
          <p:cNvSpPr>
            <a:spLocks noChangeArrowheads="1"/>
          </p:cNvSpPr>
          <p:nvPr/>
        </p:nvSpPr>
        <p:spPr bwMode="auto">
          <a:xfrm>
            <a:off x="3851275" y="2997200"/>
            <a:ext cx="73025" cy="9525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Oval 27"/>
          <p:cNvSpPr>
            <a:spLocks noChangeArrowheads="1"/>
          </p:cNvSpPr>
          <p:nvPr/>
        </p:nvSpPr>
        <p:spPr bwMode="auto">
          <a:xfrm>
            <a:off x="5688013" y="4179888"/>
            <a:ext cx="73025" cy="95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Oval 28"/>
          <p:cNvSpPr>
            <a:spLocks noChangeArrowheads="1"/>
          </p:cNvSpPr>
          <p:nvPr/>
        </p:nvSpPr>
        <p:spPr bwMode="auto">
          <a:xfrm>
            <a:off x="3995738" y="4422775"/>
            <a:ext cx="73025" cy="95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6791325" y="4470400"/>
            <a:ext cx="73025" cy="952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0"/>
          <p:cNvSpPr>
            <a:spLocks noChangeShapeType="1"/>
          </p:cNvSpPr>
          <p:nvPr/>
        </p:nvSpPr>
        <p:spPr bwMode="auto">
          <a:xfrm flipV="1">
            <a:off x="4035425" y="3892550"/>
            <a:ext cx="322263" cy="527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31"/>
          <p:cNvSpPr>
            <a:spLocks noChangeShapeType="1"/>
          </p:cNvSpPr>
          <p:nvPr/>
        </p:nvSpPr>
        <p:spPr bwMode="auto">
          <a:xfrm flipV="1">
            <a:off x="4046538" y="4264025"/>
            <a:ext cx="1652587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Oval 32"/>
          <p:cNvSpPr>
            <a:spLocks noChangeArrowheads="1"/>
          </p:cNvSpPr>
          <p:nvPr/>
        </p:nvSpPr>
        <p:spPr bwMode="auto">
          <a:xfrm>
            <a:off x="4572000" y="3048000"/>
            <a:ext cx="73025" cy="95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5992813" y="4484688"/>
            <a:ext cx="73025" cy="95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Oval 34"/>
          <p:cNvSpPr>
            <a:spLocks noChangeArrowheads="1"/>
          </p:cNvSpPr>
          <p:nvPr/>
        </p:nvSpPr>
        <p:spPr bwMode="auto">
          <a:xfrm>
            <a:off x="4267200" y="4724400"/>
            <a:ext cx="73025" cy="95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Text Box 35"/>
          <p:cNvSpPr txBox="1">
            <a:spLocks noChangeArrowheads="1"/>
          </p:cNvSpPr>
          <p:nvPr/>
        </p:nvSpPr>
        <p:spPr bwMode="auto">
          <a:xfrm>
            <a:off x="3462338" y="5530850"/>
            <a:ext cx="3733800" cy="400110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b="0" dirty="0" err="1">
                <a:solidFill>
                  <a:schemeClr val="tx1"/>
                </a:solidFill>
                <a:latin typeface="+mn-lt"/>
              </a:rPr>
              <a:t>Random</a:t>
            </a:r>
            <a:r>
              <a:rPr lang="fr-FR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fr-FR" sz="2000" b="0" dirty="0" err="1">
                <a:solidFill>
                  <a:schemeClr val="tx1"/>
                </a:solidFill>
                <a:latin typeface="+mn-lt"/>
              </a:rPr>
              <a:t>sampling</a:t>
            </a:r>
            <a:endParaRPr lang="fr-FR" sz="20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7"/>
                                            </p:cond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0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2"/>
                                            </p:cond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5"/>
                                            </p:cond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8"/>
                                            </p:cond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3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9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8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9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95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1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3" grpId="0" animBg="1"/>
      <p:bldP spid="25" grpId="0" animBg="1"/>
      <p:bldP spid="26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Computational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challenge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3462338" y="5530850"/>
            <a:ext cx="3733800" cy="400110"/>
          </a:xfrm>
          <a:prstGeom prst="rect">
            <a:avLst/>
          </a:prstGeom>
          <a:noFill/>
          <a:ln w="12700" cap="rnd">
            <a:noFill/>
            <a:prstDash val="sysDot"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fr-FR" sz="2000" b="0" dirty="0" err="1">
                <a:solidFill>
                  <a:schemeClr val="tx1"/>
                </a:solidFill>
                <a:latin typeface="+mn-lt"/>
              </a:rPr>
              <a:t>Random</a:t>
            </a:r>
            <a:r>
              <a:rPr lang="fr-FR" sz="2000" b="0" dirty="0">
                <a:solidFill>
                  <a:schemeClr val="tx1"/>
                </a:solidFill>
                <a:latin typeface="+mn-lt"/>
              </a:rPr>
              <a:t> diffusion</a:t>
            </a:r>
          </a:p>
        </p:txBody>
      </p:sp>
      <p:sp>
        <p:nvSpPr>
          <p:cNvPr id="39" name="Line 29"/>
          <p:cNvSpPr>
            <a:spLocks noChangeShapeType="1"/>
          </p:cNvSpPr>
          <p:nvPr/>
        </p:nvSpPr>
        <p:spPr bwMode="auto">
          <a:xfrm flipH="1" flipV="1">
            <a:off x="5257800" y="3538538"/>
            <a:ext cx="527050" cy="657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0"/>
          <p:cNvSpPr>
            <a:spLocks noChangeShapeType="1"/>
          </p:cNvSpPr>
          <p:nvPr/>
        </p:nvSpPr>
        <p:spPr bwMode="auto">
          <a:xfrm flipH="1">
            <a:off x="3795713" y="3049588"/>
            <a:ext cx="90487" cy="24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oval" w="med" len="med"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Oval 31"/>
          <p:cNvSpPr>
            <a:spLocks noChangeArrowheads="1"/>
          </p:cNvSpPr>
          <p:nvPr/>
        </p:nvSpPr>
        <p:spPr bwMode="auto">
          <a:xfrm>
            <a:off x="2771775" y="2636838"/>
            <a:ext cx="4895850" cy="2592387"/>
          </a:xfrm>
          <a:prstGeom prst="ellipse">
            <a:avLst/>
          </a:prstGeom>
          <a:noFill/>
          <a:ln w="9525">
            <a:solidFill>
              <a:srgbClr val="00CC99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Freeform 32"/>
          <p:cNvSpPr>
            <a:spLocks/>
          </p:cNvSpPr>
          <p:nvPr/>
        </p:nvSpPr>
        <p:spPr bwMode="auto">
          <a:xfrm>
            <a:off x="3995738" y="2636838"/>
            <a:ext cx="2868612" cy="2616200"/>
          </a:xfrm>
          <a:custGeom>
            <a:avLst/>
            <a:gdLst/>
            <a:ahLst/>
            <a:cxnLst>
              <a:cxn ang="0">
                <a:pos x="363" y="53"/>
              </a:cxn>
              <a:cxn ang="0">
                <a:pos x="0" y="416"/>
              </a:cxn>
              <a:cxn ang="0">
                <a:pos x="363" y="825"/>
              </a:cxn>
              <a:cxn ang="0">
                <a:pos x="181" y="1006"/>
              </a:cxn>
              <a:cxn ang="0">
                <a:pos x="998" y="961"/>
              </a:cxn>
              <a:cxn ang="0">
                <a:pos x="408" y="462"/>
              </a:cxn>
              <a:cxn ang="0">
                <a:pos x="1361" y="643"/>
              </a:cxn>
              <a:cxn ang="0">
                <a:pos x="862" y="1641"/>
              </a:cxn>
              <a:cxn ang="0">
                <a:pos x="1769" y="734"/>
              </a:cxn>
              <a:cxn ang="0">
                <a:pos x="363" y="53"/>
              </a:cxn>
            </a:cxnLst>
            <a:rect l="0" t="0" r="r" b="b"/>
            <a:pathLst>
              <a:path w="1852" h="1656">
                <a:moveTo>
                  <a:pt x="363" y="53"/>
                </a:moveTo>
                <a:cubicBezTo>
                  <a:pt x="68" y="0"/>
                  <a:pt x="0" y="287"/>
                  <a:pt x="0" y="416"/>
                </a:cubicBezTo>
                <a:cubicBezTo>
                  <a:pt x="0" y="545"/>
                  <a:pt x="333" y="727"/>
                  <a:pt x="363" y="825"/>
                </a:cubicBezTo>
                <a:cubicBezTo>
                  <a:pt x="393" y="923"/>
                  <a:pt x="75" y="983"/>
                  <a:pt x="181" y="1006"/>
                </a:cubicBezTo>
                <a:cubicBezTo>
                  <a:pt x="287" y="1029"/>
                  <a:pt x="960" y="1052"/>
                  <a:pt x="998" y="961"/>
                </a:cubicBezTo>
                <a:cubicBezTo>
                  <a:pt x="1036" y="870"/>
                  <a:pt x="348" y="515"/>
                  <a:pt x="408" y="462"/>
                </a:cubicBezTo>
                <a:cubicBezTo>
                  <a:pt x="468" y="409"/>
                  <a:pt x="1285" y="447"/>
                  <a:pt x="1361" y="643"/>
                </a:cubicBezTo>
                <a:cubicBezTo>
                  <a:pt x="1437" y="839"/>
                  <a:pt x="794" y="1626"/>
                  <a:pt x="862" y="1641"/>
                </a:cubicBezTo>
                <a:cubicBezTo>
                  <a:pt x="930" y="1656"/>
                  <a:pt x="1852" y="999"/>
                  <a:pt x="1769" y="734"/>
                </a:cubicBezTo>
                <a:cubicBezTo>
                  <a:pt x="1686" y="469"/>
                  <a:pt x="658" y="106"/>
                  <a:pt x="363" y="53"/>
                </a:cubicBezTo>
                <a:close/>
              </a:path>
            </a:pathLst>
          </a:custGeom>
          <a:solidFill>
            <a:srgbClr val="00CC99"/>
          </a:solid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Freeform 33"/>
          <p:cNvSpPr>
            <a:spLocks/>
          </p:cNvSpPr>
          <p:nvPr/>
        </p:nvSpPr>
        <p:spPr bwMode="auto">
          <a:xfrm>
            <a:off x="2903538" y="3165475"/>
            <a:ext cx="2425700" cy="1871663"/>
          </a:xfrm>
          <a:custGeom>
            <a:avLst/>
            <a:gdLst/>
            <a:ahLst/>
            <a:cxnLst>
              <a:cxn ang="0">
                <a:pos x="461" y="393"/>
              </a:cxn>
              <a:cxn ang="0">
                <a:pos x="371" y="574"/>
              </a:cxn>
              <a:cxn ang="0">
                <a:pos x="643" y="710"/>
              </a:cxn>
              <a:cxn ang="0">
                <a:pos x="461" y="30"/>
              </a:cxn>
              <a:cxn ang="0">
                <a:pos x="53" y="529"/>
              </a:cxn>
              <a:cxn ang="0">
                <a:pos x="779" y="1119"/>
              </a:cxn>
              <a:cxn ang="0">
                <a:pos x="1505" y="892"/>
              </a:cxn>
              <a:cxn ang="0">
                <a:pos x="643" y="892"/>
              </a:cxn>
              <a:cxn ang="0">
                <a:pos x="144" y="529"/>
              </a:cxn>
              <a:cxn ang="0">
                <a:pos x="416" y="257"/>
              </a:cxn>
              <a:cxn ang="0">
                <a:pos x="507" y="347"/>
              </a:cxn>
            </a:cxnLst>
            <a:rect l="0" t="0" r="r" b="b"/>
            <a:pathLst>
              <a:path w="1528" h="1179">
                <a:moveTo>
                  <a:pt x="461" y="393"/>
                </a:moveTo>
                <a:cubicBezTo>
                  <a:pt x="401" y="457"/>
                  <a:pt x="341" y="521"/>
                  <a:pt x="371" y="574"/>
                </a:cubicBezTo>
                <a:cubicBezTo>
                  <a:pt x="401" y="627"/>
                  <a:pt x="628" y="801"/>
                  <a:pt x="643" y="710"/>
                </a:cubicBezTo>
                <a:cubicBezTo>
                  <a:pt x="658" y="619"/>
                  <a:pt x="559" y="60"/>
                  <a:pt x="461" y="30"/>
                </a:cubicBezTo>
                <a:cubicBezTo>
                  <a:pt x="363" y="0"/>
                  <a:pt x="0" y="348"/>
                  <a:pt x="53" y="529"/>
                </a:cubicBezTo>
                <a:cubicBezTo>
                  <a:pt x="106" y="710"/>
                  <a:pt x="537" y="1059"/>
                  <a:pt x="779" y="1119"/>
                </a:cubicBezTo>
                <a:cubicBezTo>
                  <a:pt x="1021" y="1179"/>
                  <a:pt x="1528" y="930"/>
                  <a:pt x="1505" y="892"/>
                </a:cubicBezTo>
                <a:cubicBezTo>
                  <a:pt x="1482" y="854"/>
                  <a:pt x="870" y="952"/>
                  <a:pt x="643" y="892"/>
                </a:cubicBezTo>
                <a:cubicBezTo>
                  <a:pt x="416" y="832"/>
                  <a:pt x="182" y="635"/>
                  <a:pt x="144" y="529"/>
                </a:cubicBezTo>
                <a:cubicBezTo>
                  <a:pt x="106" y="423"/>
                  <a:pt x="356" y="287"/>
                  <a:pt x="416" y="257"/>
                </a:cubicBezTo>
                <a:cubicBezTo>
                  <a:pt x="476" y="227"/>
                  <a:pt x="491" y="287"/>
                  <a:pt x="507" y="347"/>
                </a:cubicBezTo>
              </a:path>
            </a:pathLst>
          </a:custGeom>
          <a:solidFill>
            <a:srgbClr val="00CC99"/>
          </a:solidFill>
          <a:ln w="9525">
            <a:noFill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Oval 34"/>
          <p:cNvSpPr>
            <a:spLocks noChangeArrowheads="1"/>
          </p:cNvSpPr>
          <p:nvPr/>
        </p:nvSpPr>
        <p:spPr bwMode="auto">
          <a:xfrm>
            <a:off x="5219700" y="3500438"/>
            <a:ext cx="73025" cy="9525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Oval 35"/>
          <p:cNvSpPr>
            <a:spLocks noChangeArrowheads="1"/>
          </p:cNvSpPr>
          <p:nvPr/>
        </p:nvSpPr>
        <p:spPr bwMode="auto">
          <a:xfrm>
            <a:off x="3851275" y="2997200"/>
            <a:ext cx="73025" cy="95250"/>
          </a:xfrm>
          <a:prstGeom prst="ellipse">
            <a:avLst/>
          </a:pr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36"/>
          <p:cNvSpPr>
            <a:spLocks noChangeShapeType="1"/>
          </p:cNvSpPr>
          <p:nvPr/>
        </p:nvSpPr>
        <p:spPr bwMode="auto">
          <a:xfrm>
            <a:off x="3783013" y="3292475"/>
            <a:ext cx="236537" cy="246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37"/>
          <p:cNvSpPr>
            <a:spLocks noChangeShapeType="1"/>
          </p:cNvSpPr>
          <p:nvPr/>
        </p:nvSpPr>
        <p:spPr bwMode="auto">
          <a:xfrm flipH="1">
            <a:off x="3932238" y="3560763"/>
            <a:ext cx="76200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38"/>
          <p:cNvSpPr>
            <a:spLocks noChangeShapeType="1"/>
          </p:cNvSpPr>
          <p:nvPr/>
        </p:nvSpPr>
        <p:spPr bwMode="auto">
          <a:xfrm>
            <a:off x="4021138" y="3549650"/>
            <a:ext cx="484187" cy="395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39"/>
          <p:cNvSpPr>
            <a:spLocks noChangeShapeType="1"/>
          </p:cNvSpPr>
          <p:nvPr/>
        </p:nvSpPr>
        <p:spPr bwMode="auto">
          <a:xfrm>
            <a:off x="3922713" y="3830638"/>
            <a:ext cx="288925" cy="266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40"/>
          <p:cNvSpPr>
            <a:spLocks noChangeShapeType="1"/>
          </p:cNvSpPr>
          <p:nvPr/>
        </p:nvSpPr>
        <p:spPr bwMode="auto">
          <a:xfrm flipH="1">
            <a:off x="3933825" y="4110038"/>
            <a:ext cx="269875" cy="277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41"/>
          <p:cNvSpPr>
            <a:spLocks noChangeShapeType="1"/>
          </p:cNvSpPr>
          <p:nvPr/>
        </p:nvSpPr>
        <p:spPr bwMode="auto">
          <a:xfrm>
            <a:off x="3944938" y="4400550"/>
            <a:ext cx="569912" cy="127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42"/>
          <p:cNvSpPr>
            <a:spLocks noChangeShapeType="1"/>
          </p:cNvSpPr>
          <p:nvPr/>
        </p:nvSpPr>
        <p:spPr bwMode="auto">
          <a:xfrm flipH="1">
            <a:off x="3625850" y="4389438"/>
            <a:ext cx="311150" cy="9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43"/>
          <p:cNvSpPr>
            <a:spLocks noChangeShapeType="1"/>
          </p:cNvSpPr>
          <p:nvPr/>
        </p:nvSpPr>
        <p:spPr bwMode="auto">
          <a:xfrm flipV="1">
            <a:off x="4538663" y="4281488"/>
            <a:ext cx="355600" cy="2365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44"/>
          <p:cNvSpPr>
            <a:spLocks noChangeShapeType="1"/>
          </p:cNvSpPr>
          <p:nvPr/>
        </p:nvSpPr>
        <p:spPr bwMode="auto">
          <a:xfrm flipV="1">
            <a:off x="4535488" y="4505325"/>
            <a:ext cx="247650" cy="22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45"/>
          <p:cNvSpPr>
            <a:spLocks noChangeShapeType="1"/>
          </p:cNvSpPr>
          <p:nvPr/>
        </p:nvSpPr>
        <p:spPr bwMode="auto">
          <a:xfrm flipH="1" flipV="1">
            <a:off x="3335338" y="4194175"/>
            <a:ext cx="2794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46"/>
          <p:cNvSpPr>
            <a:spLocks noChangeShapeType="1"/>
          </p:cNvSpPr>
          <p:nvPr/>
        </p:nvSpPr>
        <p:spPr bwMode="auto">
          <a:xfrm>
            <a:off x="4814888" y="4495800"/>
            <a:ext cx="517525" cy="22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47"/>
          <p:cNvSpPr>
            <a:spLocks noChangeShapeType="1"/>
          </p:cNvSpPr>
          <p:nvPr/>
        </p:nvSpPr>
        <p:spPr bwMode="auto">
          <a:xfrm>
            <a:off x="5354638" y="4506913"/>
            <a:ext cx="119062" cy="227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48"/>
          <p:cNvSpPr>
            <a:spLocks noChangeShapeType="1"/>
          </p:cNvSpPr>
          <p:nvPr/>
        </p:nvSpPr>
        <p:spPr bwMode="auto">
          <a:xfrm flipH="1" flipV="1">
            <a:off x="3206750" y="3873500"/>
            <a:ext cx="128588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49"/>
          <p:cNvSpPr>
            <a:spLocks noChangeShapeType="1"/>
          </p:cNvSpPr>
          <p:nvPr/>
        </p:nvSpPr>
        <p:spPr bwMode="auto">
          <a:xfrm flipH="1">
            <a:off x="3486150" y="3054350"/>
            <a:ext cx="374650" cy="20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0"/>
          <p:cNvSpPr>
            <a:spLocks noChangeShapeType="1"/>
          </p:cNvSpPr>
          <p:nvPr/>
        </p:nvSpPr>
        <p:spPr bwMode="auto">
          <a:xfrm flipH="1">
            <a:off x="3270250" y="3057525"/>
            <a:ext cx="236538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51"/>
          <p:cNvSpPr>
            <a:spLocks noChangeShapeType="1"/>
          </p:cNvSpPr>
          <p:nvPr/>
        </p:nvSpPr>
        <p:spPr bwMode="auto">
          <a:xfrm flipV="1">
            <a:off x="5341938" y="4197350"/>
            <a:ext cx="441325" cy="32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oval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5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4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6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7749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2157413" y="1984375"/>
            <a:ext cx="6618287" cy="4346575"/>
            <a:chOff x="623" y="1146"/>
            <a:chExt cx="4169" cy="273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31" y="1146"/>
              <a:ext cx="4161" cy="273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15" y="1146"/>
              <a:ext cx="2093" cy="1438"/>
            </a:xfrm>
            <a:custGeom>
              <a:avLst/>
              <a:gdLst>
                <a:gd name="T0" fmla="*/ 0 w 2093"/>
                <a:gd name="T1" fmla="*/ 0 h 1438"/>
                <a:gd name="T2" fmla="*/ 331 w 2093"/>
                <a:gd name="T3" fmla="*/ 884 h 1438"/>
                <a:gd name="T4" fmla="*/ 1093 w 2093"/>
                <a:gd name="T5" fmla="*/ 1438 h 1438"/>
                <a:gd name="T6" fmla="*/ 2077 w 2093"/>
                <a:gd name="T7" fmla="*/ 546 h 1438"/>
                <a:gd name="T8" fmla="*/ 2093 w 2093"/>
                <a:gd name="T9" fmla="*/ 0 h 1438"/>
                <a:gd name="T10" fmla="*/ 0 w 2093"/>
                <a:gd name="T11" fmla="*/ 0 h 14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93"/>
                <a:gd name="T19" fmla="*/ 0 h 1438"/>
                <a:gd name="T20" fmla="*/ 2093 w 2093"/>
                <a:gd name="T21" fmla="*/ 1438 h 14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93" h="1438">
                  <a:moveTo>
                    <a:pt x="0" y="0"/>
                  </a:moveTo>
                  <a:lnTo>
                    <a:pt x="331" y="884"/>
                  </a:lnTo>
                  <a:lnTo>
                    <a:pt x="1093" y="1438"/>
                  </a:lnTo>
                  <a:lnTo>
                    <a:pt x="2077" y="546"/>
                  </a:lnTo>
                  <a:lnTo>
                    <a:pt x="20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31" y="2654"/>
              <a:ext cx="1169" cy="984"/>
            </a:xfrm>
            <a:custGeom>
              <a:avLst/>
              <a:gdLst>
                <a:gd name="T0" fmla="*/ 569 w 1169"/>
                <a:gd name="T1" fmla="*/ 0 h 984"/>
                <a:gd name="T2" fmla="*/ 0 w 1169"/>
                <a:gd name="T3" fmla="*/ 469 h 984"/>
                <a:gd name="T4" fmla="*/ 223 w 1169"/>
                <a:gd name="T5" fmla="*/ 984 h 984"/>
                <a:gd name="T6" fmla="*/ 1169 w 1169"/>
                <a:gd name="T7" fmla="*/ 653 h 984"/>
                <a:gd name="T8" fmla="*/ 961 w 1169"/>
                <a:gd name="T9" fmla="*/ 38 h 984"/>
                <a:gd name="T10" fmla="*/ 569 w 1169"/>
                <a:gd name="T11" fmla="*/ 0 h 9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9"/>
                <a:gd name="T19" fmla="*/ 0 h 984"/>
                <a:gd name="T20" fmla="*/ 1169 w 1169"/>
                <a:gd name="T21" fmla="*/ 984 h 9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9" h="984">
                  <a:moveTo>
                    <a:pt x="569" y="0"/>
                  </a:moveTo>
                  <a:lnTo>
                    <a:pt x="0" y="469"/>
                  </a:lnTo>
                  <a:lnTo>
                    <a:pt x="223" y="984"/>
                  </a:lnTo>
                  <a:lnTo>
                    <a:pt x="1169" y="653"/>
                  </a:lnTo>
                  <a:lnTo>
                    <a:pt x="961" y="38"/>
                  </a:lnTo>
                  <a:lnTo>
                    <a:pt x="569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23" y="2654"/>
              <a:ext cx="1354" cy="1230"/>
            </a:xfrm>
            <a:custGeom>
              <a:avLst/>
              <a:gdLst>
                <a:gd name="T0" fmla="*/ 0 w 1354"/>
                <a:gd name="T1" fmla="*/ 0 h 1230"/>
                <a:gd name="T2" fmla="*/ 638 w 1354"/>
                <a:gd name="T3" fmla="*/ 176 h 1230"/>
                <a:gd name="T4" fmla="*/ 1254 w 1354"/>
                <a:gd name="T5" fmla="*/ 769 h 1230"/>
                <a:gd name="T6" fmla="*/ 1354 w 1354"/>
                <a:gd name="T7" fmla="*/ 1230 h 1230"/>
                <a:gd name="T8" fmla="*/ 8 w 1354"/>
                <a:gd name="T9" fmla="*/ 1222 h 1230"/>
                <a:gd name="T10" fmla="*/ 0 w 1354"/>
                <a:gd name="T11" fmla="*/ 0 h 12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4"/>
                <a:gd name="T19" fmla="*/ 0 h 1230"/>
                <a:gd name="T20" fmla="*/ 1354 w 1354"/>
                <a:gd name="T21" fmla="*/ 1230 h 12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4" h="1230">
                  <a:moveTo>
                    <a:pt x="0" y="0"/>
                  </a:moveTo>
                  <a:lnTo>
                    <a:pt x="638" y="176"/>
                  </a:lnTo>
                  <a:lnTo>
                    <a:pt x="1254" y="769"/>
                  </a:lnTo>
                  <a:lnTo>
                    <a:pt x="1354" y="1230"/>
                  </a:lnTo>
                  <a:lnTo>
                    <a:pt x="8" y="12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4" name="Freeform 13"/>
          <p:cNvSpPr>
            <a:spLocks/>
          </p:cNvSpPr>
          <p:nvPr/>
        </p:nvSpPr>
        <p:spPr bwMode="auto">
          <a:xfrm>
            <a:off x="2160588" y="1982788"/>
            <a:ext cx="4548187" cy="4341812"/>
          </a:xfrm>
          <a:custGeom>
            <a:avLst/>
            <a:gdLst>
              <a:gd name="T0" fmla="*/ 790 w 2865"/>
              <a:gd name="T1" fmla="*/ 0 h 2735"/>
              <a:gd name="T2" fmla="*/ 1120 w 2865"/>
              <a:gd name="T3" fmla="*/ 885 h 2735"/>
              <a:gd name="T4" fmla="*/ 2545 w 2865"/>
              <a:gd name="T5" fmla="*/ 2290 h 2735"/>
              <a:gd name="T6" fmla="*/ 2630 w 2865"/>
              <a:gd name="T7" fmla="*/ 2495 h 2735"/>
              <a:gd name="T8" fmla="*/ 2865 w 2865"/>
              <a:gd name="T9" fmla="*/ 2735 h 2735"/>
              <a:gd name="T10" fmla="*/ 1415 w 2865"/>
              <a:gd name="T11" fmla="*/ 2735 h 2735"/>
              <a:gd name="T12" fmla="*/ 1250 w 2865"/>
              <a:gd name="T13" fmla="*/ 2280 h 2735"/>
              <a:gd name="T14" fmla="*/ 640 w 2865"/>
              <a:gd name="T15" fmla="*/ 1685 h 2735"/>
              <a:gd name="T16" fmla="*/ 0 w 2865"/>
              <a:gd name="T17" fmla="*/ 1510 h 2735"/>
              <a:gd name="T18" fmla="*/ 0 w 2865"/>
              <a:gd name="T19" fmla="*/ 0 h 2735"/>
              <a:gd name="T20" fmla="*/ 790 w 2865"/>
              <a:gd name="T21" fmla="*/ 0 h 273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65"/>
              <a:gd name="T34" fmla="*/ 0 h 2735"/>
              <a:gd name="T35" fmla="*/ 2865 w 2865"/>
              <a:gd name="T36" fmla="*/ 2735 h 273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65" h="2735">
                <a:moveTo>
                  <a:pt x="790" y="0"/>
                </a:moveTo>
                <a:lnTo>
                  <a:pt x="1120" y="885"/>
                </a:lnTo>
                <a:lnTo>
                  <a:pt x="2545" y="2290"/>
                </a:lnTo>
                <a:lnTo>
                  <a:pt x="2630" y="2495"/>
                </a:lnTo>
                <a:lnTo>
                  <a:pt x="2865" y="2735"/>
                </a:lnTo>
                <a:lnTo>
                  <a:pt x="1415" y="2735"/>
                </a:lnTo>
                <a:lnTo>
                  <a:pt x="1250" y="2280"/>
                </a:lnTo>
                <a:lnTo>
                  <a:pt x="640" y="1685"/>
                </a:lnTo>
                <a:lnTo>
                  <a:pt x="0" y="1510"/>
                </a:lnTo>
                <a:lnTo>
                  <a:pt x="0" y="0"/>
                </a:lnTo>
                <a:lnTo>
                  <a:pt x="790" y="0"/>
                </a:lnTo>
                <a:close/>
              </a:path>
            </a:pathLst>
          </a:custGeom>
          <a:solidFill>
            <a:srgbClr val="CCFFFF">
              <a:alpha val="50195"/>
            </a:srgbClr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2981325" y="2454275"/>
            <a:ext cx="90488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843588" y="1974850"/>
            <a:ext cx="2922587" cy="4349750"/>
          </a:xfrm>
          <a:custGeom>
            <a:avLst/>
            <a:gdLst>
              <a:gd name="T0" fmla="*/ 0 w 1845"/>
              <a:gd name="T1" fmla="*/ 1050 h 2730"/>
              <a:gd name="T2" fmla="*/ 550 w 1845"/>
              <a:gd name="T3" fmla="*/ 535 h 2730"/>
              <a:gd name="T4" fmla="*/ 565 w 1845"/>
              <a:gd name="T5" fmla="*/ 0 h 2730"/>
              <a:gd name="T6" fmla="*/ 1840 w 1845"/>
              <a:gd name="T7" fmla="*/ 0 h 2730"/>
              <a:gd name="T8" fmla="*/ 1845 w 1845"/>
              <a:gd name="T9" fmla="*/ 2730 h 2730"/>
              <a:gd name="T10" fmla="*/ 940 w 1845"/>
              <a:gd name="T11" fmla="*/ 2725 h 2730"/>
              <a:gd name="T12" fmla="*/ 1260 w 1845"/>
              <a:gd name="T13" fmla="*/ 2165 h 2730"/>
              <a:gd name="T14" fmla="*/ 1045 w 1845"/>
              <a:gd name="T15" fmla="*/ 1550 h 2730"/>
              <a:gd name="T16" fmla="*/ 0 w 1845"/>
              <a:gd name="T17" fmla="*/ 1050 h 273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845"/>
              <a:gd name="T28" fmla="*/ 0 h 2730"/>
              <a:gd name="T29" fmla="*/ 1845 w 1845"/>
              <a:gd name="T30" fmla="*/ 2730 h 273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845" h="2730">
                <a:moveTo>
                  <a:pt x="0" y="1050"/>
                </a:moveTo>
                <a:lnTo>
                  <a:pt x="550" y="535"/>
                </a:lnTo>
                <a:lnTo>
                  <a:pt x="565" y="0"/>
                </a:lnTo>
                <a:lnTo>
                  <a:pt x="1840" y="0"/>
                </a:lnTo>
                <a:lnTo>
                  <a:pt x="1845" y="2730"/>
                </a:lnTo>
                <a:lnTo>
                  <a:pt x="940" y="2725"/>
                </a:lnTo>
                <a:lnTo>
                  <a:pt x="1260" y="2165"/>
                </a:lnTo>
                <a:lnTo>
                  <a:pt x="1045" y="1550"/>
                </a:lnTo>
                <a:lnTo>
                  <a:pt x="0" y="1050"/>
                </a:lnTo>
                <a:close/>
              </a:path>
            </a:pathLst>
          </a:custGeom>
          <a:solidFill>
            <a:srgbClr val="CCFFCC">
              <a:alpha val="50195"/>
            </a:srgbClr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159750" y="4722813"/>
            <a:ext cx="92075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2168525" y="1974850"/>
            <a:ext cx="6597650" cy="4365625"/>
          </a:xfrm>
          <a:custGeom>
            <a:avLst/>
            <a:gdLst>
              <a:gd name="T0" fmla="*/ 0 w 4155"/>
              <a:gd name="T1" fmla="*/ 5 h 2750"/>
              <a:gd name="T2" fmla="*/ 30 w 4155"/>
              <a:gd name="T3" fmla="*/ 5 h 2750"/>
              <a:gd name="T4" fmla="*/ 1145 w 4155"/>
              <a:gd name="T5" fmla="*/ 915 h 2750"/>
              <a:gd name="T6" fmla="*/ 1880 w 4155"/>
              <a:gd name="T7" fmla="*/ 1440 h 2750"/>
              <a:gd name="T8" fmla="*/ 2870 w 4155"/>
              <a:gd name="T9" fmla="*/ 535 h 2750"/>
              <a:gd name="T10" fmla="*/ 3180 w 4155"/>
              <a:gd name="T11" fmla="*/ 0 h 2750"/>
              <a:gd name="T12" fmla="*/ 4155 w 4155"/>
              <a:gd name="T13" fmla="*/ 10 h 2750"/>
              <a:gd name="T14" fmla="*/ 4155 w 4155"/>
              <a:gd name="T15" fmla="*/ 1185 h 2750"/>
              <a:gd name="T16" fmla="*/ 2975 w 4155"/>
              <a:gd name="T17" fmla="*/ 1525 h 2750"/>
              <a:gd name="T18" fmla="*/ 2405 w 4155"/>
              <a:gd name="T19" fmla="*/ 1985 h 2750"/>
              <a:gd name="T20" fmla="*/ 2625 w 4155"/>
              <a:gd name="T21" fmla="*/ 2500 h 2750"/>
              <a:gd name="T22" fmla="*/ 2770 w 4155"/>
              <a:gd name="T23" fmla="*/ 2750 h 2750"/>
              <a:gd name="T24" fmla="*/ 1340 w 4155"/>
              <a:gd name="T25" fmla="*/ 2750 h 2750"/>
              <a:gd name="T26" fmla="*/ 1250 w 4155"/>
              <a:gd name="T27" fmla="*/ 2290 h 2750"/>
              <a:gd name="T28" fmla="*/ 630 w 4155"/>
              <a:gd name="T29" fmla="*/ 1690 h 2750"/>
              <a:gd name="T30" fmla="*/ 0 w 4155"/>
              <a:gd name="T31" fmla="*/ 1515 h 2750"/>
              <a:gd name="T32" fmla="*/ 0 w 4155"/>
              <a:gd name="T33" fmla="*/ 5 h 275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155"/>
              <a:gd name="T52" fmla="*/ 0 h 2750"/>
              <a:gd name="T53" fmla="*/ 4155 w 4155"/>
              <a:gd name="T54" fmla="*/ 2750 h 275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155" h="2750">
                <a:moveTo>
                  <a:pt x="0" y="5"/>
                </a:moveTo>
                <a:lnTo>
                  <a:pt x="30" y="5"/>
                </a:lnTo>
                <a:lnTo>
                  <a:pt x="1145" y="915"/>
                </a:lnTo>
                <a:lnTo>
                  <a:pt x="1880" y="1440"/>
                </a:lnTo>
                <a:lnTo>
                  <a:pt x="2870" y="535"/>
                </a:lnTo>
                <a:lnTo>
                  <a:pt x="3180" y="0"/>
                </a:lnTo>
                <a:lnTo>
                  <a:pt x="4155" y="10"/>
                </a:lnTo>
                <a:lnTo>
                  <a:pt x="4155" y="1185"/>
                </a:lnTo>
                <a:lnTo>
                  <a:pt x="2975" y="1525"/>
                </a:lnTo>
                <a:lnTo>
                  <a:pt x="2405" y="1985"/>
                </a:lnTo>
                <a:lnTo>
                  <a:pt x="2625" y="2500"/>
                </a:lnTo>
                <a:lnTo>
                  <a:pt x="2770" y="2750"/>
                </a:lnTo>
                <a:lnTo>
                  <a:pt x="1340" y="2750"/>
                </a:lnTo>
                <a:lnTo>
                  <a:pt x="1250" y="2290"/>
                </a:lnTo>
                <a:lnTo>
                  <a:pt x="630" y="1690"/>
                </a:lnTo>
                <a:lnTo>
                  <a:pt x="0" y="1515"/>
                </a:lnTo>
                <a:lnTo>
                  <a:pt x="0" y="5"/>
                </a:lnTo>
                <a:close/>
              </a:path>
            </a:pathLst>
          </a:custGeom>
          <a:solidFill>
            <a:srgbClr val="FFCC99">
              <a:alpha val="50195"/>
            </a:srgbClr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572125" y="4708525"/>
            <a:ext cx="90488" cy="889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6872288" y="2101850"/>
            <a:ext cx="90487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3462338" y="2676525"/>
            <a:ext cx="90487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7337425" y="2270125"/>
            <a:ext cx="88900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4224338" y="4799013"/>
            <a:ext cx="4532312" cy="1533525"/>
          </a:xfrm>
          <a:custGeom>
            <a:avLst/>
            <a:gdLst>
              <a:gd name="T0" fmla="*/ 50 w 2855"/>
              <a:gd name="T1" fmla="*/ 965 h 965"/>
              <a:gd name="T2" fmla="*/ 0 w 2855"/>
              <a:gd name="T3" fmla="*/ 735 h 965"/>
              <a:gd name="T4" fmla="*/ 1330 w 2855"/>
              <a:gd name="T5" fmla="*/ 715 h 965"/>
              <a:gd name="T6" fmla="*/ 2275 w 2855"/>
              <a:gd name="T7" fmla="*/ 385 h 965"/>
              <a:gd name="T8" fmla="*/ 2855 w 2855"/>
              <a:gd name="T9" fmla="*/ 0 h 965"/>
              <a:gd name="T10" fmla="*/ 2855 w 2855"/>
              <a:gd name="T11" fmla="*/ 945 h 965"/>
              <a:gd name="T12" fmla="*/ 50 w 2855"/>
              <a:gd name="T13" fmla="*/ 965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855"/>
              <a:gd name="T22" fmla="*/ 0 h 965"/>
              <a:gd name="T23" fmla="*/ 2855 w 2855"/>
              <a:gd name="T24" fmla="*/ 965 h 9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855" h="965">
                <a:moveTo>
                  <a:pt x="50" y="965"/>
                </a:moveTo>
                <a:lnTo>
                  <a:pt x="0" y="735"/>
                </a:lnTo>
                <a:lnTo>
                  <a:pt x="1330" y="715"/>
                </a:lnTo>
                <a:lnTo>
                  <a:pt x="2275" y="385"/>
                </a:lnTo>
                <a:lnTo>
                  <a:pt x="2855" y="0"/>
                </a:lnTo>
                <a:lnTo>
                  <a:pt x="2855" y="945"/>
                </a:lnTo>
                <a:lnTo>
                  <a:pt x="50" y="965"/>
                </a:lnTo>
                <a:close/>
              </a:path>
            </a:pathLst>
          </a:custGeom>
          <a:solidFill>
            <a:srgbClr val="FFFF99">
              <a:alpha val="50195"/>
            </a:srgbClr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065963" y="58753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8343900" y="4198938"/>
            <a:ext cx="90488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6" name="Group 25"/>
          <p:cNvGrpSpPr>
            <a:grpSpLocks/>
          </p:cNvGrpSpPr>
          <p:nvPr/>
        </p:nvGrpSpPr>
        <p:grpSpPr bwMode="auto">
          <a:xfrm>
            <a:off x="3025775" y="2482850"/>
            <a:ext cx="2579688" cy="2278063"/>
            <a:chOff x="1170" y="1460"/>
            <a:chExt cx="1625" cy="1435"/>
          </a:xfrm>
        </p:grpSpPr>
        <p:sp>
          <p:nvSpPr>
            <p:cNvPr id="31" name="Line 26"/>
            <p:cNvSpPr>
              <a:spLocks noChangeShapeType="1"/>
            </p:cNvSpPr>
            <p:nvPr/>
          </p:nvSpPr>
          <p:spPr bwMode="auto">
            <a:xfrm flipH="1" flipV="1">
              <a:off x="1170" y="1460"/>
              <a:ext cx="360" cy="129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1525" y="2750"/>
              <a:ext cx="1270" cy="14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3557588" y="4494213"/>
            <a:ext cx="90487" cy="9048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" name="Oval 29"/>
          <p:cNvSpPr>
            <a:spLocks noChangeArrowheads="1"/>
          </p:cNvSpPr>
          <p:nvPr/>
        </p:nvSpPr>
        <p:spPr bwMode="auto">
          <a:xfrm>
            <a:off x="4175125" y="4856163"/>
            <a:ext cx="90488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" name="Oval 30"/>
          <p:cNvSpPr>
            <a:spLocks noChangeArrowheads="1"/>
          </p:cNvSpPr>
          <p:nvPr/>
        </p:nvSpPr>
        <p:spPr bwMode="auto">
          <a:xfrm>
            <a:off x="7685088" y="30178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6" name="Oval 31"/>
          <p:cNvSpPr>
            <a:spLocks noChangeArrowheads="1"/>
          </p:cNvSpPr>
          <p:nvPr/>
        </p:nvSpPr>
        <p:spPr bwMode="auto">
          <a:xfrm>
            <a:off x="2722563" y="3619500"/>
            <a:ext cx="90487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7" name="Group 32"/>
          <p:cNvGrpSpPr>
            <a:grpSpLocks/>
          </p:cNvGrpSpPr>
          <p:nvPr/>
        </p:nvGrpSpPr>
        <p:grpSpPr bwMode="auto">
          <a:xfrm>
            <a:off x="5629275" y="3538538"/>
            <a:ext cx="2571750" cy="1214437"/>
            <a:chOff x="2810" y="2125"/>
            <a:chExt cx="1620" cy="765"/>
          </a:xfrm>
        </p:grpSpPr>
        <p:grpSp>
          <p:nvGrpSpPr>
            <p:cNvPr id="38" name="Group 33"/>
            <p:cNvGrpSpPr>
              <a:grpSpLocks/>
            </p:cNvGrpSpPr>
            <p:nvPr/>
          </p:nvGrpSpPr>
          <p:grpSpPr bwMode="auto">
            <a:xfrm>
              <a:off x="2810" y="2125"/>
              <a:ext cx="1620" cy="765"/>
              <a:chOff x="2810" y="2125"/>
              <a:chExt cx="1620" cy="765"/>
            </a:xfrm>
          </p:grpSpPr>
          <p:sp>
            <p:nvSpPr>
              <p:cNvPr id="40" name="Line 34"/>
              <p:cNvSpPr>
                <a:spLocks noChangeShapeType="1"/>
              </p:cNvSpPr>
              <p:nvPr/>
            </p:nvSpPr>
            <p:spPr bwMode="auto">
              <a:xfrm flipV="1">
                <a:off x="2810" y="2125"/>
                <a:ext cx="895" cy="76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1" name="Line 35"/>
              <p:cNvSpPr>
                <a:spLocks noChangeShapeType="1"/>
              </p:cNvSpPr>
              <p:nvPr/>
            </p:nvSpPr>
            <p:spPr bwMode="auto">
              <a:xfrm>
                <a:off x="3700" y="2125"/>
                <a:ext cx="730" cy="765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3605" y="2605"/>
              <a:ext cx="375" cy="85"/>
            </a:xfrm>
            <a:custGeom>
              <a:avLst/>
              <a:gdLst>
                <a:gd name="T0" fmla="*/ 190 w 375"/>
                <a:gd name="T1" fmla="*/ 0 h 85"/>
                <a:gd name="T2" fmla="*/ 0 w 375"/>
                <a:gd name="T3" fmla="*/ 55 h 85"/>
                <a:gd name="T4" fmla="*/ 375 w 375"/>
                <a:gd name="T5" fmla="*/ 85 h 85"/>
                <a:gd name="T6" fmla="*/ 190 w 375"/>
                <a:gd name="T7" fmla="*/ 0 h 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75"/>
                <a:gd name="T13" fmla="*/ 0 h 85"/>
                <a:gd name="T14" fmla="*/ 375 w 375"/>
                <a:gd name="T15" fmla="*/ 85 h 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75" h="85">
                  <a:moveTo>
                    <a:pt x="190" y="0"/>
                  </a:moveTo>
                  <a:lnTo>
                    <a:pt x="0" y="55"/>
                  </a:lnTo>
                  <a:lnTo>
                    <a:pt x="375" y="85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FF99CC">
                <a:alpha val="50195"/>
              </a:srgbClr>
            </a:solidFill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" name="Oval 37"/>
          <p:cNvSpPr>
            <a:spLocks noChangeArrowheads="1"/>
          </p:cNvSpPr>
          <p:nvPr/>
        </p:nvSpPr>
        <p:spPr bwMode="auto">
          <a:xfrm>
            <a:off x="8186738" y="593248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3" name="Oval 38"/>
          <p:cNvSpPr>
            <a:spLocks noChangeArrowheads="1"/>
          </p:cNvSpPr>
          <p:nvPr/>
        </p:nvSpPr>
        <p:spPr bwMode="auto">
          <a:xfrm>
            <a:off x="4824413" y="5268913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4" name="Group 39"/>
          <p:cNvGrpSpPr>
            <a:grpSpLocks/>
          </p:cNvGrpSpPr>
          <p:nvPr/>
        </p:nvGrpSpPr>
        <p:grpSpPr bwMode="auto">
          <a:xfrm>
            <a:off x="7129463" y="4752975"/>
            <a:ext cx="1255712" cy="1174750"/>
            <a:chOff x="3755" y="2890"/>
            <a:chExt cx="790" cy="740"/>
          </a:xfrm>
        </p:grpSpPr>
        <p:sp>
          <p:nvSpPr>
            <p:cNvPr id="45" name="Line 40"/>
            <p:cNvSpPr>
              <a:spLocks noChangeShapeType="1"/>
            </p:cNvSpPr>
            <p:nvPr/>
          </p:nvSpPr>
          <p:spPr bwMode="auto">
            <a:xfrm flipH="1" flipV="1">
              <a:off x="4425" y="2890"/>
              <a:ext cx="115" cy="50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H="1">
              <a:off x="3755" y="3390"/>
              <a:ext cx="790" cy="24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" name="Oval 42"/>
          <p:cNvSpPr>
            <a:spLocks noChangeArrowheads="1"/>
          </p:cNvSpPr>
          <p:nvPr/>
        </p:nvSpPr>
        <p:spPr bwMode="auto">
          <a:xfrm>
            <a:off x="8342313" y="5508625"/>
            <a:ext cx="90487" cy="9048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Oval 43"/>
          <p:cNvSpPr>
            <a:spLocks noChangeArrowheads="1"/>
          </p:cNvSpPr>
          <p:nvPr/>
        </p:nvSpPr>
        <p:spPr bwMode="auto">
          <a:xfrm>
            <a:off x="7010400" y="3502025"/>
            <a:ext cx="90488" cy="92075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Oval 44"/>
          <p:cNvSpPr>
            <a:spLocks noChangeArrowheads="1"/>
          </p:cNvSpPr>
          <p:nvPr/>
        </p:nvSpPr>
        <p:spPr bwMode="auto">
          <a:xfrm>
            <a:off x="7804150" y="6118225"/>
            <a:ext cx="88900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33" grpId="0" animBg="1"/>
      <p:bldP spid="34" grpId="0" animBg="1"/>
      <p:bldP spid="35" grpId="0" animBg="1"/>
      <p:bldP spid="36" grpId="0" animBg="1"/>
      <p:bldP spid="42" grpId="0" animBg="1"/>
      <p:bldP spid="43" grpId="0" animBg="1"/>
      <p:bldP spid="47" grpId="0" animBg="1"/>
      <p:bldP spid="48" grpId="0" animBg="1"/>
      <p:bldP spid="4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414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>
                <a:solidFill>
                  <a:schemeClr val="tx1"/>
                </a:solidFill>
                <a:latin typeface="Arial" charset="0"/>
              </a:rPr>
              <a:t>Configuration </a:t>
            </a:r>
            <a:r>
              <a:rPr lang="fr-FR" sz="2400" b="0" dirty="0" err="1">
                <a:solidFill>
                  <a:schemeClr val="tx1"/>
                </a:solidFill>
                <a:latin typeface="Arial" charset="0"/>
              </a:rPr>
              <a:t>Space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2679700" y="2108200"/>
            <a:ext cx="5715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Any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admissible motion for the 3D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mechanical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system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appears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a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collision-free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path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for a point in the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CSpace</a:t>
            </a:r>
            <a:endParaRPr kumimoji="1" lang="fr-FR" sz="2000" b="0" i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0" name="Rectangle 42"/>
          <p:cNvSpPr txBox="1">
            <a:spLocks noChangeArrowheads="1"/>
          </p:cNvSpPr>
          <p:nvPr/>
        </p:nvSpPr>
        <p:spPr bwMode="auto">
          <a:xfrm>
            <a:off x="2654300" y="3543300"/>
            <a:ext cx="57150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CC99"/>
              </a:buClr>
              <a:buSzTx/>
              <a:buFontTx/>
              <a:buChar char="•"/>
              <a:tabLst/>
              <a:defRPr/>
            </a:pPr>
            <a:r>
              <a:rPr kumimoji="1" lang="fr-F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Translating</a:t>
            </a: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</a:t>
            </a:r>
            <a:r>
              <a:rPr kumimoji="1" lang="fr-FR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continuous</a:t>
            </a: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fr-F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problem</a:t>
            </a: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fr-F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into</a:t>
            </a: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</a:t>
            </a:r>
            <a:r>
              <a:rPr kumimoji="1" lang="fr-FR" sz="2000" b="1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combinatorial</a:t>
            </a: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one</a:t>
            </a:r>
            <a:endParaRPr kumimoji="1" lang="fr-F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Rectangle 43"/>
          <p:cNvSpPr>
            <a:spLocks noChangeArrowheads="1"/>
          </p:cNvSpPr>
          <p:nvPr/>
        </p:nvSpPr>
        <p:spPr bwMode="auto">
          <a:xfrm>
            <a:off x="2654300" y="4864100"/>
            <a:ext cx="610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Capturing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the </a:t>
            </a:r>
            <a:r>
              <a:rPr kumimoji="1" lang="fr-FR" sz="2000" i="1" dirty="0" err="1">
                <a:solidFill>
                  <a:schemeClr val="tx1"/>
                </a:solidFill>
                <a:latin typeface="+mn-lt"/>
              </a:rPr>
              <a:t>topology</a:t>
            </a:r>
            <a:r>
              <a:rPr kumimoji="1" lang="fr-FR" sz="2000" i="1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of </a:t>
            </a:r>
            <a:r>
              <a:rPr kumimoji="1" lang="fr-FR" sz="2000" b="0" i="1" dirty="0" err="1">
                <a:solidFill>
                  <a:schemeClr val="tx1"/>
                </a:solidFill>
                <a:latin typeface="+mn-lt"/>
              </a:rPr>
              <a:t>CSfree</a:t>
            </a:r>
            <a:r>
              <a:rPr kumimoji="1" lang="fr-FR" sz="2000" b="0" i="1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>
                <a:solidFill>
                  <a:schemeClr val="tx1"/>
                </a:solidFill>
                <a:latin typeface="+mn-lt"/>
              </a:rPr>
              <a:t>with</a:t>
            </a:r>
            <a:r>
              <a:rPr kumimoji="1" lang="fr-FR" sz="2000" b="0" dirty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i="1" dirty="0">
                <a:solidFill>
                  <a:schemeClr val="tx1"/>
                </a:solidFill>
                <a:latin typeface="+mn-lt"/>
              </a:rPr>
              <a:t>graphs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157413" y="1984375"/>
            <a:ext cx="6618287" cy="4346575"/>
            <a:chOff x="623" y="1146"/>
            <a:chExt cx="4169" cy="273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31" y="1146"/>
              <a:ext cx="4161" cy="273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15" y="1146"/>
              <a:ext cx="2093" cy="1438"/>
            </a:xfrm>
            <a:custGeom>
              <a:avLst/>
              <a:gdLst>
                <a:gd name="T0" fmla="*/ 0 w 2093"/>
                <a:gd name="T1" fmla="*/ 0 h 1438"/>
                <a:gd name="T2" fmla="*/ 331 w 2093"/>
                <a:gd name="T3" fmla="*/ 884 h 1438"/>
                <a:gd name="T4" fmla="*/ 1093 w 2093"/>
                <a:gd name="T5" fmla="*/ 1438 h 1438"/>
                <a:gd name="T6" fmla="*/ 2077 w 2093"/>
                <a:gd name="T7" fmla="*/ 546 h 1438"/>
                <a:gd name="T8" fmla="*/ 2093 w 2093"/>
                <a:gd name="T9" fmla="*/ 0 h 1438"/>
                <a:gd name="T10" fmla="*/ 0 w 2093"/>
                <a:gd name="T11" fmla="*/ 0 h 14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93"/>
                <a:gd name="T19" fmla="*/ 0 h 1438"/>
                <a:gd name="T20" fmla="*/ 2093 w 2093"/>
                <a:gd name="T21" fmla="*/ 1438 h 14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93" h="1438">
                  <a:moveTo>
                    <a:pt x="0" y="0"/>
                  </a:moveTo>
                  <a:lnTo>
                    <a:pt x="331" y="884"/>
                  </a:lnTo>
                  <a:lnTo>
                    <a:pt x="1093" y="1438"/>
                  </a:lnTo>
                  <a:lnTo>
                    <a:pt x="2077" y="546"/>
                  </a:lnTo>
                  <a:lnTo>
                    <a:pt x="20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31" y="2654"/>
              <a:ext cx="1169" cy="984"/>
            </a:xfrm>
            <a:custGeom>
              <a:avLst/>
              <a:gdLst>
                <a:gd name="T0" fmla="*/ 569 w 1169"/>
                <a:gd name="T1" fmla="*/ 0 h 984"/>
                <a:gd name="T2" fmla="*/ 0 w 1169"/>
                <a:gd name="T3" fmla="*/ 469 h 984"/>
                <a:gd name="T4" fmla="*/ 223 w 1169"/>
                <a:gd name="T5" fmla="*/ 984 h 984"/>
                <a:gd name="T6" fmla="*/ 1169 w 1169"/>
                <a:gd name="T7" fmla="*/ 653 h 984"/>
                <a:gd name="T8" fmla="*/ 961 w 1169"/>
                <a:gd name="T9" fmla="*/ 38 h 984"/>
                <a:gd name="T10" fmla="*/ 569 w 1169"/>
                <a:gd name="T11" fmla="*/ 0 h 9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9"/>
                <a:gd name="T19" fmla="*/ 0 h 984"/>
                <a:gd name="T20" fmla="*/ 1169 w 1169"/>
                <a:gd name="T21" fmla="*/ 984 h 9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9" h="984">
                  <a:moveTo>
                    <a:pt x="569" y="0"/>
                  </a:moveTo>
                  <a:lnTo>
                    <a:pt x="0" y="469"/>
                  </a:lnTo>
                  <a:lnTo>
                    <a:pt x="223" y="984"/>
                  </a:lnTo>
                  <a:lnTo>
                    <a:pt x="1169" y="653"/>
                  </a:lnTo>
                  <a:lnTo>
                    <a:pt x="961" y="38"/>
                  </a:lnTo>
                  <a:lnTo>
                    <a:pt x="569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23" y="2654"/>
              <a:ext cx="1354" cy="1230"/>
            </a:xfrm>
            <a:custGeom>
              <a:avLst/>
              <a:gdLst>
                <a:gd name="T0" fmla="*/ 0 w 1354"/>
                <a:gd name="T1" fmla="*/ 0 h 1230"/>
                <a:gd name="T2" fmla="*/ 638 w 1354"/>
                <a:gd name="T3" fmla="*/ 176 h 1230"/>
                <a:gd name="T4" fmla="*/ 1254 w 1354"/>
                <a:gd name="T5" fmla="*/ 769 h 1230"/>
                <a:gd name="T6" fmla="*/ 1354 w 1354"/>
                <a:gd name="T7" fmla="*/ 1230 h 1230"/>
                <a:gd name="T8" fmla="*/ 8 w 1354"/>
                <a:gd name="T9" fmla="*/ 1222 h 1230"/>
                <a:gd name="T10" fmla="*/ 0 w 1354"/>
                <a:gd name="T11" fmla="*/ 0 h 12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4"/>
                <a:gd name="T19" fmla="*/ 0 h 1230"/>
                <a:gd name="T20" fmla="*/ 1354 w 1354"/>
                <a:gd name="T21" fmla="*/ 1230 h 12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4" h="1230">
                  <a:moveTo>
                    <a:pt x="0" y="0"/>
                  </a:moveTo>
                  <a:lnTo>
                    <a:pt x="638" y="176"/>
                  </a:lnTo>
                  <a:lnTo>
                    <a:pt x="1254" y="769"/>
                  </a:lnTo>
                  <a:lnTo>
                    <a:pt x="1354" y="1230"/>
                  </a:lnTo>
                  <a:lnTo>
                    <a:pt x="8" y="12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2981325" y="2454275"/>
            <a:ext cx="90488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159750" y="4722813"/>
            <a:ext cx="92075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572125" y="4708525"/>
            <a:ext cx="90488" cy="889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6872288" y="2101850"/>
            <a:ext cx="90487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1" name="Oval 20"/>
          <p:cNvSpPr>
            <a:spLocks noChangeArrowheads="1"/>
          </p:cNvSpPr>
          <p:nvPr/>
        </p:nvSpPr>
        <p:spPr bwMode="auto">
          <a:xfrm>
            <a:off x="3462338" y="2676525"/>
            <a:ext cx="90487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7337425" y="2270125"/>
            <a:ext cx="88900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065963" y="58753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5" name="Oval 24"/>
          <p:cNvSpPr>
            <a:spLocks noChangeArrowheads="1"/>
          </p:cNvSpPr>
          <p:nvPr/>
        </p:nvSpPr>
        <p:spPr bwMode="auto">
          <a:xfrm>
            <a:off x="8343900" y="4198938"/>
            <a:ext cx="90488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25775" y="2482850"/>
            <a:ext cx="2579688" cy="2278063"/>
            <a:chOff x="1170" y="1460"/>
            <a:chExt cx="1625" cy="1435"/>
          </a:xfrm>
        </p:grpSpPr>
        <p:sp>
          <p:nvSpPr>
            <p:cNvPr id="31" name="Line 26"/>
            <p:cNvSpPr>
              <a:spLocks noChangeShapeType="1"/>
            </p:cNvSpPr>
            <p:nvPr/>
          </p:nvSpPr>
          <p:spPr bwMode="auto">
            <a:xfrm flipH="1" flipV="1">
              <a:off x="1170" y="1460"/>
              <a:ext cx="360" cy="129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1525" y="2750"/>
              <a:ext cx="1270" cy="14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3557588" y="4494213"/>
            <a:ext cx="90487" cy="9048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4" name="Oval 29"/>
          <p:cNvSpPr>
            <a:spLocks noChangeArrowheads="1"/>
          </p:cNvSpPr>
          <p:nvPr/>
        </p:nvSpPr>
        <p:spPr bwMode="auto">
          <a:xfrm>
            <a:off x="4175125" y="4856163"/>
            <a:ext cx="90488" cy="92075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5" name="Oval 30"/>
          <p:cNvSpPr>
            <a:spLocks noChangeArrowheads="1"/>
          </p:cNvSpPr>
          <p:nvPr/>
        </p:nvSpPr>
        <p:spPr bwMode="auto">
          <a:xfrm>
            <a:off x="7685088" y="30178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6" name="Oval 31"/>
          <p:cNvSpPr>
            <a:spLocks noChangeArrowheads="1"/>
          </p:cNvSpPr>
          <p:nvPr/>
        </p:nvSpPr>
        <p:spPr bwMode="auto">
          <a:xfrm>
            <a:off x="2722563" y="3619500"/>
            <a:ext cx="90487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5629275" y="3538538"/>
            <a:ext cx="2571750" cy="1214437"/>
            <a:chOff x="2810" y="2125"/>
            <a:chExt cx="1620" cy="765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2810" y="2125"/>
              <a:ext cx="895" cy="7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3700" y="2125"/>
              <a:ext cx="730" cy="76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2" name="Oval 37"/>
          <p:cNvSpPr>
            <a:spLocks noChangeArrowheads="1"/>
          </p:cNvSpPr>
          <p:nvPr/>
        </p:nvSpPr>
        <p:spPr bwMode="auto">
          <a:xfrm>
            <a:off x="8186738" y="593248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3" name="Oval 38"/>
          <p:cNvSpPr>
            <a:spLocks noChangeArrowheads="1"/>
          </p:cNvSpPr>
          <p:nvPr/>
        </p:nvSpPr>
        <p:spPr bwMode="auto">
          <a:xfrm>
            <a:off x="4824413" y="5268913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7" name="Group 39"/>
          <p:cNvGrpSpPr>
            <a:grpSpLocks/>
          </p:cNvGrpSpPr>
          <p:nvPr/>
        </p:nvGrpSpPr>
        <p:grpSpPr bwMode="auto">
          <a:xfrm>
            <a:off x="7129463" y="4752975"/>
            <a:ext cx="1255712" cy="1174750"/>
            <a:chOff x="3755" y="2890"/>
            <a:chExt cx="790" cy="740"/>
          </a:xfrm>
        </p:grpSpPr>
        <p:sp>
          <p:nvSpPr>
            <p:cNvPr id="45" name="Line 40"/>
            <p:cNvSpPr>
              <a:spLocks noChangeShapeType="1"/>
            </p:cNvSpPr>
            <p:nvPr/>
          </p:nvSpPr>
          <p:spPr bwMode="auto">
            <a:xfrm flipH="1" flipV="1">
              <a:off x="4425" y="2890"/>
              <a:ext cx="115" cy="50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H="1">
              <a:off x="3755" y="3390"/>
              <a:ext cx="790" cy="24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" name="Oval 42"/>
          <p:cNvSpPr>
            <a:spLocks noChangeArrowheads="1"/>
          </p:cNvSpPr>
          <p:nvPr/>
        </p:nvSpPr>
        <p:spPr bwMode="auto">
          <a:xfrm>
            <a:off x="8342313" y="5508625"/>
            <a:ext cx="90487" cy="9048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Oval 43"/>
          <p:cNvSpPr>
            <a:spLocks noChangeArrowheads="1"/>
          </p:cNvSpPr>
          <p:nvPr/>
        </p:nvSpPr>
        <p:spPr bwMode="auto">
          <a:xfrm>
            <a:off x="7010400" y="3502025"/>
            <a:ext cx="90488" cy="92075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9" name="Oval 44"/>
          <p:cNvSpPr>
            <a:spLocks noChangeArrowheads="1"/>
          </p:cNvSpPr>
          <p:nvPr/>
        </p:nvSpPr>
        <p:spPr bwMode="auto">
          <a:xfrm>
            <a:off x="7804150" y="6118225"/>
            <a:ext cx="88900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157413" y="1984375"/>
            <a:ext cx="6618287" cy="4346575"/>
            <a:chOff x="623" y="1146"/>
            <a:chExt cx="4169" cy="273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31" y="1146"/>
              <a:ext cx="4161" cy="273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15" y="1146"/>
              <a:ext cx="2093" cy="1438"/>
            </a:xfrm>
            <a:custGeom>
              <a:avLst/>
              <a:gdLst>
                <a:gd name="T0" fmla="*/ 0 w 2093"/>
                <a:gd name="T1" fmla="*/ 0 h 1438"/>
                <a:gd name="T2" fmla="*/ 331 w 2093"/>
                <a:gd name="T3" fmla="*/ 884 h 1438"/>
                <a:gd name="T4" fmla="*/ 1093 w 2093"/>
                <a:gd name="T5" fmla="*/ 1438 h 1438"/>
                <a:gd name="T6" fmla="*/ 2077 w 2093"/>
                <a:gd name="T7" fmla="*/ 546 h 1438"/>
                <a:gd name="T8" fmla="*/ 2093 w 2093"/>
                <a:gd name="T9" fmla="*/ 0 h 1438"/>
                <a:gd name="T10" fmla="*/ 0 w 2093"/>
                <a:gd name="T11" fmla="*/ 0 h 14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93"/>
                <a:gd name="T19" fmla="*/ 0 h 1438"/>
                <a:gd name="T20" fmla="*/ 2093 w 2093"/>
                <a:gd name="T21" fmla="*/ 1438 h 14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93" h="1438">
                  <a:moveTo>
                    <a:pt x="0" y="0"/>
                  </a:moveTo>
                  <a:lnTo>
                    <a:pt x="331" y="884"/>
                  </a:lnTo>
                  <a:lnTo>
                    <a:pt x="1093" y="1438"/>
                  </a:lnTo>
                  <a:lnTo>
                    <a:pt x="2077" y="546"/>
                  </a:lnTo>
                  <a:lnTo>
                    <a:pt x="20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31" y="2654"/>
              <a:ext cx="1169" cy="984"/>
            </a:xfrm>
            <a:custGeom>
              <a:avLst/>
              <a:gdLst>
                <a:gd name="T0" fmla="*/ 569 w 1169"/>
                <a:gd name="T1" fmla="*/ 0 h 984"/>
                <a:gd name="T2" fmla="*/ 0 w 1169"/>
                <a:gd name="T3" fmla="*/ 469 h 984"/>
                <a:gd name="T4" fmla="*/ 223 w 1169"/>
                <a:gd name="T5" fmla="*/ 984 h 984"/>
                <a:gd name="T6" fmla="*/ 1169 w 1169"/>
                <a:gd name="T7" fmla="*/ 653 h 984"/>
                <a:gd name="T8" fmla="*/ 961 w 1169"/>
                <a:gd name="T9" fmla="*/ 38 h 984"/>
                <a:gd name="T10" fmla="*/ 569 w 1169"/>
                <a:gd name="T11" fmla="*/ 0 h 9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9"/>
                <a:gd name="T19" fmla="*/ 0 h 984"/>
                <a:gd name="T20" fmla="*/ 1169 w 1169"/>
                <a:gd name="T21" fmla="*/ 984 h 9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9" h="984">
                  <a:moveTo>
                    <a:pt x="569" y="0"/>
                  </a:moveTo>
                  <a:lnTo>
                    <a:pt x="0" y="469"/>
                  </a:lnTo>
                  <a:lnTo>
                    <a:pt x="223" y="984"/>
                  </a:lnTo>
                  <a:lnTo>
                    <a:pt x="1169" y="653"/>
                  </a:lnTo>
                  <a:lnTo>
                    <a:pt x="961" y="38"/>
                  </a:lnTo>
                  <a:lnTo>
                    <a:pt x="569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23" y="2654"/>
              <a:ext cx="1354" cy="1230"/>
            </a:xfrm>
            <a:custGeom>
              <a:avLst/>
              <a:gdLst>
                <a:gd name="T0" fmla="*/ 0 w 1354"/>
                <a:gd name="T1" fmla="*/ 0 h 1230"/>
                <a:gd name="T2" fmla="*/ 638 w 1354"/>
                <a:gd name="T3" fmla="*/ 176 h 1230"/>
                <a:gd name="T4" fmla="*/ 1254 w 1354"/>
                <a:gd name="T5" fmla="*/ 769 h 1230"/>
                <a:gd name="T6" fmla="*/ 1354 w 1354"/>
                <a:gd name="T7" fmla="*/ 1230 h 1230"/>
                <a:gd name="T8" fmla="*/ 8 w 1354"/>
                <a:gd name="T9" fmla="*/ 1222 h 1230"/>
                <a:gd name="T10" fmla="*/ 0 w 1354"/>
                <a:gd name="T11" fmla="*/ 0 h 12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4"/>
                <a:gd name="T19" fmla="*/ 0 h 1230"/>
                <a:gd name="T20" fmla="*/ 1354 w 1354"/>
                <a:gd name="T21" fmla="*/ 1230 h 12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4" h="1230">
                  <a:moveTo>
                    <a:pt x="0" y="0"/>
                  </a:moveTo>
                  <a:lnTo>
                    <a:pt x="638" y="176"/>
                  </a:lnTo>
                  <a:lnTo>
                    <a:pt x="1254" y="769"/>
                  </a:lnTo>
                  <a:lnTo>
                    <a:pt x="1354" y="1230"/>
                  </a:lnTo>
                  <a:lnTo>
                    <a:pt x="8" y="12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2981325" y="2454275"/>
            <a:ext cx="90488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159750" y="4722813"/>
            <a:ext cx="92075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572125" y="4708525"/>
            <a:ext cx="90488" cy="889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065963" y="58753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25775" y="2482850"/>
            <a:ext cx="2579688" cy="2278063"/>
            <a:chOff x="1170" y="1460"/>
            <a:chExt cx="1625" cy="1435"/>
          </a:xfrm>
        </p:grpSpPr>
        <p:sp>
          <p:nvSpPr>
            <p:cNvPr id="31" name="Line 26"/>
            <p:cNvSpPr>
              <a:spLocks noChangeShapeType="1"/>
            </p:cNvSpPr>
            <p:nvPr/>
          </p:nvSpPr>
          <p:spPr bwMode="auto">
            <a:xfrm flipH="1" flipV="1">
              <a:off x="1170" y="1460"/>
              <a:ext cx="360" cy="129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1525" y="2750"/>
              <a:ext cx="1270" cy="14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3557588" y="4494213"/>
            <a:ext cx="90487" cy="9048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629275" y="3538538"/>
            <a:ext cx="2571750" cy="1214437"/>
            <a:chOff x="2810" y="2125"/>
            <a:chExt cx="1620" cy="765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2810" y="2125"/>
              <a:ext cx="895" cy="7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3700" y="2125"/>
              <a:ext cx="730" cy="76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7129463" y="4752975"/>
            <a:ext cx="1255712" cy="1174750"/>
            <a:chOff x="3755" y="2890"/>
            <a:chExt cx="790" cy="740"/>
          </a:xfrm>
        </p:grpSpPr>
        <p:sp>
          <p:nvSpPr>
            <p:cNvPr id="45" name="Line 40"/>
            <p:cNvSpPr>
              <a:spLocks noChangeShapeType="1"/>
            </p:cNvSpPr>
            <p:nvPr/>
          </p:nvSpPr>
          <p:spPr bwMode="auto">
            <a:xfrm flipH="1" flipV="1">
              <a:off x="4425" y="2890"/>
              <a:ext cx="115" cy="50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H="1">
              <a:off x="3755" y="3390"/>
              <a:ext cx="790" cy="24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" name="Oval 42"/>
          <p:cNvSpPr>
            <a:spLocks noChangeArrowheads="1"/>
          </p:cNvSpPr>
          <p:nvPr/>
        </p:nvSpPr>
        <p:spPr bwMode="auto">
          <a:xfrm>
            <a:off x="8342313" y="5508625"/>
            <a:ext cx="90487" cy="9048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Oval 43"/>
          <p:cNvSpPr>
            <a:spLocks noChangeArrowheads="1"/>
          </p:cNvSpPr>
          <p:nvPr/>
        </p:nvSpPr>
        <p:spPr bwMode="auto">
          <a:xfrm>
            <a:off x="7010400" y="3502025"/>
            <a:ext cx="90488" cy="92075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157413" y="1984375"/>
            <a:ext cx="6618287" cy="4346575"/>
            <a:chOff x="623" y="1146"/>
            <a:chExt cx="4169" cy="2738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31" y="1146"/>
              <a:ext cx="4161" cy="2738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1415" y="1146"/>
              <a:ext cx="2093" cy="1438"/>
            </a:xfrm>
            <a:custGeom>
              <a:avLst/>
              <a:gdLst>
                <a:gd name="T0" fmla="*/ 0 w 2093"/>
                <a:gd name="T1" fmla="*/ 0 h 1438"/>
                <a:gd name="T2" fmla="*/ 331 w 2093"/>
                <a:gd name="T3" fmla="*/ 884 h 1438"/>
                <a:gd name="T4" fmla="*/ 1093 w 2093"/>
                <a:gd name="T5" fmla="*/ 1438 h 1438"/>
                <a:gd name="T6" fmla="*/ 2077 w 2093"/>
                <a:gd name="T7" fmla="*/ 546 h 1438"/>
                <a:gd name="T8" fmla="*/ 2093 w 2093"/>
                <a:gd name="T9" fmla="*/ 0 h 1438"/>
                <a:gd name="T10" fmla="*/ 0 w 2093"/>
                <a:gd name="T11" fmla="*/ 0 h 143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093"/>
                <a:gd name="T19" fmla="*/ 0 h 1438"/>
                <a:gd name="T20" fmla="*/ 2093 w 2093"/>
                <a:gd name="T21" fmla="*/ 1438 h 143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093" h="1438">
                  <a:moveTo>
                    <a:pt x="0" y="0"/>
                  </a:moveTo>
                  <a:lnTo>
                    <a:pt x="331" y="884"/>
                  </a:lnTo>
                  <a:lnTo>
                    <a:pt x="1093" y="1438"/>
                  </a:lnTo>
                  <a:lnTo>
                    <a:pt x="2077" y="546"/>
                  </a:lnTo>
                  <a:lnTo>
                    <a:pt x="209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3031" y="2654"/>
              <a:ext cx="1169" cy="984"/>
            </a:xfrm>
            <a:custGeom>
              <a:avLst/>
              <a:gdLst>
                <a:gd name="T0" fmla="*/ 569 w 1169"/>
                <a:gd name="T1" fmla="*/ 0 h 984"/>
                <a:gd name="T2" fmla="*/ 0 w 1169"/>
                <a:gd name="T3" fmla="*/ 469 h 984"/>
                <a:gd name="T4" fmla="*/ 223 w 1169"/>
                <a:gd name="T5" fmla="*/ 984 h 984"/>
                <a:gd name="T6" fmla="*/ 1169 w 1169"/>
                <a:gd name="T7" fmla="*/ 653 h 984"/>
                <a:gd name="T8" fmla="*/ 961 w 1169"/>
                <a:gd name="T9" fmla="*/ 38 h 984"/>
                <a:gd name="T10" fmla="*/ 569 w 1169"/>
                <a:gd name="T11" fmla="*/ 0 h 9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169"/>
                <a:gd name="T19" fmla="*/ 0 h 984"/>
                <a:gd name="T20" fmla="*/ 1169 w 1169"/>
                <a:gd name="T21" fmla="*/ 984 h 9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169" h="984">
                  <a:moveTo>
                    <a:pt x="569" y="0"/>
                  </a:moveTo>
                  <a:lnTo>
                    <a:pt x="0" y="469"/>
                  </a:lnTo>
                  <a:lnTo>
                    <a:pt x="223" y="984"/>
                  </a:lnTo>
                  <a:lnTo>
                    <a:pt x="1169" y="653"/>
                  </a:lnTo>
                  <a:lnTo>
                    <a:pt x="961" y="38"/>
                  </a:lnTo>
                  <a:lnTo>
                    <a:pt x="569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623" y="2654"/>
              <a:ext cx="1354" cy="1230"/>
            </a:xfrm>
            <a:custGeom>
              <a:avLst/>
              <a:gdLst>
                <a:gd name="T0" fmla="*/ 0 w 1354"/>
                <a:gd name="T1" fmla="*/ 0 h 1230"/>
                <a:gd name="T2" fmla="*/ 638 w 1354"/>
                <a:gd name="T3" fmla="*/ 176 h 1230"/>
                <a:gd name="T4" fmla="*/ 1254 w 1354"/>
                <a:gd name="T5" fmla="*/ 769 h 1230"/>
                <a:gd name="T6" fmla="*/ 1354 w 1354"/>
                <a:gd name="T7" fmla="*/ 1230 h 1230"/>
                <a:gd name="T8" fmla="*/ 8 w 1354"/>
                <a:gd name="T9" fmla="*/ 1222 h 1230"/>
                <a:gd name="T10" fmla="*/ 0 w 1354"/>
                <a:gd name="T11" fmla="*/ 0 h 123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4"/>
                <a:gd name="T19" fmla="*/ 0 h 1230"/>
                <a:gd name="T20" fmla="*/ 1354 w 1354"/>
                <a:gd name="T21" fmla="*/ 1230 h 123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4" h="1230">
                  <a:moveTo>
                    <a:pt x="0" y="0"/>
                  </a:moveTo>
                  <a:lnTo>
                    <a:pt x="638" y="176"/>
                  </a:lnTo>
                  <a:lnTo>
                    <a:pt x="1254" y="769"/>
                  </a:lnTo>
                  <a:lnTo>
                    <a:pt x="1354" y="1230"/>
                  </a:lnTo>
                  <a:lnTo>
                    <a:pt x="8" y="12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2981325" y="2454275"/>
            <a:ext cx="90488" cy="90488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8159750" y="4722813"/>
            <a:ext cx="92075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19" name="Oval 18"/>
          <p:cNvSpPr>
            <a:spLocks noChangeArrowheads="1"/>
          </p:cNvSpPr>
          <p:nvPr/>
        </p:nvSpPr>
        <p:spPr bwMode="auto">
          <a:xfrm>
            <a:off x="5572125" y="4708525"/>
            <a:ext cx="90488" cy="88900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7065963" y="5875338"/>
            <a:ext cx="90487" cy="90487"/>
          </a:xfrm>
          <a:prstGeom prst="ellipse">
            <a:avLst/>
          </a:pr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25775" y="2482850"/>
            <a:ext cx="2579688" cy="2278063"/>
            <a:chOff x="1170" y="1460"/>
            <a:chExt cx="1625" cy="1435"/>
          </a:xfrm>
        </p:grpSpPr>
        <p:sp>
          <p:nvSpPr>
            <p:cNvPr id="31" name="Line 26"/>
            <p:cNvSpPr>
              <a:spLocks noChangeShapeType="1"/>
            </p:cNvSpPr>
            <p:nvPr/>
          </p:nvSpPr>
          <p:spPr bwMode="auto">
            <a:xfrm flipH="1" flipV="1">
              <a:off x="1170" y="1460"/>
              <a:ext cx="360" cy="129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27"/>
            <p:cNvSpPr>
              <a:spLocks noChangeShapeType="1"/>
            </p:cNvSpPr>
            <p:nvPr/>
          </p:nvSpPr>
          <p:spPr bwMode="auto">
            <a:xfrm>
              <a:off x="1525" y="2750"/>
              <a:ext cx="1270" cy="14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33" name="Oval 28"/>
          <p:cNvSpPr>
            <a:spLocks noChangeArrowheads="1"/>
          </p:cNvSpPr>
          <p:nvPr/>
        </p:nvSpPr>
        <p:spPr bwMode="auto">
          <a:xfrm>
            <a:off x="3557588" y="4494213"/>
            <a:ext cx="90487" cy="90487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5629275" y="3538538"/>
            <a:ext cx="2571750" cy="1214437"/>
            <a:chOff x="2810" y="2125"/>
            <a:chExt cx="1620" cy="765"/>
          </a:xfrm>
        </p:grpSpPr>
        <p:sp>
          <p:nvSpPr>
            <p:cNvPr id="40" name="Line 34"/>
            <p:cNvSpPr>
              <a:spLocks noChangeShapeType="1"/>
            </p:cNvSpPr>
            <p:nvPr/>
          </p:nvSpPr>
          <p:spPr bwMode="auto">
            <a:xfrm flipV="1">
              <a:off x="2810" y="2125"/>
              <a:ext cx="895" cy="7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1" name="Line 35"/>
            <p:cNvSpPr>
              <a:spLocks noChangeShapeType="1"/>
            </p:cNvSpPr>
            <p:nvPr/>
          </p:nvSpPr>
          <p:spPr bwMode="auto">
            <a:xfrm>
              <a:off x="3700" y="2125"/>
              <a:ext cx="730" cy="76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7129463" y="4752975"/>
            <a:ext cx="1255712" cy="1174750"/>
            <a:chOff x="3755" y="2890"/>
            <a:chExt cx="790" cy="740"/>
          </a:xfrm>
        </p:grpSpPr>
        <p:sp>
          <p:nvSpPr>
            <p:cNvPr id="45" name="Line 40"/>
            <p:cNvSpPr>
              <a:spLocks noChangeShapeType="1"/>
            </p:cNvSpPr>
            <p:nvPr/>
          </p:nvSpPr>
          <p:spPr bwMode="auto">
            <a:xfrm flipH="1" flipV="1">
              <a:off x="4425" y="2890"/>
              <a:ext cx="115" cy="50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46" name="Line 41"/>
            <p:cNvSpPr>
              <a:spLocks noChangeShapeType="1"/>
            </p:cNvSpPr>
            <p:nvPr/>
          </p:nvSpPr>
          <p:spPr bwMode="auto">
            <a:xfrm flipH="1">
              <a:off x="3755" y="3390"/>
              <a:ext cx="790" cy="24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47" name="Oval 42"/>
          <p:cNvSpPr>
            <a:spLocks noChangeArrowheads="1"/>
          </p:cNvSpPr>
          <p:nvPr/>
        </p:nvSpPr>
        <p:spPr bwMode="auto">
          <a:xfrm>
            <a:off x="8342313" y="5508625"/>
            <a:ext cx="90487" cy="90488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Oval 43"/>
          <p:cNvSpPr>
            <a:spLocks noChangeArrowheads="1"/>
          </p:cNvSpPr>
          <p:nvPr/>
        </p:nvSpPr>
        <p:spPr bwMode="auto">
          <a:xfrm>
            <a:off x="7010400" y="3502025"/>
            <a:ext cx="90488" cy="92075"/>
          </a:xfrm>
          <a:prstGeom prst="ellipse">
            <a:avLst/>
          </a:prstGeom>
          <a:solidFill>
            <a:srgbClr val="FFFFFF"/>
          </a:solidFill>
          <a:ln w="19050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35" name="Connecteur droit 34"/>
          <p:cNvCxnSpPr/>
          <p:nvPr/>
        </p:nvCxnSpPr>
        <p:spPr bwMode="auto">
          <a:xfrm rot="5400000" flipH="1" flipV="1">
            <a:off x="2373865" y="3113088"/>
            <a:ext cx="1278973" cy="13252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C0000"/>
            </a:solidFill>
            <a:prstDash val="solid"/>
            <a:round/>
            <a:headEnd type="oval" w="lg" len="lg"/>
            <a:tailEnd type="none" w="med" len="med"/>
          </a:ln>
          <a:effectLst/>
        </p:spPr>
      </p:cxnSp>
      <p:cxnSp>
        <p:nvCxnSpPr>
          <p:cNvPr id="37" name="Connecteur droit 36"/>
          <p:cNvCxnSpPr>
            <a:endCxn id="46" idx="1"/>
          </p:cNvCxnSpPr>
          <p:nvPr/>
        </p:nvCxnSpPr>
        <p:spPr bwMode="auto">
          <a:xfrm rot="10800000">
            <a:off x="7129463" y="5927726"/>
            <a:ext cx="236538" cy="206375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C0000"/>
            </a:solidFill>
            <a:prstDash val="solid"/>
            <a:round/>
            <a:headEnd type="oval" w="lg" len="lg"/>
            <a:tailEnd type="none" w="lg" len="lg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#try=10)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pic>
        <p:nvPicPr>
          <p:cNvPr id="9" name="Picture 56" descr="graph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2403" y="3898900"/>
            <a:ext cx="2160000" cy="2189336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#try=100)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pic>
        <p:nvPicPr>
          <p:cNvPr id="10" name="Picture 23" descr="graph1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2403" y="3898900"/>
            <a:ext cx="2160000" cy="219190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3" descr="graph2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1817" y="3898900"/>
            <a:ext cx="2160000" cy="218440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#try=200)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3" descr="graph5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1817" y="3891402"/>
            <a:ext cx="2160000" cy="219190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#try=500)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3" descr="graph5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1817" y="3891402"/>
            <a:ext cx="2160000" cy="219190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#try=1000)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3" descr="graph5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1817" y="3891402"/>
            <a:ext cx="2160000" cy="219190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#try=10000)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3" descr="graph5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41817" y="3891402"/>
            <a:ext cx="2160000" cy="2191901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failures  (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#try=1000000000!)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68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 eaLnBrk="0" hangingPunct="0"/>
            <a:r>
              <a:rPr lang="fr-FR" sz="2400" b="0" dirty="0">
                <a:solidFill>
                  <a:schemeClr val="tx1"/>
                </a:solidFill>
                <a:latin typeface="Arial" charset="0"/>
              </a:rPr>
              <a:t>Configuration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Space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and Small Time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Controllability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" name="Rectangle 42"/>
          <p:cNvSpPr>
            <a:spLocks noChangeArrowheads="1"/>
          </p:cNvSpPr>
          <p:nvPr/>
        </p:nvSpPr>
        <p:spPr bwMode="auto">
          <a:xfrm>
            <a:off x="2679700" y="2324100"/>
            <a:ext cx="57150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 algn="l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Any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steering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method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accounting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for the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small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time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controllability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of the system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induces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the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same</a:t>
            </a:r>
            <a:r>
              <a:rPr kumimoji="1" lang="fr-FR" sz="2000" b="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kumimoji="1" lang="fr-FR" sz="2000" b="0" dirty="0" err="1" smtClean="0">
                <a:solidFill>
                  <a:schemeClr val="tx1"/>
                </a:solidFill>
                <a:latin typeface="+mn-lt"/>
              </a:rPr>
              <a:t>topology</a:t>
            </a:r>
            <a:endParaRPr kumimoji="1" lang="fr-FR" sz="2000" b="0" i="1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2597368" y="4286134"/>
            <a:ext cx="1600200" cy="1066800"/>
            <a:chOff x="4416" y="1920"/>
            <a:chExt cx="1392" cy="1056"/>
          </a:xfrm>
        </p:grpSpPr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4416" y="1920"/>
              <a:ext cx="1392" cy="1056"/>
            </a:xfrm>
            <a:prstGeom prst="ellipse">
              <a:avLst/>
            </a:prstGeom>
            <a:solidFill>
              <a:srgbClr val="FFFF00">
                <a:alpha val="50195"/>
              </a:srgbClr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grpSp>
          <p:nvGrpSpPr>
            <p:cNvPr id="16" name="Group 13"/>
            <p:cNvGrpSpPr>
              <a:grpSpLocks/>
            </p:cNvGrpSpPr>
            <p:nvPr/>
          </p:nvGrpSpPr>
          <p:grpSpPr bwMode="auto">
            <a:xfrm>
              <a:off x="4763" y="2112"/>
              <a:ext cx="768" cy="528"/>
              <a:chOff x="827" y="2928"/>
              <a:chExt cx="768" cy="528"/>
            </a:xfrm>
          </p:grpSpPr>
          <p:grpSp>
            <p:nvGrpSpPr>
              <p:cNvPr id="18" name="Group 14"/>
              <p:cNvGrpSpPr>
                <a:grpSpLocks/>
              </p:cNvGrpSpPr>
              <p:nvPr/>
            </p:nvGrpSpPr>
            <p:grpSpPr bwMode="auto">
              <a:xfrm>
                <a:off x="827" y="3120"/>
                <a:ext cx="768" cy="336"/>
                <a:chOff x="827" y="3120"/>
                <a:chExt cx="768" cy="336"/>
              </a:xfrm>
            </p:grpSpPr>
            <p:sp>
              <p:nvSpPr>
                <p:cNvPr id="20" name="Oval 15"/>
                <p:cNvSpPr>
                  <a:spLocks noChangeArrowheads="1"/>
                </p:cNvSpPr>
                <p:nvPr/>
              </p:nvSpPr>
              <p:spPr bwMode="auto">
                <a:xfrm>
                  <a:off x="827" y="3120"/>
                  <a:ext cx="768" cy="336"/>
                </a:xfrm>
                <a:prstGeom prst="ellipse">
                  <a:avLst/>
                </a:prstGeom>
                <a:solidFill>
                  <a:srgbClr val="00FFFF">
                    <a:alpha val="50195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1" name="Oval 16"/>
                <p:cNvSpPr>
                  <a:spLocks noChangeArrowheads="1"/>
                </p:cNvSpPr>
                <p:nvPr/>
              </p:nvSpPr>
              <p:spPr bwMode="auto">
                <a:xfrm>
                  <a:off x="1056" y="3264"/>
                  <a:ext cx="48" cy="48"/>
                </a:xfrm>
                <a:prstGeom prst="ellipse">
                  <a:avLst/>
                </a:prstGeom>
                <a:solidFill>
                  <a:schemeClr val="tx2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864" y="2928"/>
                <a:ext cx="487" cy="360"/>
              </a:xfrm>
              <a:custGeom>
                <a:avLst/>
                <a:gdLst>
                  <a:gd name="T0" fmla="*/ 344 w 488"/>
                  <a:gd name="T1" fmla="*/ 360 h 360"/>
                  <a:gd name="T2" fmla="*/ 440 w 488"/>
                  <a:gd name="T3" fmla="*/ 72 h 360"/>
                  <a:gd name="T4" fmla="*/ 56 w 488"/>
                  <a:gd name="T5" fmla="*/ 24 h 360"/>
                  <a:gd name="T6" fmla="*/ 104 w 488"/>
                  <a:gd name="T7" fmla="*/ 216 h 360"/>
                  <a:gd name="T8" fmla="*/ 200 w 488"/>
                  <a:gd name="T9" fmla="*/ 360 h 36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8"/>
                  <a:gd name="T16" fmla="*/ 0 h 360"/>
                  <a:gd name="T17" fmla="*/ 488 w 488"/>
                  <a:gd name="T18" fmla="*/ 360 h 36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8" h="360">
                    <a:moveTo>
                      <a:pt x="344" y="360"/>
                    </a:moveTo>
                    <a:cubicBezTo>
                      <a:pt x="416" y="244"/>
                      <a:pt x="488" y="128"/>
                      <a:pt x="440" y="72"/>
                    </a:cubicBezTo>
                    <a:cubicBezTo>
                      <a:pt x="392" y="16"/>
                      <a:pt x="112" y="0"/>
                      <a:pt x="56" y="24"/>
                    </a:cubicBezTo>
                    <a:cubicBezTo>
                      <a:pt x="0" y="48"/>
                      <a:pt x="80" y="160"/>
                      <a:pt x="104" y="216"/>
                    </a:cubicBezTo>
                    <a:cubicBezTo>
                      <a:pt x="128" y="272"/>
                      <a:pt x="184" y="336"/>
                      <a:pt x="200" y="360"/>
                    </a:cubicBez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17" name="Oval 18"/>
            <p:cNvSpPr>
              <a:spLocks noChangeArrowheads="1"/>
            </p:cNvSpPr>
            <p:nvPr/>
          </p:nvSpPr>
          <p:spPr bwMode="auto">
            <a:xfrm>
              <a:off x="5136" y="2446"/>
              <a:ext cx="48" cy="4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4" name="Grouper 53"/>
          <p:cNvGrpSpPr/>
          <p:nvPr/>
        </p:nvGrpSpPr>
        <p:grpSpPr>
          <a:xfrm>
            <a:off x="4370940" y="3502457"/>
            <a:ext cx="4578131" cy="2513692"/>
            <a:chOff x="2743200" y="1744665"/>
            <a:chExt cx="5791200" cy="4186241"/>
          </a:xfrm>
        </p:grpSpPr>
        <p:grpSp>
          <p:nvGrpSpPr>
            <p:cNvPr id="55" name="Group 29"/>
            <p:cNvGrpSpPr>
              <a:grpSpLocks/>
            </p:cNvGrpSpPr>
            <p:nvPr/>
          </p:nvGrpSpPr>
          <p:grpSpPr bwMode="auto">
            <a:xfrm rot="7339816">
              <a:off x="6905625" y="4102101"/>
              <a:ext cx="2351087" cy="906462"/>
              <a:chOff x="432" y="960"/>
              <a:chExt cx="1392" cy="1056"/>
            </a:xfrm>
          </p:grpSpPr>
          <p:sp>
            <p:nvSpPr>
              <p:cNvPr id="88" name="Oval 30"/>
              <p:cNvSpPr>
                <a:spLocks noChangeArrowheads="1"/>
              </p:cNvSpPr>
              <p:nvPr/>
            </p:nvSpPr>
            <p:spPr bwMode="auto">
              <a:xfrm>
                <a:off x="432" y="960"/>
                <a:ext cx="1392" cy="1056"/>
              </a:xfrm>
              <a:prstGeom prst="ellipse">
                <a:avLst/>
              </a:prstGeom>
              <a:solidFill>
                <a:srgbClr val="FFFF00">
                  <a:alpha val="39999"/>
                </a:srgb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Oval 31"/>
              <p:cNvSpPr>
                <a:spLocks noChangeArrowheads="1"/>
              </p:cNvSpPr>
              <p:nvPr/>
            </p:nvSpPr>
            <p:spPr bwMode="auto">
              <a:xfrm>
                <a:off x="576" y="1248"/>
                <a:ext cx="1056" cy="480"/>
              </a:xfrm>
              <a:prstGeom prst="ellipse">
                <a:avLst/>
              </a:prstGeom>
              <a:solidFill>
                <a:srgbClr val="00FFFF">
                  <a:alpha val="39999"/>
                </a:srgb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32"/>
              <p:cNvSpPr>
                <a:spLocks/>
              </p:cNvSpPr>
              <p:nvPr/>
            </p:nvSpPr>
            <p:spPr bwMode="auto">
              <a:xfrm>
                <a:off x="528" y="1064"/>
                <a:ext cx="944" cy="424"/>
              </a:xfrm>
              <a:custGeom>
                <a:avLst/>
                <a:gdLst/>
                <a:ahLst/>
                <a:cxnLst>
                  <a:cxn ang="0">
                    <a:pos x="240" y="424"/>
                  </a:cxn>
                  <a:cxn ang="0">
                    <a:pos x="96" y="184"/>
                  </a:cxn>
                  <a:cxn ang="0">
                    <a:pos x="816" y="40"/>
                  </a:cxn>
                  <a:cxn ang="0">
                    <a:pos x="864" y="424"/>
                  </a:cxn>
                </a:cxnLst>
                <a:rect l="0" t="0" r="r" b="b"/>
                <a:pathLst>
                  <a:path w="944" h="424">
                    <a:moveTo>
                      <a:pt x="240" y="424"/>
                    </a:moveTo>
                    <a:cubicBezTo>
                      <a:pt x="120" y="336"/>
                      <a:pt x="0" y="248"/>
                      <a:pt x="96" y="184"/>
                    </a:cubicBezTo>
                    <a:cubicBezTo>
                      <a:pt x="192" y="120"/>
                      <a:pt x="688" y="0"/>
                      <a:pt x="816" y="40"/>
                    </a:cubicBezTo>
                    <a:cubicBezTo>
                      <a:pt x="944" y="80"/>
                      <a:pt x="904" y="252"/>
                      <a:pt x="864" y="424"/>
                    </a:cubicBezTo>
                  </a:path>
                </a:pathLst>
              </a:custGeom>
              <a:noFill/>
              <a:ln w="19050" cap="flat" cmpd="sng">
                <a:solidFill>
                  <a:schemeClr val="tx1"/>
                </a:solidFill>
                <a:prstDash val="solid"/>
                <a:round/>
                <a:headEnd type="oval" w="med" len="sm"/>
                <a:tailEnd type="oval" w="med" len="sm"/>
              </a:ln>
              <a:effectLst/>
            </p:spPr>
            <p:txBody>
              <a:bodyPr wrap="none" lIns="100800" tIns="50400" rIns="100800" bIns="50400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56" name="Grouper 38"/>
            <p:cNvGrpSpPr/>
            <p:nvPr/>
          </p:nvGrpSpPr>
          <p:grpSpPr>
            <a:xfrm>
              <a:off x="2743200" y="1744665"/>
              <a:ext cx="5791200" cy="4186241"/>
              <a:chOff x="2743200" y="1744665"/>
              <a:chExt cx="5791200" cy="4186241"/>
            </a:xfrm>
          </p:grpSpPr>
          <p:grpSp>
            <p:nvGrpSpPr>
              <p:cNvPr id="57" name="Group 13"/>
              <p:cNvGrpSpPr>
                <a:grpSpLocks/>
              </p:cNvGrpSpPr>
              <p:nvPr/>
            </p:nvGrpSpPr>
            <p:grpSpPr bwMode="auto">
              <a:xfrm>
                <a:off x="5035550" y="2895600"/>
                <a:ext cx="1879600" cy="1520825"/>
                <a:chOff x="432" y="960"/>
                <a:chExt cx="1392" cy="1056"/>
              </a:xfrm>
            </p:grpSpPr>
            <p:sp>
              <p:nvSpPr>
                <p:cNvPr id="85" name="Oval 14"/>
                <p:cNvSpPr>
                  <a:spLocks noChangeArrowheads="1"/>
                </p:cNvSpPr>
                <p:nvPr/>
              </p:nvSpPr>
              <p:spPr bwMode="auto">
                <a:xfrm>
                  <a:off x="432" y="960"/>
                  <a:ext cx="1392" cy="1056"/>
                </a:xfrm>
                <a:prstGeom prst="ellipse">
                  <a:avLst/>
                </a:prstGeom>
                <a:solidFill>
                  <a:srgbClr val="FFFF00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6" name="Oval 15"/>
                <p:cNvSpPr>
                  <a:spLocks noChangeArrowheads="1"/>
                </p:cNvSpPr>
                <p:nvPr/>
              </p:nvSpPr>
              <p:spPr bwMode="auto">
                <a:xfrm>
                  <a:off x="576" y="1248"/>
                  <a:ext cx="1056" cy="480"/>
                </a:xfrm>
                <a:prstGeom prst="ellipse">
                  <a:avLst/>
                </a:prstGeom>
                <a:solidFill>
                  <a:srgbClr val="00FFFF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7" name="Freeform 16"/>
                <p:cNvSpPr>
                  <a:spLocks/>
                </p:cNvSpPr>
                <p:nvPr/>
              </p:nvSpPr>
              <p:spPr bwMode="auto">
                <a:xfrm>
                  <a:off x="528" y="1064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8" name="Group 17"/>
              <p:cNvGrpSpPr>
                <a:grpSpLocks/>
              </p:cNvGrpSpPr>
              <p:nvPr/>
            </p:nvGrpSpPr>
            <p:grpSpPr bwMode="auto">
              <a:xfrm rot="10091917">
                <a:off x="4452938" y="3379788"/>
                <a:ext cx="1360487" cy="760412"/>
                <a:chOff x="432" y="960"/>
                <a:chExt cx="1392" cy="1056"/>
              </a:xfrm>
            </p:grpSpPr>
            <p:sp>
              <p:nvSpPr>
                <p:cNvPr id="82" name="Oval 18"/>
                <p:cNvSpPr>
                  <a:spLocks noChangeArrowheads="1"/>
                </p:cNvSpPr>
                <p:nvPr/>
              </p:nvSpPr>
              <p:spPr bwMode="auto">
                <a:xfrm>
                  <a:off x="432" y="960"/>
                  <a:ext cx="1392" cy="1056"/>
                </a:xfrm>
                <a:prstGeom prst="ellipse">
                  <a:avLst/>
                </a:prstGeom>
                <a:solidFill>
                  <a:srgbClr val="FFFF00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3" name="Oval 19"/>
                <p:cNvSpPr>
                  <a:spLocks noChangeArrowheads="1"/>
                </p:cNvSpPr>
                <p:nvPr/>
              </p:nvSpPr>
              <p:spPr bwMode="auto">
                <a:xfrm>
                  <a:off x="576" y="1248"/>
                  <a:ext cx="1056" cy="480"/>
                </a:xfrm>
                <a:prstGeom prst="ellipse">
                  <a:avLst/>
                </a:prstGeom>
                <a:solidFill>
                  <a:srgbClr val="00FFFF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4" name="Freeform 20"/>
                <p:cNvSpPr>
                  <a:spLocks/>
                </p:cNvSpPr>
                <p:nvPr/>
              </p:nvSpPr>
              <p:spPr bwMode="auto">
                <a:xfrm>
                  <a:off x="528" y="1064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59" name="Group 21"/>
              <p:cNvGrpSpPr>
                <a:grpSpLocks/>
              </p:cNvGrpSpPr>
              <p:nvPr/>
            </p:nvGrpSpPr>
            <p:grpSpPr bwMode="auto">
              <a:xfrm rot="-7948165">
                <a:off x="5588794" y="3255169"/>
                <a:ext cx="2005013" cy="1425575"/>
                <a:chOff x="432" y="960"/>
                <a:chExt cx="1392" cy="1056"/>
              </a:xfrm>
            </p:grpSpPr>
            <p:sp>
              <p:nvSpPr>
                <p:cNvPr id="79" name="Oval 22"/>
                <p:cNvSpPr>
                  <a:spLocks noChangeArrowheads="1"/>
                </p:cNvSpPr>
                <p:nvPr/>
              </p:nvSpPr>
              <p:spPr bwMode="auto">
                <a:xfrm>
                  <a:off x="432" y="960"/>
                  <a:ext cx="1392" cy="1056"/>
                </a:xfrm>
                <a:prstGeom prst="ellipse">
                  <a:avLst/>
                </a:prstGeom>
                <a:solidFill>
                  <a:srgbClr val="FFFF00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0" name="Oval 23"/>
                <p:cNvSpPr>
                  <a:spLocks noChangeArrowheads="1"/>
                </p:cNvSpPr>
                <p:nvPr/>
              </p:nvSpPr>
              <p:spPr bwMode="auto">
                <a:xfrm>
                  <a:off x="576" y="1248"/>
                  <a:ext cx="1056" cy="480"/>
                </a:xfrm>
                <a:prstGeom prst="ellipse">
                  <a:avLst/>
                </a:prstGeom>
                <a:solidFill>
                  <a:srgbClr val="00FFFF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" name="Freeform 24"/>
                <p:cNvSpPr>
                  <a:spLocks/>
                </p:cNvSpPr>
                <p:nvPr/>
              </p:nvSpPr>
              <p:spPr bwMode="auto">
                <a:xfrm>
                  <a:off x="528" y="1064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0" name="Group 25"/>
              <p:cNvGrpSpPr>
                <a:grpSpLocks/>
              </p:cNvGrpSpPr>
              <p:nvPr/>
            </p:nvGrpSpPr>
            <p:grpSpPr bwMode="auto">
              <a:xfrm>
                <a:off x="6656388" y="4002088"/>
                <a:ext cx="1230312" cy="760412"/>
                <a:chOff x="432" y="960"/>
                <a:chExt cx="1392" cy="1056"/>
              </a:xfrm>
            </p:grpSpPr>
            <p:sp>
              <p:nvSpPr>
                <p:cNvPr id="76" name="Oval 26"/>
                <p:cNvSpPr>
                  <a:spLocks noChangeArrowheads="1"/>
                </p:cNvSpPr>
                <p:nvPr/>
              </p:nvSpPr>
              <p:spPr bwMode="auto">
                <a:xfrm>
                  <a:off x="432" y="960"/>
                  <a:ext cx="1392" cy="1056"/>
                </a:xfrm>
                <a:prstGeom prst="ellipse">
                  <a:avLst/>
                </a:prstGeom>
                <a:solidFill>
                  <a:srgbClr val="FFFF00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7" name="Oval 27"/>
                <p:cNvSpPr>
                  <a:spLocks noChangeArrowheads="1"/>
                </p:cNvSpPr>
                <p:nvPr/>
              </p:nvSpPr>
              <p:spPr bwMode="auto">
                <a:xfrm>
                  <a:off x="576" y="1248"/>
                  <a:ext cx="1056" cy="480"/>
                </a:xfrm>
                <a:prstGeom prst="ellipse">
                  <a:avLst/>
                </a:prstGeom>
                <a:solidFill>
                  <a:srgbClr val="00FFFF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8" name="Freeform 28"/>
                <p:cNvSpPr>
                  <a:spLocks/>
                </p:cNvSpPr>
                <p:nvPr/>
              </p:nvSpPr>
              <p:spPr bwMode="auto">
                <a:xfrm>
                  <a:off x="528" y="1064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1" name="Group 33"/>
              <p:cNvGrpSpPr>
                <a:grpSpLocks/>
              </p:cNvGrpSpPr>
              <p:nvPr/>
            </p:nvGrpSpPr>
            <p:grpSpPr bwMode="auto">
              <a:xfrm rot="14181969">
                <a:off x="6934200" y="4233863"/>
                <a:ext cx="1452563" cy="712787"/>
                <a:chOff x="432" y="960"/>
                <a:chExt cx="1392" cy="1056"/>
              </a:xfrm>
            </p:grpSpPr>
            <p:sp>
              <p:nvSpPr>
                <p:cNvPr id="73" name="Oval 34"/>
                <p:cNvSpPr>
                  <a:spLocks noChangeArrowheads="1"/>
                </p:cNvSpPr>
                <p:nvPr/>
              </p:nvSpPr>
              <p:spPr bwMode="auto">
                <a:xfrm>
                  <a:off x="432" y="960"/>
                  <a:ext cx="1392" cy="1056"/>
                </a:xfrm>
                <a:prstGeom prst="ellipse">
                  <a:avLst/>
                </a:prstGeom>
                <a:solidFill>
                  <a:srgbClr val="FFFF00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4" name="Oval 35"/>
                <p:cNvSpPr>
                  <a:spLocks noChangeArrowheads="1"/>
                </p:cNvSpPr>
                <p:nvPr/>
              </p:nvSpPr>
              <p:spPr bwMode="auto">
                <a:xfrm>
                  <a:off x="576" y="1248"/>
                  <a:ext cx="1056" cy="480"/>
                </a:xfrm>
                <a:prstGeom prst="ellipse">
                  <a:avLst/>
                </a:prstGeom>
                <a:solidFill>
                  <a:srgbClr val="00FFFF">
                    <a:alpha val="39999"/>
                  </a:srgbClr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5" name="Freeform 36"/>
                <p:cNvSpPr>
                  <a:spLocks/>
                </p:cNvSpPr>
                <p:nvPr/>
              </p:nvSpPr>
              <p:spPr bwMode="auto">
                <a:xfrm>
                  <a:off x="528" y="1064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chemeClr val="tx1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62" name="Group 37"/>
              <p:cNvGrpSpPr>
                <a:grpSpLocks/>
              </p:cNvGrpSpPr>
              <p:nvPr/>
            </p:nvGrpSpPr>
            <p:grpSpPr bwMode="auto">
              <a:xfrm>
                <a:off x="2743200" y="1744665"/>
                <a:ext cx="5459413" cy="4186241"/>
                <a:chOff x="1728" y="1099"/>
                <a:chExt cx="3439" cy="2637"/>
              </a:xfrm>
            </p:grpSpPr>
            <p:sp>
              <p:nvSpPr>
                <p:cNvPr id="71" name="Freeform 38"/>
                <p:cNvSpPr>
                  <a:spLocks/>
                </p:cNvSpPr>
                <p:nvPr/>
              </p:nvSpPr>
              <p:spPr bwMode="auto">
                <a:xfrm>
                  <a:off x="1728" y="2536"/>
                  <a:ext cx="2736" cy="1200"/>
                </a:xfrm>
                <a:custGeom>
                  <a:avLst/>
                  <a:gdLst/>
                  <a:ahLst/>
                  <a:cxnLst>
                    <a:cxn ang="0">
                      <a:pos x="536" y="8"/>
                    </a:cxn>
                    <a:cxn ang="0">
                      <a:pos x="1352" y="56"/>
                    </a:cxn>
                    <a:cxn ang="0">
                      <a:pos x="2072" y="344"/>
                    </a:cxn>
                    <a:cxn ang="0">
                      <a:pos x="2792" y="632"/>
                    </a:cxn>
                    <a:cxn ang="0">
                      <a:pos x="3032" y="536"/>
                    </a:cxn>
                    <a:cxn ang="0">
                      <a:pos x="3176" y="536"/>
                    </a:cxn>
                    <a:cxn ang="0">
                      <a:pos x="3176" y="776"/>
                    </a:cxn>
                    <a:cxn ang="0">
                      <a:pos x="2648" y="1064"/>
                    </a:cxn>
                    <a:cxn ang="0">
                      <a:pos x="344" y="440"/>
                    </a:cxn>
                    <a:cxn ang="0">
                      <a:pos x="584" y="8"/>
                    </a:cxn>
                  </a:cxnLst>
                  <a:rect l="0" t="0" r="r" b="b"/>
                  <a:pathLst>
                    <a:path w="3264" h="1120">
                      <a:moveTo>
                        <a:pt x="536" y="8"/>
                      </a:moveTo>
                      <a:cubicBezTo>
                        <a:pt x="816" y="4"/>
                        <a:pt x="1096" y="0"/>
                        <a:pt x="1352" y="56"/>
                      </a:cubicBezTo>
                      <a:cubicBezTo>
                        <a:pt x="1608" y="112"/>
                        <a:pt x="1832" y="248"/>
                        <a:pt x="2072" y="344"/>
                      </a:cubicBezTo>
                      <a:cubicBezTo>
                        <a:pt x="2312" y="440"/>
                        <a:pt x="2632" y="600"/>
                        <a:pt x="2792" y="632"/>
                      </a:cubicBezTo>
                      <a:cubicBezTo>
                        <a:pt x="2952" y="664"/>
                        <a:pt x="2968" y="552"/>
                        <a:pt x="3032" y="536"/>
                      </a:cubicBezTo>
                      <a:cubicBezTo>
                        <a:pt x="3096" y="520"/>
                        <a:pt x="3152" y="496"/>
                        <a:pt x="3176" y="536"/>
                      </a:cubicBezTo>
                      <a:cubicBezTo>
                        <a:pt x="3200" y="576"/>
                        <a:pt x="3264" y="688"/>
                        <a:pt x="3176" y="776"/>
                      </a:cubicBezTo>
                      <a:cubicBezTo>
                        <a:pt x="3088" y="864"/>
                        <a:pt x="3120" y="1120"/>
                        <a:pt x="2648" y="1064"/>
                      </a:cubicBezTo>
                      <a:cubicBezTo>
                        <a:pt x="2176" y="1008"/>
                        <a:pt x="688" y="616"/>
                        <a:pt x="344" y="440"/>
                      </a:cubicBezTo>
                      <a:cubicBezTo>
                        <a:pt x="0" y="264"/>
                        <a:pt x="292" y="136"/>
                        <a:pt x="584" y="8"/>
                      </a:cubicBezTo>
                    </a:path>
                  </a:pathLst>
                </a:custGeom>
                <a:solidFill>
                  <a:srgbClr val="00CC99"/>
                </a:solidFill>
                <a:ln w="9525" cap="rnd" cmpd="sng">
                  <a:noFill/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2" name="Freeform 39"/>
                <p:cNvSpPr>
                  <a:spLocks/>
                </p:cNvSpPr>
                <p:nvPr/>
              </p:nvSpPr>
              <p:spPr bwMode="auto">
                <a:xfrm>
                  <a:off x="2716" y="1099"/>
                  <a:ext cx="2451" cy="1460"/>
                </a:xfrm>
                <a:custGeom>
                  <a:avLst/>
                  <a:gdLst/>
                  <a:ahLst/>
                  <a:cxnLst>
                    <a:cxn ang="0">
                      <a:pos x="1880" y="488"/>
                    </a:cxn>
                    <a:cxn ang="0">
                      <a:pos x="2360" y="824"/>
                    </a:cxn>
                    <a:cxn ang="0">
                      <a:pos x="2600" y="1256"/>
                    </a:cxn>
                    <a:cxn ang="0">
                      <a:pos x="2792" y="1304"/>
                    </a:cxn>
                    <a:cxn ang="0">
                      <a:pos x="2648" y="584"/>
                    </a:cxn>
                    <a:cxn ang="0">
                      <a:pos x="344" y="56"/>
                    </a:cxn>
                    <a:cxn ang="0">
                      <a:pos x="584" y="920"/>
                    </a:cxn>
                    <a:cxn ang="0">
                      <a:pos x="1016" y="488"/>
                    </a:cxn>
                    <a:cxn ang="0">
                      <a:pos x="1880" y="488"/>
                    </a:cxn>
                  </a:cxnLst>
                  <a:rect l="0" t="0" r="r" b="b"/>
                  <a:pathLst>
                    <a:path w="3056" h="1416">
                      <a:moveTo>
                        <a:pt x="1880" y="488"/>
                      </a:moveTo>
                      <a:cubicBezTo>
                        <a:pt x="2104" y="544"/>
                        <a:pt x="2240" y="696"/>
                        <a:pt x="2360" y="824"/>
                      </a:cubicBezTo>
                      <a:cubicBezTo>
                        <a:pt x="2480" y="952"/>
                        <a:pt x="2528" y="1176"/>
                        <a:pt x="2600" y="1256"/>
                      </a:cubicBezTo>
                      <a:cubicBezTo>
                        <a:pt x="2672" y="1336"/>
                        <a:pt x="2784" y="1416"/>
                        <a:pt x="2792" y="1304"/>
                      </a:cubicBezTo>
                      <a:cubicBezTo>
                        <a:pt x="2800" y="1192"/>
                        <a:pt x="3056" y="792"/>
                        <a:pt x="2648" y="584"/>
                      </a:cubicBezTo>
                      <a:cubicBezTo>
                        <a:pt x="2240" y="376"/>
                        <a:pt x="688" y="0"/>
                        <a:pt x="344" y="56"/>
                      </a:cubicBezTo>
                      <a:cubicBezTo>
                        <a:pt x="0" y="112"/>
                        <a:pt x="472" y="848"/>
                        <a:pt x="584" y="920"/>
                      </a:cubicBezTo>
                      <a:cubicBezTo>
                        <a:pt x="696" y="992"/>
                        <a:pt x="800" y="560"/>
                        <a:pt x="1016" y="488"/>
                      </a:cubicBezTo>
                      <a:cubicBezTo>
                        <a:pt x="1232" y="416"/>
                        <a:pt x="1656" y="432"/>
                        <a:pt x="1880" y="488"/>
                      </a:cubicBezTo>
                      <a:close/>
                    </a:path>
                  </a:pathLst>
                </a:custGeom>
                <a:solidFill>
                  <a:srgbClr val="00CC99"/>
                </a:solidFill>
                <a:ln w="9525" cap="rnd" cmpd="sng">
                  <a:noFill/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63" name="Freeform 40"/>
              <p:cNvSpPr>
                <a:spLocks/>
              </p:cNvSpPr>
              <p:nvPr/>
            </p:nvSpPr>
            <p:spPr bwMode="auto">
              <a:xfrm>
                <a:off x="4876800" y="3505200"/>
                <a:ext cx="3505200" cy="1504950"/>
              </a:xfrm>
              <a:custGeom>
                <a:avLst/>
                <a:gdLst/>
                <a:ahLst/>
                <a:cxnLst>
                  <a:cxn ang="0">
                    <a:pos x="0" y="176"/>
                  </a:cxn>
                  <a:cxn ang="0">
                    <a:pos x="480" y="80"/>
                  </a:cxn>
                  <a:cxn ang="0">
                    <a:pos x="1104" y="80"/>
                  </a:cxn>
                  <a:cxn ang="0">
                    <a:pos x="1536" y="560"/>
                  </a:cxn>
                  <a:cxn ang="0">
                    <a:pos x="1968" y="560"/>
                  </a:cxn>
                  <a:cxn ang="0">
                    <a:pos x="2208" y="944"/>
                  </a:cxn>
                  <a:cxn ang="0">
                    <a:pos x="2640" y="368"/>
                  </a:cxn>
                </a:cxnLst>
                <a:rect l="0" t="0" r="r" b="b"/>
                <a:pathLst>
                  <a:path w="2640" h="976">
                    <a:moveTo>
                      <a:pt x="0" y="176"/>
                    </a:moveTo>
                    <a:cubicBezTo>
                      <a:pt x="148" y="136"/>
                      <a:pt x="296" y="96"/>
                      <a:pt x="480" y="80"/>
                    </a:cubicBezTo>
                    <a:cubicBezTo>
                      <a:pt x="664" y="64"/>
                      <a:pt x="928" y="0"/>
                      <a:pt x="1104" y="80"/>
                    </a:cubicBezTo>
                    <a:cubicBezTo>
                      <a:pt x="1280" y="160"/>
                      <a:pt x="1392" y="480"/>
                      <a:pt x="1536" y="560"/>
                    </a:cubicBezTo>
                    <a:cubicBezTo>
                      <a:pt x="1680" y="640"/>
                      <a:pt x="1856" y="496"/>
                      <a:pt x="1968" y="560"/>
                    </a:cubicBezTo>
                    <a:cubicBezTo>
                      <a:pt x="2080" y="624"/>
                      <a:pt x="2096" y="976"/>
                      <a:pt x="2208" y="944"/>
                    </a:cubicBezTo>
                    <a:cubicBezTo>
                      <a:pt x="2320" y="912"/>
                      <a:pt x="2480" y="640"/>
                      <a:pt x="2640" y="368"/>
                    </a:cubicBezTo>
                  </a:path>
                </a:pathLst>
              </a:custGeom>
              <a:noFill/>
              <a:ln w="317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lIns="100800" tIns="50400" rIns="100800" bIns="50400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64" name="Group 41"/>
              <p:cNvGrpSpPr>
                <a:grpSpLocks/>
              </p:cNvGrpSpPr>
              <p:nvPr/>
            </p:nvGrpSpPr>
            <p:grpSpPr bwMode="auto">
              <a:xfrm>
                <a:off x="4830763" y="3048000"/>
                <a:ext cx="3703637" cy="2230438"/>
                <a:chOff x="2769" y="296"/>
                <a:chExt cx="2744" cy="1548"/>
              </a:xfrm>
            </p:grpSpPr>
            <p:sp>
              <p:nvSpPr>
                <p:cNvPr id="65" name="Freeform 42"/>
                <p:cNvSpPr>
                  <a:spLocks/>
                </p:cNvSpPr>
                <p:nvPr/>
              </p:nvSpPr>
              <p:spPr bwMode="auto">
                <a:xfrm>
                  <a:off x="3024" y="296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auto">
                <a:xfrm rot="10091917">
                  <a:off x="2769" y="770"/>
                  <a:ext cx="683" cy="212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auto">
                <a:xfrm rot="-7948165">
                  <a:off x="3538" y="961"/>
                  <a:ext cx="944" cy="424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auto">
                <a:xfrm>
                  <a:off x="4191" y="1012"/>
                  <a:ext cx="618" cy="212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9" name="Freeform 46"/>
                <p:cNvSpPr>
                  <a:spLocks/>
                </p:cNvSpPr>
                <p:nvPr/>
              </p:nvSpPr>
              <p:spPr bwMode="auto">
                <a:xfrm rot="7339816">
                  <a:off x="4825" y="1154"/>
                  <a:ext cx="1106" cy="270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" name="Freeform 47"/>
                <p:cNvSpPr>
                  <a:spLocks/>
                </p:cNvSpPr>
                <p:nvPr/>
              </p:nvSpPr>
              <p:spPr bwMode="auto">
                <a:xfrm rot="14181969">
                  <a:off x="4492" y="1397"/>
                  <a:ext cx="683" cy="212"/>
                </a:xfrm>
                <a:custGeom>
                  <a:avLst/>
                  <a:gdLst/>
                  <a:ahLst/>
                  <a:cxnLst>
                    <a:cxn ang="0">
                      <a:pos x="240" y="424"/>
                    </a:cxn>
                    <a:cxn ang="0">
                      <a:pos x="96" y="184"/>
                    </a:cxn>
                    <a:cxn ang="0">
                      <a:pos x="816" y="40"/>
                    </a:cxn>
                    <a:cxn ang="0">
                      <a:pos x="864" y="424"/>
                    </a:cxn>
                  </a:cxnLst>
                  <a:rect l="0" t="0" r="r" b="b"/>
                  <a:pathLst>
                    <a:path w="944" h="424">
                      <a:moveTo>
                        <a:pt x="240" y="424"/>
                      </a:moveTo>
                      <a:cubicBezTo>
                        <a:pt x="120" y="336"/>
                        <a:pt x="0" y="248"/>
                        <a:pt x="96" y="184"/>
                      </a:cubicBezTo>
                      <a:cubicBezTo>
                        <a:pt x="192" y="120"/>
                        <a:pt x="688" y="0"/>
                        <a:pt x="816" y="40"/>
                      </a:cubicBezTo>
                      <a:cubicBezTo>
                        <a:pt x="944" y="80"/>
                        <a:pt x="904" y="252"/>
                        <a:pt x="864" y="424"/>
                      </a:cubicBezTo>
                    </a:path>
                  </a:pathLst>
                </a:custGeom>
                <a:noFill/>
                <a:ln w="19050" cap="flat" cmpd="sng">
                  <a:solidFill>
                    <a:srgbClr val="CC0000"/>
                  </a:solidFill>
                  <a:prstDash val="solid"/>
                  <a:round/>
                  <a:headEnd type="oval" w="med" len="sm"/>
                  <a:tailEnd type="oval" w="med" len="sm"/>
                </a:ln>
                <a:effectLst/>
              </p:spPr>
              <p:txBody>
                <a:bodyPr wrap="none" lIns="100800" tIns="50400" rIns="100800" bIns="50400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4914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Algorithm: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Generate guards and connectors randomly</a:t>
            </a: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Stop after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 #try </a:t>
            </a: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failure</a:t>
            </a:r>
            <a:endParaRPr lang="en-US" sz="2000" b="0" i="1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i="1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i="1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Theorems: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The estimated percentage of non-covered free-space is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</a:t>
            </a:r>
            <a:r>
              <a:rPr lang="en-US" sz="2000" b="0" i="1" baseline="30000" dirty="0" smtClean="0">
                <a:solidFill>
                  <a:schemeClr val="tx1"/>
                </a:solidFill>
                <a:latin typeface="Arial" charset="0"/>
              </a:rPr>
              <a:t>-1</a:t>
            </a: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i="1" baseline="30000" dirty="0" smtClean="0">
              <a:solidFill>
                <a:schemeClr val="tx1"/>
              </a:solidFill>
              <a:latin typeface="Arial" charset="0"/>
            </a:endParaRPr>
          </a:p>
          <a:p>
            <a:pPr marL="914400" lvl="1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Probability to find an existing path increases as an exponential function of time</a:t>
            </a: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1898650"/>
            <a:ext cx="65278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 algn="l" eaLnBrk="0" hangingPunct="0">
              <a:buClr>
                <a:schemeClr val="accent1"/>
              </a:buClr>
            </a:pPr>
            <a:endParaRPr lang="en-US" sz="2000" b="0" i="1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Possible online estimation of </a:t>
            </a:r>
            <a:r>
              <a:rPr lang="en-US" sz="2000" b="0" i="1" dirty="0" smtClean="0">
                <a:solidFill>
                  <a:schemeClr val="tx1"/>
                </a:solidFill>
                <a:latin typeface="Arial" charset="0"/>
              </a:rPr>
              <a:t>#try</a:t>
            </a:r>
            <a:endParaRPr lang="en-US" sz="2000" b="0" i="1" baseline="3000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5129215" y="205503"/>
            <a:ext cx="1296988" cy="815"/>
            <a:chOff x="1487" y="2304"/>
            <a:chExt cx="817" cy="815"/>
          </a:xfrm>
        </p:grpSpPr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1487" y="3119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1488" y="2304"/>
              <a:ext cx="816" cy="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oval" w="med" len="med"/>
              <a:tailEnd type="oval" w="med" len="med"/>
            </a:ln>
          </p:spPr>
          <p:txBody>
            <a:bodyPr wrap="none" anchor="ctr"/>
            <a:lstStyle/>
            <a:p>
              <a:endParaRPr lang="fr-FR"/>
            </a:p>
          </p:txBody>
        </p:sp>
        <p:cxnSp>
          <p:nvCxnSpPr>
            <p:cNvPr id="29" name="AutoShape 27"/>
            <p:cNvCxnSpPr>
              <a:cxnSpLocks noChangeShapeType="1"/>
              <a:stCxn id="27" idx="0"/>
              <a:endCxn id="28" idx="0"/>
            </p:cNvCxnSpPr>
            <p:nvPr/>
          </p:nvCxnSpPr>
          <p:spPr bwMode="auto">
            <a:xfrm flipV="1">
              <a:off x="1487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  <p:cxnSp>
          <p:nvCxnSpPr>
            <p:cNvPr id="30" name="AutoShape 29"/>
            <p:cNvCxnSpPr>
              <a:cxnSpLocks noChangeShapeType="1"/>
              <a:stCxn id="27" idx="1"/>
              <a:endCxn id="28" idx="1"/>
            </p:cNvCxnSpPr>
            <p:nvPr/>
          </p:nvCxnSpPr>
          <p:spPr bwMode="auto">
            <a:xfrm flipV="1">
              <a:off x="2303" y="2304"/>
              <a:ext cx="1" cy="815"/>
            </a:xfrm>
            <a:prstGeom prst="straightConnector1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/>
            </a:ln>
          </p:spPr>
        </p:cxnSp>
      </p:grpSp>
      <p:pic>
        <p:nvPicPr>
          <p:cNvPr id="9" name="Picture 4" descr="lydi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04900" y="3175000"/>
            <a:ext cx="2971800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real_lydia2f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276600"/>
            <a:ext cx="3048000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Connecteur droit 11"/>
          <p:cNvCxnSpPr/>
          <p:nvPr/>
        </p:nvCxnSpPr>
        <p:spPr bwMode="auto">
          <a:xfrm flipV="1">
            <a:off x="5418667" y="5317067"/>
            <a:ext cx="2442633" cy="4233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sm" len="sm"/>
          </a:ln>
          <a:effectLst/>
        </p:spPr>
      </p:cxnSp>
      <p:cxnSp>
        <p:nvCxnSpPr>
          <p:cNvPr id="13" name="Connecteur droit 12"/>
          <p:cNvCxnSpPr/>
          <p:nvPr/>
        </p:nvCxnSpPr>
        <p:spPr bwMode="auto">
          <a:xfrm rot="5400000" flipH="1" flipV="1">
            <a:off x="4263496" y="4163484"/>
            <a:ext cx="2307167" cy="1588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sm" len="sm"/>
          </a:ln>
          <a:effectLst/>
        </p:spPr>
      </p:cxnSp>
      <p:sp>
        <p:nvSpPr>
          <p:cNvPr id="16" name="ZoneTexte 15"/>
          <p:cNvSpPr txBox="1"/>
          <p:nvPr/>
        </p:nvSpPr>
        <p:spPr>
          <a:xfrm>
            <a:off x="7200102" y="5350940"/>
            <a:ext cx="787395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200" b="0" dirty="0" smtClean="0">
                <a:solidFill>
                  <a:schemeClr val="tx1"/>
                </a:solidFill>
                <a:latin typeface="+mn-lt"/>
              </a:rPr>
              <a:t># </a:t>
            </a:r>
            <a:r>
              <a:rPr lang="fr-FR" sz="1200" b="0" dirty="0" err="1" smtClean="0">
                <a:solidFill>
                  <a:schemeClr val="tx1"/>
                </a:solidFill>
                <a:latin typeface="+mn-lt"/>
              </a:rPr>
              <a:t>guards</a:t>
            </a:r>
            <a:endParaRPr lang="fr-FR" sz="12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4991654" y="3285067"/>
            <a:ext cx="398629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00" b="0" dirty="0" smtClean="0">
                <a:solidFill>
                  <a:schemeClr val="tx1"/>
                </a:solidFill>
                <a:latin typeface="+mn-lt"/>
              </a:rPr>
              <a:t>100</a:t>
            </a:r>
            <a:endParaRPr lang="fr-FR" sz="1000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387512" y="2929467"/>
            <a:ext cx="99731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200" b="0" dirty="0" err="1" smtClean="0">
                <a:solidFill>
                  <a:schemeClr val="tx1"/>
                </a:solidFill>
                <a:latin typeface="+mn-lt"/>
              </a:rPr>
              <a:t>coverage</a:t>
            </a:r>
            <a:r>
              <a:rPr lang="fr-FR" sz="1200" b="0" dirty="0" smtClean="0">
                <a:solidFill>
                  <a:schemeClr val="tx1"/>
                </a:solidFill>
                <a:latin typeface="+mn-lt"/>
              </a:rPr>
              <a:t> %</a:t>
            </a:r>
            <a:endParaRPr lang="fr-FR" sz="12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based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sampling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67000" y="2851150"/>
            <a:ext cx="65278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14400" lvl="1" indent="-457200" algn="l" eaLnBrk="0" hangingPunct="0">
              <a:buClr>
                <a:schemeClr val="accent1"/>
              </a:buClr>
            </a:pPr>
            <a:endParaRPr lang="en-US" sz="2000" b="0" i="1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400" b="0" dirty="0" smtClean="0">
                <a:solidFill>
                  <a:schemeClr val="tx1"/>
                </a:solidFill>
                <a:latin typeface="Arial" charset="0"/>
              </a:rPr>
              <a:t>Real time demonstrations</a:t>
            </a:r>
            <a:endParaRPr lang="en-US" sz="2400" b="0" i="1" baseline="3000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endParaRPr lang="en-US" sz="2000" b="0" dirty="0" smtClean="0">
              <a:solidFill>
                <a:schemeClr val="tx1"/>
              </a:solidFill>
              <a:latin typeface="Arial" charset="0"/>
            </a:endParaRP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68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 eaLnBrk="0" hangingPunct="0"/>
            <a:r>
              <a:rPr lang="fr-FR" sz="2400" b="0" dirty="0">
                <a:solidFill>
                  <a:schemeClr val="tx1"/>
                </a:solidFill>
                <a:latin typeface="Arial" charset="0"/>
              </a:rPr>
              <a:t>Configuration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Space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and Small Time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Controllability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0" name="Rectangle 42"/>
          <p:cNvSpPr txBox="1">
            <a:spLocks noChangeArrowheads="1"/>
          </p:cNvSpPr>
          <p:nvPr/>
        </p:nvSpPr>
        <p:spPr bwMode="auto">
          <a:xfrm>
            <a:off x="2654300" y="2336800"/>
            <a:ext cx="63119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CC99"/>
              </a:buClr>
              <a:buSzTx/>
              <a:buFontTx/>
              <a:buChar char="•"/>
              <a:tabLst/>
              <a:defRPr/>
            </a:pPr>
            <a:r>
              <a:rPr kumimoji="1" lang="fr-FR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Exemples: </a:t>
            </a:r>
          </a:p>
          <a:p>
            <a:pPr marL="1257300" lvl="2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linear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interpolation,</a:t>
            </a:r>
          </a:p>
          <a:p>
            <a:pPr marL="1257300" lvl="2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Manhattan </a:t>
            </a: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paths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1257300" lvl="2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Reeds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Shepp </a:t>
            </a: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paths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1257300" lvl="2" indent="-342900" algn="l" eaLnBrk="0" hangingPunct="0">
              <a:lnSpc>
                <a:spcPct val="110000"/>
              </a:lnSpc>
              <a:spcBef>
                <a:spcPct val="20000"/>
              </a:spcBef>
              <a:buClr>
                <a:srgbClr val="00CC99"/>
              </a:buClr>
              <a:buFontTx/>
              <a:buChar char="•"/>
            </a:pP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flatness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based</a:t>
            </a:r>
            <a:r>
              <a:rPr kumimoji="1" lang="fr-FR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1" lang="fr-FR" sz="20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methods</a:t>
            </a:r>
            <a:endParaRPr kumimoji="1" lang="fr-FR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1" name="Group 5"/>
          <p:cNvGrpSpPr>
            <a:grpSpLocks/>
          </p:cNvGrpSpPr>
          <p:nvPr/>
        </p:nvGrpSpPr>
        <p:grpSpPr bwMode="auto">
          <a:xfrm>
            <a:off x="3138261" y="4702785"/>
            <a:ext cx="3192463" cy="990600"/>
            <a:chOff x="2064" y="2736"/>
            <a:chExt cx="2011" cy="624"/>
          </a:xfrm>
        </p:grpSpPr>
        <p:grpSp>
          <p:nvGrpSpPr>
            <p:cNvPr id="53" name="Group 6"/>
            <p:cNvGrpSpPr>
              <a:grpSpLocks/>
            </p:cNvGrpSpPr>
            <p:nvPr/>
          </p:nvGrpSpPr>
          <p:grpSpPr bwMode="auto">
            <a:xfrm>
              <a:off x="2064" y="2736"/>
              <a:ext cx="624" cy="624"/>
              <a:chOff x="1152" y="3024"/>
              <a:chExt cx="624" cy="624"/>
            </a:xfrm>
          </p:grpSpPr>
          <p:sp>
            <p:nvSpPr>
              <p:cNvPr id="101" name="Oval 7"/>
              <p:cNvSpPr>
                <a:spLocks noChangeArrowheads="1"/>
              </p:cNvSpPr>
              <p:nvPr/>
            </p:nvSpPr>
            <p:spPr bwMode="auto">
              <a:xfrm>
                <a:off x="1440" y="3312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2" name="Line 8"/>
              <p:cNvSpPr>
                <a:spLocks noChangeShapeType="1"/>
              </p:cNvSpPr>
              <p:nvPr/>
            </p:nvSpPr>
            <p:spPr bwMode="auto">
              <a:xfrm rot="20160000" flipH="1">
                <a:off x="1224" y="3138"/>
                <a:ext cx="480" cy="3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3" name="Line 9"/>
              <p:cNvSpPr>
                <a:spLocks noChangeShapeType="1"/>
              </p:cNvSpPr>
              <p:nvPr/>
            </p:nvSpPr>
            <p:spPr bwMode="auto">
              <a:xfrm rot="720000" flipH="1">
                <a:off x="1224" y="3138"/>
                <a:ext cx="480" cy="3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4" name="Line 10"/>
              <p:cNvSpPr>
                <a:spLocks noChangeShapeType="1"/>
              </p:cNvSpPr>
              <p:nvPr/>
            </p:nvSpPr>
            <p:spPr bwMode="auto">
              <a:xfrm rot="16860000" flipH="1">
                <a:off x="1224" y="3138"/>
                <a:ext cx="480" cy="3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5" name="Line 11"/>
              <p:cNvSpPr>
                <a:spLocks noChangeShapeType="1"/>
              </p:cNvSpPr>
              <p:nvPr/>
            </p:nvSpPr>
            <p:spPr bwMode="auto">
              <a:xfrm rot="2160000" flipH="1">
                <a:off x="1224" y="3138"/>
                <a:ext cx="480" cy="3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06" name="Oval 12"/>
              <p:cNvSpPr>
                <a:spLocks noChangeArrowheads="1"/>
              </p:cNvSpPr>
              <p:nvPr/>
            </p:nvSpPr>
            <p:spPr bwMode="auto">
              <a:xfrm>
                <a:off x="1152" y="3024"/>
                <a:ext cx="624" cy="624"/>
              </a:xfrm>
              <a:prstGeom prst="ellipse">
                <a:avLst/>
              </a:prstGeom>
              <a:noFill/>
              <a:ln w="12700" cap="rnd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4" name="Group 13"/>
            <p:cNvGrpSpPr>
              <a:grpSpLocks/>
            </p:cNvGrpSpPr>
            <p:nvPr/>
          </p:nvGrpSpPr>
          <p:grpSpPr bwMode="auto">
            <a:xfrm>
              <a:off x="3456" y="2736"/>
              <a:ext cx="619" cy="619"/>
              <a:chOff x="2286" y="2958"/>
              <a:chExt cx="619" cy="619"/>
            </a:xfrm>
          </p:grpSpPr>
          <p:sp>
            <p:nvSpPr>
              <p:cNvPr id="56" name="Oval 14"/>
              <p:cNvSpPr>
                <a:spLocks noChangeArrowheads="1"/>
              </p:cNvSpPr>
              <p:nvPr/>
            </p:nvSpPr>
            <p:spPr bwMode="auto">
              <a:xfrm>
                <a:off x="2566" y="3241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57" name="Group 15"/>
              <p:cNvGrpSpPr>
                <a:grpSpLocks/>
              </p:cNvGrpSpPr>
              <p:nvPr/>
            </p:nvGrpSpPr>
            <p:grpSpPr bwMode="auto">
              <a:xfrm>
                <a:off x="2286" y="2958"/>
                <a:ext cx="619" cy="619"/>
                <a:chOff x="2286" y="2958"/>
                <a:chExt cx="619" cy="619"/>
              </a:xfrm>
            </p:grpSpPr>
            <p:sp>
              <p:nvSpPr>
                <p:cNvPr id="95" name="Line 16"/>
                <p:cNvSpPr>
                  <a:spLocks noChangeShapeType="1"/>
                </p:cNvSpPr>
                <p:nvPr/>
              </p:nvSpPr>
              <p:spPr bwMode="auto">
                <a:xfrm rot="2340000" flipH="1">
                  <a:off x="2356" y="3068"/>
                  <a:ext cx="480" cy="3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96" name="Line 17"/>
                <p:cNvSpPr>
                  <a:spLocks noChangeShapeType="1"/>
                </p:cNvSpPr>
                <p:nvPr/>
              </p:nvSpPr>
              <p:spPr bwMode="auto">
                <a:xfrm rot="7740000" flipH="1">
                  <a:off x="2352" y="3072"/>
                  <a:ext cx="480" cy="39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cxnSp>
              <p:nvCxnSpPr>
                <p:cNvPr id="97" name="AutoShape 18"/>
                <p:cNvCxnSpPr>
                  <a:cxnSpLocks noChangeShapeType="1"/>
                  <a:stCxn id="96" idx="1"/>
                  <a:endCxn id="95" idx="1"/>
                </p:cNvCxnSpPr>
                <p:nvPr/>
              </p:nvCxnSpPr>
              <p:spPr bwMode="auto">
                <a:xfrm flipH="1">
                  <a:off x="2286" y="2958"/>
                  <a:ext cx="304" cy="307"/>
                </a:xfrm>
                <a:prstGeom prst="straightConnector1">
                  <a:avLst/>
                </a:prstGeom>
                <a:noFill/>
                <a:ln w="12700" cap="rnd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98" name="AutoShape 19"/>
                <p:cNvCxnSpPr>
                  <a:cxnSpLocks noChangeShapeType="1"/>
                  <a:stCxn id="95" idx="1"/>
                  <a:endCxn id="96" idx="0"/>
                </p:cNvCxnSpPr>
                <p:nvPr/>
              </p:nvCxnSpPr>
              <p:spPr bwMode="auto">
                <a:xfrm>
                  <a:off x="2286" y="3265"/>
                  <a:ext cx="307" cy="312"/>
                </a:xfrm>
                <a:prstGeom prst="straightConnector1">
                  <a:avLst/>
                </a:prstGeom>
                <a:noFill/>
                <a:ln w="12700" cap="rnd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99" name="AutoShape 20"/>
                <p:cNvCxnSpPr>
                  <a:cxnSpLocks noChangeShapeType="1"/>
                  <a:stCxn id="96" idx="0"/>
                  <a:endCxn id="95" idx="0"/>
                </p:cNvCxnSpPr>
                <p:nvPr/>
              </p:nvCxnSpPr>
              <p:spPr bwMode="auto">
                <a:xfrm flipV="1">
                  <a:off x="2593" y="3262"/>
                  <a:ext cx="312" cy="315"/>
                </a:xfrm>
                <a:prstGeom prst="straightConnector1">
                  <a:avLst/>
                </a:prstGeom>
                <a:noFill/>
                <a:ln w="12700" cap="rnd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  <p:cxnSp>
              <p:nvCxnSpPr>
                <p:cNvPr id="100" name="AutoShape 21"/>
                <p:cNvCxnSpPr>
                  <a:cxnSpLocks noChangeShapeType="1"/>
                  <a:stCxn id="96" idx="1"/>
                  <a:endCxn id="95" idx="0"/>
                </p:cNvCxnSpPr>
                <p:nvPr/>
              </p:nvCxnSpPr>
              <p:spPr bwMode="auto">
                <a:xfrm>
                  <a:off x="2590" y="2958"/>
                  <a:ext cx="315" cy="304"/>
                </a:xfrm>
                <a:prstGeom prst="straightConnector1">
                  <a:avLst/>
                </a:prstGeom>
                <a:noFill/>
                <a:ln w="12700" cap="rnd">
                  <a:solidFill>
                    <a:schemeClr val="tx1"/>
                  </a:solidFill>
                  <a:prstDash val="solid"/>
                  <a:round/>
                  <a:headEnd/>
                  <a:tailEnd/>
                </a:ln>
              </p:spPr>
            </p:cxnSp>
          </p:grpSp>
          <p:sp>
            <p:nvSpPr>
              <p:cNvPr id="58" name="Line 22"/>
              <p:cNvSpPr>
                <a:spLocks noChangeShapeType="1"/>
              </p:cNvSpPr>
              <p:nvPr/>
            </p:nvSpPr>
            <p:spPr bwMode="auto">
              <a:xfrm>
                <a:off x="2448" y="3105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9" name="Line 23"/>
              <p:cNvSpPr>
                <a:spLocks noChangeShapeType="1"/>
              </p:cNvSpPr>
              <p:nvPr/>
            </p:nvSpPr>
            <p:spPr bwMode="auto">
              <a:xfrm>
                <a:off x="2352" y="31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0" name="Line 24"/>
              <p:cNvSpPr>
                <a:spLocks noChangeShapeType="1"/>
              </p:cNvSpPr>
              <p:nvPr/>
            </p:nvSpPr>
            <p:spPr bwMode="auto">
              <a:xfrm>
                <a:off x="2448" y="3434"/>
                <a:ext cx="14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1" name="Line 25"/>
              <p:cNvSpPr>
                <a:spLocks noChangeShapeType="1"/>
              </p:cNvSpPr>
              <p:nvPr/>
            </p:nvSpPr>
            <p:spPr bwMode="auto">
              <a:xfrm>
                <a:off x="2352" y="3332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2" name="Line 26"/>
              <p:cNvSpPr>
                <a:spLocks noChangeShapeType="1"/>
              </p:cNvSpPr>
              <p:nvPr/>
            </p:nvSpPr>
            <p:spPr bwMode="auto">
              <a:xfrm>
                <a:off x="2656" y="3024"/>
                <a:ext cx="0" cy="2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4" name="Line 27"/>
              <p:cNvSpPr>
                <a:spLocks noChangeShapeType="1"/>
              </p:cNvSpPr>
              <p:nvPr/>
            </p:nvSpPr>
            <p:spPr bwMode="auto">
              <a:xfrm>
                <a:off x="2709" y="3264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1" name="Line 28"/>
              <p:cNvSpPr>
                <a:spLocks noChangeShapeType="1"/>
              </p:cNvSpPr>
              <p:nvPr/>
            </p:nvSpPr>
            <p:spPr bwMode="auto">
              <a:xfrm>
                <a:off x="2618" y="3264"/>
                <a:ext cx="0" cy="2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2" name="Line 29"/>
              <p:cNvSpPr>
                <a:spLocks noChangeShapeType="1"/>
              </p:cNvSpPr>
              <p:nvPr/>
            </p:nvSpPr>
            <p:spPr bwMode="auto">
              <a:xfrm>
                <a:off x="2811" y="3167"/>
                <a:ext cx="0" cy="9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3" name="Line 30"/>
              <p:cNvSpPr>
                <a:spLocks noChangeShapeType="1"/>
              </p:cNvSpPr>
              <p:nvPr/>
            </p:nvSpPr>
            <p:spPr bwMode="auto">
              <a:xfrm>
                <a:off x="2754" y="3264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94" name="Line 31"/>
              <p:cNvSpPr>
                <a:spLocks noChangeShapeType="1"/>
              </p:cNvSpPr>
              <p:nvPr/>
            </p:nvSpPr>
            <p:spPr bwMode="auto">
              <a:xfrm flipV="1">
                <a:off x="2761" y="3119"/>
                <a:ext cx="0" cy="1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pic>
        <p:nvPicPr>
          <p:cNvPr id="107" name="Picture 12" descr="BOU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83744" y="4667660"/>
            <a:ext cx="910955" cy="11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" name="ZoneTexte 107"/>
          <p:cNvSpPr txBox="1"/>
          <p:nvPr/>
        </p:nvSpPr>
        <p:spPr>
          <a:xfrm>
            <a:off x="2909675" y="5911334"/>
            <a:ext cx="6234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Euclidean</a:t>
            </a:r>
            <a:r>
              <a:rPr lang="fr-FR" sz="1800" b="0" dirty="0" smtClean="0">
                <a:solidFill>
                  <a:schemeClr val="tx1"/>
                </a:solidFill>
                <a:latin typeface="+mn-lt"/>
              </a:rPr>
              <a:t>	        Manhattan              </a:t>
            </a:r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Reeds-Shepp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68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Same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,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different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visibility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sets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49" name="Grouper 48"/>
          <p:cNvGrpSpPr/>
          <p:nvPr/>
        </p:nvGrpSpPr>
        <p:grpSpPr>
          <a:xfrm>
            <a:off x="3330595" y="2135495"/>
            <a:ext cx="4191002" cy="2267080"/>
            <a:chOff x="2806700" y="2286000"/>
            <a:chExt cx="5638802" cy="3368675"/>
          </a:xfrm>
        </p:grpSpPr>
        <p:grpSp>
          <p:nvGrpSpPr>
            <p:cNvPr id="33" name="Group 65"/>
            <p:cNvGrpSpPr>
              <a:grpSpLocks/>
            </p:cNvGrpSpPr>
            <p:nvPr/>
          </p:nvGrpSpPr>
          <p:grpSpPr bwMode="auto">
            <a:xfrm>
              <a:off x="6280152" y="2286000"/>
              <a:ext cx="2165350" cy="3368675"/>
              <a:chOff x="3580" y="2016"/>
              <a:chExt cx="1364" cy="2122"/>
            </a:xfrm>
          </p:grpSpPr>
          <p:grpSp>
            <p:nvGrpSpPr>
              <p:cNvPr id="34" name="Group 57"/>
              <p:cNvGrpSpPr>
                <a:grpSpLocks/>
              </p:cNvGrpSpPr>
              <p:nvPr/>
            </p:nvGrpSpPr>
            <p:grpSpPr bwMode="auto">
              <a:xfrm>
                <a:off x="3831" y="2016"/>
                <a:ext cx="1113" cy="1296"/>
                <a:chOff x="3792" y="2208"/>
                <a:chExt cx="1248" cy="1488"/>
              </a:xfrm>
            </p:grpSpPr>
            <p:sp>
              <p:nvSpPr>
                <p:cNvPr id="36" name="Freeform 54"/>
                <p:cNvSpPr>
                  <a:spLocks/>
                </p:cNvSpPr>
                <p:nvPr/>
              </p:nvSpPr>
              <p:spPr bwMode="auto">
                <a:xfrm>
                  <a:off x="3792" y="2208"/>
                  <a:ext cx="1248" cy="1488"/>
                </a:xfrm>
                <a:custGeom>
                  <a:avLst/>
                  <a:gdLst>
                    <a:gd name="T0" fmla="*/ 1248 w 1248"/>
                    <a:gd name="T1" fmla="*/ 1488 h 1488"/>
                    <a:gd name="T2" fmla="*/ 843 w 1248"/>
                    <a:gd name="T3" fmla="*/ 1488 h 1488"/>
                    <a:gd name="T4" fmla="*/ 816 w 1248"/>
                    <a:gd name="T5" fmla="*/ 96 h 1488"/>
                    <a:gd name="T6" fmla="*/ 960 w 1248"/>
                    <a:gd name="T7" fmla="*/ 288 h 1488"/>
                    <a:gd name="T8" fmla="*/ 576 w 1248"/>
                    <a:gd name="T9" fmla="*/ 576 h 1488"/>
                    <a:gd name="T10" fmla="*/ 600 w 1248"/>
                    <a:gd name="T11" fmla="*/ 696 h 1488"/>
                    <a:gd name="T12" fmla="*/ 618 w 1248"/>
                    <a:gd name="T13" fmla="*/ 708 h 1488"/>
                    <a:gd name="T14" fmla="*/ 618 w 1248"/>
                    <a:gd name="T15" fmla="*/ 744 h 1488"/>
                    <a:gd name="T16" fmla="*/ 600 w 1248"/>
                    <a:gd name="T17" fmla="*/ 756 h 1488"/>
                    <a:gd name="T18" fmla="*/ 537 w 1248"/>
                    <a:gd name="T19" fmla="*/ 753 h 1488"/>
                    <a:gd name="T20" fmla="*/ 543 w 1248"/>
                    <a:gd name="T21" fmla="*/ 687 h 1488"/>
                    <a:gd name="T22" fmla="*/ 540 w 1248"/>
                    <a:gd name="T23" fmla="*/ 558 h 1488"/>
                    <a:gd name="T24" fmla="*/ 507 w 1248"/>
                    <a:gd name="T25" fmla="*/ 537 h 1488"/>
                    <a:gd name="T26" fmla="*/ 420 w 1248"/>
                    <a:gd name="T27" fmla="*/ 504 h 1488"/>
                    <a:gd name="T28" fmla="*/ 432 w 1248"/>
                    <a:gd name="T29" fmla="*/ 960 h 1488"/>
                    <a:gd name="T30" fmla="*/ 144 w 1248"/>
                    <a:gd name="T31" fmla="*/ 768 h 1488"/>
                    <a:gd name="T32" fmla="*/ 0 w 1248"/>
                    <a:gd name="T33" fmla="*/ 528 h 1488"/>
                    <a:gd name="T34" fmla="*/ 0 w 1248"/>
                    <a:gd name="T35" fmla="*/ 0 h 1488"/>
                    <a:gd name="T36" fmla="*/ 1248 w 1248"/>
                    <a:gd name="T37" fmla="*/ 0 h 1488"/>
                    <a:gd name="T38" fmla="*/ 1248 w 1248"/>
                    <a:gd name="T39" fmla="*/ 1488 h 1488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w 1248"/>
                    <a:gd name="T61" fmla="*/ 0 h 1488"/>
                    <a:gd name="T62" fmla="*/ 1248 w 1248"/>
                    <a:gd name="T63" fmla="*/ 1488 h 1488"/>
                  </a:gdLst>
                  <a:ahLst/>
                  <a:cxnLst>
                    <a:cxn ang="T40">
                      <a:pos x="T0" y="T1"/>
                    </a:cxn>
                    <a:cxn ang="T41">
                      <a:pos x="T2" y="T3"/>
                    </a:cxn>
                    <a:cxn ang="T42">
                      <a:pos x="T4" y="T5"/>
                    </a:cxn>
                    <a:cxn ang="T43">
                      <a:pos x="T6" y="T7"/>
                    </a:cxn>
                    <a:cxn ang="T44">
                      <a:pos x="T8" y="T9"/>
                    </a:cxn>
                    <a:cxn ang="T45">
                      <a:pos x="T10" y="T11"/>
                    </a:cxn>
                    <a:cxn ang="T46">
                      <a:pos x="T12" y="T13"/>
                    </a:cxn>
                    <a:cxn ang="T47">
                      <a:pos x="T14" y="T15"/>
                    </a:cxn>
                    <a:cxn ang="T48">
                      <a:pos x="T16" y="T17"/>
                    </a:cxn>
                    <a:cxn ang="T49">
                      <a:pos x="T18" y="T19"/>
                    </a:cxn>
                    <a:cxn ang="T50">
                      <a:pos x="T20" y="T21"/>
                    </a:cxn>
                    <a:cxn ang="T51">
                      <a:pos x="T22" y="T23"/>
                    </a:cxn>
                    <a:cxn ang="T52">
                      <a:pos x="T24" y="T25"/>
                    </a:cxn>
                    <a:cxn ang="T53">
                      <a:pos x="T26" y="T27"/>
                    </a:cxn>
                    <a:cxn ang="T54">
                      <a:pos x="T28" y="T29"/>
                    </a:cxn>
                    <a:cxn ang="T55">
                      <a:pos x="T30" y="T31"/>
                    </a:cxn>
                    <a:cxn ang="T56">
                      <a:pos x="T32" y="T33"/>
                    </a:cxn>
                    <a:cxn ang="T57">
                      <a:pos x="T34" y="T35"/>
                    </a:cxn>
                    <a:cxn ang="T58">
                      <a:pos x="T36" y="T37"/>
                    </a:cxn>
                    <a:cxn ang="T59">
                      <a:pos x="T38" y="T39"/>
                    </a:cxn>
                  </a:cxnLst>
                  <a:rect l="T60" t="T61" r="T62" b="T63"/>
                  <a:pathLst>
                    <a:path w="1248" h="1488">
                      <a:moveTo>
                        <a:pt x="1248" y="1488"/>
                      </a:moveTo>
                      <a:cubicBezTo>
                        <a:pt x="1082" y="1487"/>
                        <a:pt x="980" y="1488"/>
                        <a:pt x="843" y="1488"/>
                      </a:cubicBezTo>
                      <a:lnTo>
                        <a:pt x="816" y="96"/>
                      </a:lnTo>
                      <a:lnTo>
                        <a:pt x="960" y="288"/>
                      </a:lnTo>
                      <a:lnTo>
                        <a:pt x="576" y="576"/>
                      </a:lnTo>
                      <a:cubicBezTo>
                        <a:pt x="584" y="616"/>
                        <a:pt x="588" y="657"/>
                        <a:pt x="600" y="696"/>
                      </a:cubicBezTo>
                      <a:cubicBezTo>
                        <a:pt x="602" y="703"/>
                        <a:pt x="618" y="708"/>
                        <a:pt x="618" y="708"/>
                      </a:cubicBezTo>
                      <a:cubicBezTo>
                        <a:pt x="621" y="720"/>
                        <a:pt x="625" y="731"/>
                        <a:pt x="618" y="744"/>
                      </a:cubicBezTo>
                      <a:cubicBezTo>
                        <a:pt x="614" y="750"/>
                        <a:pt x="600" y="756"/>
                        <a:pt x="600" y="756"/>
                      </a:cubicBezTo>
                      <a:cubicBezTo>
                        <a:pt x="579" y="755"/>
                        <a:pt x="558" y="757"/>
                        <a:pt x="537" y="753"/>
                      </a:cubicBezTo>
                      <a:cubicBezTo>
                        <a:pt x="527" y="751"/>
                        <a:pt x="542" y="693"/>
                        <a:pt x="543" y="687"/>
                      </a:cubicBezTo>
                      <a:cubicBezTo>
                        <a:pt x="542" y="644"/>
                        <a:pt x="543" y="601"/>
                        <a:pt x="540" y="558"/>
                      </a:cubicBezTo>
                      <a:cubicBezTo>
                        <a:pt x="539" y="546"/>
                        <a:pt x="515" y="541"/>
                        <a:pt x="507" y="537"/>
                      </a:cubicBezTo>
                      <a:cubicBezTo>
                        <a:pt x="481" y="524"/>
                        <a:pt x="451" y="504"/>
                        <a:pt x="420" y="504"/>
                      </a:cubicBezTo>
                      <a:lnTo>
                        <a:pt x="432" y="960"/>
                      </a:lnTo>
                      <a:lnTo>
                        <a:pt x="144" y="768"/>
                      </a:lnTo>
                      <a:lnTo>
                        <a:pt x="0" y="528"/>
                      </a:lnTo>
                      <a:lnTo>
                        <a:pt x="0" y="0"/>
                      </a:lnTo>
                      <a:lnTo>
                        <a:pt x="1248" y="0"/>
                      </a:lnTo>
                      <a:lnTo>
                        <a:pt x="1248" y="1488"/>
                      </a:lnTo>
                      <a:close/>
                    </a:path>
                  </a:pathLst>
                </a:custGeom>
                <a:solidFill>
                  <a:srgbClr val="00FFFF"/>
                </a:solidFill>
                <a:ln w="12700">
                  <a:noFill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37" name="Rectangle 55"/>
                <p:cNvSpPr>
                  <a:spLocks noChangeArrowheads="1"/>
                </p:cNvSpPr>
                <p:nvPr/>
              </p:nvSpPr>
              <p:spPr bwMode="auto">
                <a:xfrm>
                  <a:off x="4416" y="2256"/>
                  <a:ext cx="384" cy="576"/>
                </a:xfrm>
                <a:prstGeom prst="rect">
                  <a:avLst/>
                </a:prstGeom>
                <a:solidFill>
                  <a:srgbClr val="00FFFF"/>
                </a:solidFill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35" name="Text Box 61"/>
              <p:cNvSpPr txBox="1">
                <a:spLocks noChangeArrowheads="1"/>
              </p:cNvSpPr>
              <p:nvPr/>
            </p:nvSpPr>
            <p:spPr bwMode="auto">
              <a:xfrm>
                <a:off x="3580" y="3504"/>
                <a:ext cx="1151" cy="63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fr-FR" sz="1800" b="0" dirty="0">
                    <a:solidFill>
                      <a:schemeClr val="tx1"/>
                    </a:solidFill>
                    <a:latin typeface="+mn-lt"/>
                  </a:rPr>
                  <a:t>Manhattan </a:t>
                </a:r>
                <a:r>
                  <a:rPr lang="fr-FR" sz="2000" dirty="0" err="1"/>
                  <a:t>like</a:t>
                </a:r>
                <a:endParaRPr lang="fr-FR" sz="2000" dirty="0"/>
              </a:p>
            </p:txBody>
          </p:sp>
        </p:grpSp>
        <p:grpSp>
          <p:nvGrpSpPr>
            <p:cNvPr id="38" name="Group 64"/>
            <p:cNvGrpSpPr>
              <a:grpSpLocks/>
            </p:cNvGrpSpPr>
            <p:nvPr/>
          </p:nvGrpSpPr>
          <p:grpSpPr bwMode="auto">
            <a:xfrm>
              <a:off x="3432176" y="2286000"/>
              <a:ext cx="2024063" cy="2922588"/>
              <a:chOff x="1786" y="2016"/>
              <a:chExt cx="1275" cy="1841"/>
            </a:xfrm>
          </p:grpSpPr>
          <p:sp>
            <p:nvSpPr>
              <p:cNvPr id="39" name="Freeform 34"/>
              <p:cNvSpPr>
                <a:spLocks/>
              </p:cNvSpPr>
              <p:nvPr/>
            </p:nvSpPr>
            <p:spPr bwMode="auto">
              <a:xfrm>
                <a:off x="1948" y="2016"/>
                <a:ext cx="1113" cy="1171"/>
              </a:xfrm>
              <a:custGeom>
                <a:avLst/>
                <a:gdLst>
                  <a:gd name="T0" fmla="*/ 363 w 1248"/>
                  <a:gd name="T1" fmla="*/ 1026 h 1344"/>
                  <a:gd name="T2" fmla="*/ 288 w 1248"/>
                  <a:gd name="T3" fmla="*/ 975 h 1344"/>
                  <a:gd name="T4" fmla="*/ 240 w 1248"/>
                  <a:gd name="T5" fmla="*/ 939 h 1344"/>
                  <a:gd name="T6" fmla="*/ 204 w 1248"/>
                  <a:gd name="T7" fmla="*/ 927 h 1344"/>
                  <a:gd name="T8" fmla="*/ 183 w 1248"/>
                  <a:gd name="T9" fmla="*/ 891 h 1344"/>
                  <a:gd name="T10" fmla="*/ 180 w 1248"/>
                  <a:gd name="T11" fmla="*/ 786 h 1344"/>
                  <a:gd name="T12" fmla="*/ 156 w 1248"/>
                  <a:gd name="T13" fmla="*/ 687 h 1344"/>
                  <a:gd name="T14" fmla="*/ 120 w 1248"/>
                  <a:gd name="T15" fmla="*/ 615 h 1344"/>
                  <a:gd name="T16" fmla="*/ 72 w 1248"/>
                  <a:gd name="T17" fmla="*/ 567 h 1344"/>
                  <a:gd name="T18" fmla="*/ 54 w 1248"/>
                  <a:gd name="T19" fmla="*/ 549 h 1344"/>
                  <a:gd name="T20" fmla="*/ 36 w 1248"/>
                  <a:gd name="T21" fmla="*/ 531 h 1344"/>
                  <a:gd name="T22" fmla="*/ 33 w 1248"/>
                  <a:gd name="T23" fmla="*/ 513 h 1344"/>
                  <a:gd name="T24" fmla="*/ 27 w 1248"/>
                  <a:gd name="T25" fmla="*/ 495 h 1344"/>
                  <a:gd name="T26" fmla="*/ 0 w 1248"/>
                  <a:gd name="T27" fmla="*/ 498 h 1344"/>
                  <a:gd name="T28" fmla="*/ 144 w 1248"/>
                  <a:gd name="T29" fmla="*/ 0 h 1344"/>
                  <a:gd name="T30" fmla="*/ 1248 w 1248"/>
                  <a:gd name="T31" fmla="*/ 0 h 1344"/>
                  <a:gd name="T32" fmla="*/ 1248 w 1248"/>
                  <a:gd name="T33" fmla="*/ 1344 h 1344"/>
                  <a:gd name="T34" fmla="*/ 999 w 1248"/>
                  <a:gd name="T35" fmla="*/ 1326 h 1344"/>
                  <a:gd name="T36" fmla="*/ 912 w 1248"/>
                  <a:gd name="T37" fmla="*/ 864 h 1344"/>
                  <a:gd name="T38" fmla="*/ 720 w 1248"/>
                  <a:gd name="T39" fmla="*/ 912 h 1344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248"/>
                  <a:gd name="T61" fmla="*/ 0 h 1344"/>
                  <a:gd name="T62" fmla="*/ 1248 w 1248"/>
                  <a:gd name="T63" fmla="*/ 1344 h 1344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248" h="1344">
                    <a:moveTo>
                      <a:pt x="363" y="1026"/>
                    </a:moveTo>
                    <a:cubicBezTo>
                      <a:pt x="358" y="1012"/>
                      <a:pt x="304" y="980"/>
                      <a:pt x="288" y="975"/>
                    </a:cubicBezTo>
                    <a:cubicBezTo>
                      <a:pt x="272" y="963"/>
                      <a:pt x="259" y="945"/>
                      <a:pt x="240" y="939"/>
                    </a:cubicBezTo>
                    <a:cubicBezTo>
                      <a:pt x="228" y="935"/>
                      <a:pt x="204" y="927"/>
                      <a:pt x="204" y="927"/>
                    </a:cubicBezTo>
                    <a:cubicBezTo>
                      <a:pt x="192" y="915"/>
                      <a:pt x="187" y="908"/>
                      <a:pt x="183" y="891"/>
                    </a:cubicBezTo>
                    <a:cubicBezTo>
                      <a:pt x="182" y="856"/>
                      <a:pt x="182" y="821"/>
                      <a:pt x="180" y="786"/>
                    </a:cubicBezTo>
                    <a:cubicBezTo>
                      <a:pt x="178" y="749"/>
                      <a:pt x="164" y="721"/>
                      <a:pt x="156" y="687"/>
                    </a:cubicBezTo>
                    <a:cubicBezTo>
                      <a:pt x="149" y="657"/>
                      <a:pt x="150" y="630"/>
                      <a:pt x="120" y="615"/>
                    </a:cubicBezTo>
                    <a:cubicBezTo>
                      <a:pt x="109" y="598"/>
                      <a:pt x="84" y="579"/>
                      <a:pt x="72" y="567"/>
                    </a:cubicBezTo>
                    <a:cubicBezTo>
                      <a:pt x="66" y="561"/>
                      <a:pt x="60" y="555"/>
                      <a:pt x="54" y="549"/>
                    </a:cubicBezTo>
                    <a:cubicBezTo>
                      <a:pt x="48" y="543"/>
                      <a:pt x="36" y="531"/>
                      <a:pt x="36" y="531"/>
                    </a:cubicBezTo>
                    <a:cubicBezTo>
                      <a:pt x="35" y="525"/>
                      <a:pt x="34" y="519"/>
                      <a:pt x="33" y="513"/>
                    </a:cubicBezTo>
                    <a:cubicBezTo>
                      <a:pt x="31" y="507"/>
                      <a:pt x="27" y="495"/>
                      <a:pt x="27" y="495"/>
                    </a:cubicBezTo>
                    <a:cubicBezTo>
                      <a:pt x="10" y="499"/>
                      <a:pt x="19" y="498"/>
                      <a:pt x="0" y="498"/>
                    </a:cubicBezTo>
                    <a:lnTo>
                      <a:pt x="144" y="0"/>
                    </a:lnTo>
                    <a:lnTo>
                      <a:pt x="1248" y="0"/>
                    </a:lnTo>
                    <a:lnTo>
                      <a:pt x="1248" y="1344"/>
                    </a:lnTo>
                    <a:cubicBezTo>
                      <a:pt x="1166" y="1336"/>
                      <a:pt x="1082" y="1326"/>
                      <a:pt x="999" y="1326"/>
                    </a:cubicBezTo>
                    <a:lnTo>
                      <a:pt x="912" y="864"/>
                    </a:lnTo>
                    <a:lnTo>
                      <a:pt x="720" y="912"/>
                    </a:lnTo>
                  </a:path>
                </a:pathLst>
              </a:custGeom>
              <a:solidFill>
                <a:srgbClr val="00FFFF"/>
              </a:soli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0" name="Text Box 60"/>
              <p:cNvSpPr txBox="1">
                <a:spLocks noChangeArrowheads="1"/>
              </p:cNvSpPr>
              <p:nvPr/>
            </p:nvSpPr>
            <p:spPr bwMode="auto">
              <a:xfrm>
                <a:off x="1786" y="3511"/>
                <a:ext cx="1125" cy="34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fr-FR" sz="1800" b="0" dirty="0" err="1">
                    <a:solidFill>
                      <a:schemeClr val="tx1"/>
                    </a:solidFill>
                    <a:latin typeface="+mn-lt"/>
                  </a:rPr>
                  <a:t>Euclidean</a:t>
                </a:r>
                <a:endParaRPr lang="fr-FR" sz="1800" b="0" dirty="0">
                  <a:solidFill>
                    <a:schemeClr val="tx1"/>
                  </a:solidFill>
                  <a:latin typeface="+mn-lt"/>
                </a:endParaRPr>
              </a:p>
            </p:txBody>
          </p:sp>
        </p:grpSp>
        <p:grpSp>
          <p:nvGrpSpPr>
            <p:cNvPr id="41" name="Group 10"/>
            <p:cNvGrpSpPr>
              <a:grpSpLocks/>
            </p:cNvGrpSpPr>
            <p:nvPr/>
          </p:nvGrpSpPr>
          <p:grpSpPr bwMode="auto">
            <a:xfrm>
              <a:off x="2806700" y="2286000"/>
              <a:ext cx="2649538" cy="2057400"/>
              <a:chOff x="1056" y="2208"/>
              <a:chExt cx="1872" cy="1488"/>
            </a:xfrm>
          </p:grpSpPr>
          <p:sp>
            <p:nvSpPr>
              <p:cNvPr id="42" name="Rectangle 6"/>
              <p:cNvSpPr>
                <a:spLocks noChangeArrowheads="1"/>
              </p:cNvSpPr>
              <p:nvPr/>
            </p:nvSpPr>
            <p:spPr bwMode="auto">
              <a:xfrm>
                <a:off x="1056" y="2208"/>
                <a:ext cx="1872" cy="14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3" name="Freeform 7"/>
              <p:cNvSpPr>
                <a:spLocks/>
              </p:cNvSpPr>
              <p:nvPr/>
            </p:nvSpPr>
            <p:spPr bwMode="auto">
              <a:xfrm>
                <a:off x="1664" y="2392"/>
                <a:ext cx="1096" cy="1168"/>
              </a:xfrm>
              <a:custGeom>
                <a:avLst/>
                <a:gdLst>
                  <a:gd name="T0" fmla="*/ 352 w 1096"/>
                  <a:gd name="T1" fmla="*/ 104 h 1168"/>
                  <a:gd name="T2" fmla="*/ 16 w 1096"/>
                  <a:gd name="T3" fmla="*/ 344 h 1168"/>
                  <a:gd name="T4" fmla="*/ 256 w 1096"/>
                  <a:gd name="T5" fmla="*/ 824 h 1168"/>
                  <a:gd name="T6" fmla="*/ 448 w 1096"/>
                  <a:gd name="T7" fmla="*/ 776 h 1168"/>
                  <a:gd name="T8" fmla="*/ 256 w 1096"/>
                  <a:gd name="T9" fmla="*/ 584 h 1168"/>
                  <a:gd name="T10" fmla="*/ 400 w 1096"/>
                  <a:gd name="T11" fmla="*/ 392 h 1168"/>
                  <a:gd name="T12" fmla="*/ 880 w 1096"/>
                  <a:gd name="T13" fmla="*/ 1064 h 1168"/>
                  <a:gd name="T14" fmla="*/ 1072 w 1096"/>
                  <a:gd name="T15" fmla="*/ 1016 h 1168"/>
                  <a:gd name="T16" fmla="*/ 736 w 1096"/>
                  <a:gd name="T17" fmla="*/ 152 h 1168"/>
                  <a:gd name="T18" fmla="*/ 352 w 1096"/>
                  <a:gd name="T19" fmla="*/ 104 h 116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96"/>
                  <a:gd name="T31" fmla="*/ 0 h 1168"/>
                  <a:gd name="T32" fmla="*/ 1096 w 1096"/>
                  <a:gd name="T33" fmla="*/ 1168 h 116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96" h="1168">
                    <a:moveTo>
                      <a:pt x="352" y="104"/>
                    </a:moveTo>
                    <a:cubicBezTo>
                      <a:pt x="232" y="136"/>
                      <a:pt x="32" y="224"/>
                      <a:pt x="16" y="344"/>
                    </a:cubicBezTo>
                    <a:cubicBezTo>
                      <a:pt x="0" y="464"/>
                      <a:pt x="184" y="752"/>
                      <a:pt x="256" y="824"/>
                    </a:cubicBezTo>
                    <a:cubicBezTo>
                      <a:pt x="328" y="896"/>
                      <a:pt x="448" y="816"/>
                      <a:pt x="448" y="776"/>
                    </a:cubicBezTo>
                    <a:cubicBezTo>
                      <a:pt x="448" y="736"/>
                      <a:pt x="264" y="648"/>
                      <a:pt x="256" y="584"/>
                    </a:cubicBezTo>
                    <a:cubicBezTo>
                      <a:pt x="248" y="520"/>
                      <a:pt x="296" y="312"/>
                      <a:pt x="400" y="392"/>
                    </a:cubicBezTo>
                    <a:cubicBezTo>
                      <a:pt x="504" y="472"/>
                      <a:pt x="768" y="960"/>
                      <a:pt x="880" y="1064"/>
                    </a:cubicBezTo>
                    <a:cubicBezTo>
                      <a:pt x="992" y="1168"/>
                      <a:pt x="1096" y="1168"/>
                      <a:pt x="1072" y="1016"/>
                    </a:cubicBezTo>
                    <a:cubicBezTo>
                      <a:pt x="1048" y="864"/>
                      <a:pt x="856" y="304"/>
                      <a:pt x="736" y="152"/>
                    </a:cubicBezTo>
                    <a:cubicBezTo>
                      <a:pt x="616" y="0"/>
                      <a:pt x="472" y="72"/>
                      <a:pt x="352" y="104"/>
                    </a:cubicBez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4" name="Oval 8"/>
              <p:cNvSpPr>
                <a:spLocks noChangeArrowheads="1"/>
              </p:cNvSpPr>
              <p:nvPr/>
            </p:nvSpPr>
            <p:spPr bwMode="auto">
              <a:xfrm>
                <a:off x="1440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45" name="Group 12"/>
            <p:cNvGrpSpPr>
              <a:grpSpLocks/>
            </p:cNvGrpSpPr>
            <p:nvPr/>
          </p:nvGrpSpPr>
          <p:grpSpPr bwMode="auto">
            <a:xfrm>
              <a:off x="5795963" y="2286000"/>
              <a:ext cx="2649537" cy="2057400"/>
              <a:chOff x="1056" y="2208"/>
              <a:chExt cx="1872" cy="1488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1056" y="2208"/>
                <a:ext cx="1872" cy="148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7" name="Freeform 14"/>
              <p:cNvSpPr>
                <a:spLocks/>
              </p:cNvSpPr>
              <p:nvPr/>
            </p:nvSpPr>
            <p:spPr bwMode="auto">
              <a:xfrm>
                <a:off x="1664" y="2392"/>
                <a:ext cx="1096" cy="1168"/>
              </a:xfrm>
              <a:custGeom>
                <a:avLst/>
                <a:gdLst>
                  <a:gd name="T0" fmla="*/ 352 w 1096"/>
                  <a:gd name="T1" fmla="*/ 104 h 1168"/>
                  <a:gd name="T2" fmla="*/ 16 w 1096"/>
                  <a:gd name="T3" fmla="*/ 344 h 1168"/>
                  <a:gd name="T4" fmla="*/ 256 w 1096"/>
                  <a:gd name="T5" fmla="*/ 824 h 1168"/>
                  <a:gd name="T6" fmla="*/ 448 w 1096"/>
                  <a:gd name="T7" fmla="*/ 776 h 1168"/>
                  <a:gd name="T8" fmla="*/ 256 w 1096"/>
                  <a:gd name="T9" fmla="*/ 584 h 1168"/>
                  <a:gd name="T10" fmla="*/ 400 w 1096"/>
                  <a:gd name="T11" fmla="*/ 392 h 1168"/>
                  <a:gd name="T12" fmla="*/ 880 w 1096"/>
                  <a:gd name="T13" fmla="*/ 1064 h 1168"/>
                  <a:gd name="T14" fmla="*/ 1072 w 1096"/>
                  <a:gd name="T15" fmla="*/ 1016 h 1168"/>
                  <a:gd name="T16" fmla="*/ 736 w 1096"/>
                  <a:gd name="T17" fmla="*/ 152 h 1168"/>
                  <a:gd name="T18" fmla="*/ 352 w 1096"/>
                  <a:gd name="T19" fmla="*/ 104 h 116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096"/>
                  <a:gd name="T31" fmla="*/ 0 h 1168"/>
                  <a:gd name="T32" fmla="*/ 1096 w 1096"/>
                  <a:gd name="T33" fmla="*/ 1168 h 116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096" h="1168">
                    <a:moveTo>
                      <a:pt x="352" y="104"/>
                    </a:moveTo>
                    <a:cubicBezTo>
                      <a:pt x="232" y="136"/>
                      <a:pt x="32" y="224"/>
                      <a:pt x="16" y="344"/>
                    </a:cubicBezTo>
                    <a:cubicBezTo>
                      <a:pt x="0" y="464"/>
                      <a:pt x="184" y="752"/>
                      <a:pt x="256" y="824"/>
                    </a:cubicBezTo>
                    <a:cubicBezTo>
                      <a:pt x="328" y="896"/>
                      <a:pt x="448" y="816"/>
                      <a:pt x="448" y="776"/>
                    </a:cubicBezTo>
                    <a:cubicBezTo>
                      <a:pt x="448" y="736"/>
                      <a:pt x="264" y="648"/>
                      <a:pt x="256" y="584"/>
                    </a:cubicBezTo>
                    <a:cubicBezTo>
                      <a:pt x="248" y="520"/>
                      <a:pt x="296" y="312"/>
                      <a:pt x="400" y="392"/>
                    </a:cubicBezTo>
                    <a:cubicBezTo>
                      <a:pt x="504" y="472"/>
                      <a:pt x="768" y="960"/>
                      <a:pt x="880" y="1064"/>
                    </a:cubicBezTo>
                    <a:cubicBezTo>
                      <a:pt x="992" y="1168"/>
                      <a:pt x="1096" y="1168"/>
                      <a:pt x="1072" y="1016"/>
                    </a:cubicBezTo>
                    <a:cubicBezTo>
                      <a:pt x="1048" y="864"/>
                      <a:pt x="856" y="304"/>
                      <a:pt x="736" y="152"/>
                    </a:cubicBezTo>
                    <a:cubicBezTo>
                      <a:pt x="616" y="0"/>
                      <a:pt x="472" y="72"/>
                      <a:pt x="352" y="104"/>
                    </a:cubicBezTo>
                    <a:close/>
                  </a:path>
                </a:pathLst>
              </a:custGeom>
              <a:solidFill>
                <a:schemeClr val="bg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48" name="Oval 15"/>
              <p:cNvSpPr>
                <a:spLocks noChangeArrowheads="1"/>
              </p:cNvSpPr>
              <p:nvPr/>
            </p:nvSpPr>
            <p:spPr bwMode="auto">
              <a:xfrm>
                <a:off x="1440" y="340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  <p:pic>
        <p:nvPicPr>
          <p:cNvPr id="50" name="Picture 20" descr="dubvi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0100" y="4466075"/>
            <a:ext cx="1882775" cy="1578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" name="Text Box 60"/>
          <p:cNvSpPr txBox="1">
            <a:spLocks noChangeArrowheads="1"/>
          </p:cNvSpPr>
          <p:nvPr/>
        </p:nvSpPr>
        <p:spPr bwMode="auto">
          <a:xfrm>
            <a:off x="4775200" y="6057054"/>
            <a:ext cx="15982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sz="1800" b="0" dirty="0" err="1" smtClean="0">
                <a:solidFill>
                  <a:schemeClr val="tx1"/>
                </a:solidFill>
                <a:latin typeface="+mn-lt"/>
              </a:rPr>
              <a:t>Reeds-Shepp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53" name="Connecteur droit 52"/>
          <p:cNvCxnSpPr/>
          <p:nvPr/>
        </p:nvCxnSpPr>
        <p:spPr bwMode="auto">
          <a:xfrm rot="16200000" flipH="1">
            <a:off x="5564717" y="5293783"/>
            <a:ext cx="275167" cy="135466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7" name="Connecteur droit 56"/>
          <p:cNvCxnSpPr/>
          <p:nvPr/>
        </p:nvCxnSpPr>
        <p:spPr bwMode="auto">
          <a:xfrm>
            <a:off x="5435600" y="5528731"/>
            <a:ext cx="198967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(1)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Existence and robustness of finite coverage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grpSp>
        <p:nvGrpSpPr>
          <p:cNvPr id="25" name="Grouper 24"/>
          <p:cNvGrpSpPr/>
          <p:nvPr/>
        </p:nvGrpSpPr>
        <p:grpSpPr>
          <a:xfrm>
            <a:off x="3035300" y="3695700"/>
            <a:ext cx="5181600" cy="2236232"/>
            <a:chOff x="2387600" y="3276600"/>
            <a:chExt cx="5181600" cy="2236232"/>
          </a:xfrm>
        </p:grpSpPr>
        <p:sp>
          <p:nvSpPr>
            <p:cNvPr id="5" name="Text Box 2"/>
            <p:cNvSpPr txBox="1">
              <a:spLocks noChangeArrowheads="1"/>
            </p:cNvSpPr>
            <p:nvPr/>
          </p:nvSpPr>
          <p:spPr bwMode="auto">
            <a:xfrm>
              <a:off x="5946415" y="5143500"/>
              <a:ext cx="1275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>
                  <a:solidFill>
                    <a:schemeClr val="tx1"/>
                  </a:solidFill>
                  <a:latin typeface="+mn-lt"/>
                </a:rPr>
                <a:t>Manhattan</a:t>
              </a:r>
            </a:p>
          </p:txBody>
        </p:sp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783711" y="5143500"/>
              <a:ext cx="11985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 err="1">
                  <a:solidFill>
                    <a:schemeClr val="tx1"/>
                  </a:solidFill>
                  <a:latin typeface="+mn-lt"/>
                </a:rPr>
                <a:t>Euclidean</a:t>
              </a:r>
              <a:endParaRPr lang="fr-FR" sz="1800" b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7" name="Group 32"/>
            <p:cNvGrpSpPr>
              <a:grpSpLocks/>
            </p:cNvGrpSpPr>
            <p:nvPr/>
          </p:nvGrpSpPr>
          <p:grpSpPr bwMode="auto">
            <a:xfrm>
              <a:off x="2387600" y="3276600"/>
              <a:ext cx="5181600" cy="1752600"/>
              <a:chOff x="1536" y="2064"/>
              <a:chExt cx="3264" cy="1104"/>
            </a:xfrm>
          </p:grpSpPr>
          <p:grpSp>
            <p:nvGrpSpPr>
              <p:cNvPr id="8" name="Group 19"/>
              <p:cNvGrpSpPr>
                <a:grpSpLocks/>
              </p:cNvGrpSpPr>
              <p:nvPr/>
            </p:nvGrpSpPr>
            <p:grpSpPr bwMode="auto">
              <a:xfrm>
                <a:off x="1536" y="2064"/>
                <a:ext cx="1200" cy="1104"/>
                <a:chOff x="720" y="2208"/>
                <a:chExt cx="1200" cy="1104"/>
              </a:xfrm>
            </p:grpSpPr>
            <p:sp>
              <p:nvSpPr>
                <p:cNvPr id="13" name="Rectangle 6"/>
                <p:cNvSpPr>
                  <a:spLocks noChangeArrowheads="1"/>
                </p:cNvSpPr>
                <p:nvPr/>
              </p:nvSpPr>
              <p:spPr bwMode="auto">
                <a:xfrm>
                  <a:off x="720" y="2208"/>
                  <a:ext cx="1200" cy="1104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4" name="AutoShape 10"/>
                <p:cNvSpPr>
                  <a:spLocks noChangeArrowheads="1"/>
                </p:cNvSpPr>
                <p:nvPr/>
              </p:nvSpPr>
              <p:spPr bwMode="auto">
                <a:xfrm>
                  <a:off x="1008" y="3072"/>
                  <a:ext cx="576" cy="240"/>
                </a:xfrm>
                <a:prstGeom prst="parallelogram">
                  <a:avLst>
                    <a:gd name="adj" fmla="val 60000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5" name="AutoShape 12"/>
                <p:cNvSpPr>
                  <a:spLocks noChangeArrowheads="1"/>
                </p:cNvSpPr>
                <p:nvPr/>
              </p:nvSpPr>
              <p:spPr bwMode="auto">
                <a:xfrm>
                  <a:off x="1187" y="2688"/>
                  <a:ext cx="528" cy="384"/>
                </a:xfrm>
                <a:custGeom>
                  <a:avLst/>
                  <a:gdLst>
                    <a:gd name="T0" fmla="*/ 462 w 21600"/>
                    <a:gd name="T1" fmla="*/ 192 h 21600"/>
                    <a:gd name="T2" fmla="*/ 264 w 21600"/>
                    <a:gd name="T3" fmla="*/ 384 h 21600"/>
                    <a:gd name="T4" fmla="*/ 66 w 21600"/>
                    <a:gd name="T5" fmla="*/ 192 h 21600"/>
                    <a:gd name="T6" fmla="*/ 264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9" name="Group 14"/>
              <p:cNvGrpSpPr>
                <a:grpSpLocks/>
              </p:cNvGrpSpPr>
              <p:nvPr/>
            </p:nvGrpSpPr>
            <p:grpSpPr bwMode="auto">
              <a:xfrm>
                <a:off x="3600" y="2064"/>
                <a:ext cx="1200" cy="1104"/>
                <a:chOff x="720" y="2208"/>
                <a:chExt cx="1200" cy="1104"/>
              </a:xfrm>
            </p:grpSpPr>
            <p:sp>
              <p:nvSpPr>
                <p:cNvPr id="10" name="Rectangle 15"/>
                <p:cNvSpPr>
                  <a:spLocks noChangeArrowheads="1"/>
                </p:cNvSpPr>
                <p:nvPr/>
              </p:nvSpPr>
              <p:spPr bwMode="auto">
                <a:xfrm>
                  <a:off x="720" y="2208"/>
                  <a:ext cx="1200" cy="1104"/>
                </a:xfrm>
                <a:prstGeom prst="rect">
                  <a:avLst/>
                </a:prstGeom>
                <a:noFill/>
                <a:ln w="635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1" name="AutoShape 16"/>
                <p:cNvSpPr>
                  <a:spLocks noChangeArrowheads="1"/>
                </p:cNvSpPr>
                <p:nvPr/>
              </p:nvSpPr>
              <p:spPr bwMode="auto">
                <a:xfrm>
                  <a:off x="1008" y="3072"/>
                  <a:ext cx="576" cy="240"/>
                </a:xfrm>
                <a:prstGeom prst="parallelogram">
                  <a:avLst>
                    <a:gd name="adj" fmla="val 60000"/>
                  </a:avLst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12" name="AutoShape 17"/>
                <p:cNvSpPr>
                  <a:spLocks noChangeArrowheads="1"/>
                </p:cNvSpPr>
                <p:nvPr/>
              </p:nvSpPr>
              <p:spPr bwMode="auto">
                <a:xfrm>
                  <a:off x="1187" y="2688"/>
                  <a:ext cx="528" cy="384"/>
                </a:xfrm>
                <a:custGeom>
                  <a:avLst/>
                  <a:gdLst>
                    <a:gd name="T0" fmla="*/ 462 w 21600"/>
                    <a:gd name="T1" fmla="*/ 192 h 21600"/>
                    <a:gd name="T2" fmla="*/ 264 w 21600"/>
                    <a:gd name="T3" fmla="*/ 384 h 21600"/>
                    <a:gd name="T4" fmla="*/ 66 w 21600"/>
                    <a:gd name="T5" fmla="*/ 192 h 21600"/>
                    <a:gd name="T6" fmla="*/ 264 w 21600"/>
                    <a:gd name="T7" fmla="*/ 0 h 2160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4500 w 21600"/>
                    <a:gd name="T13" fmla="*/ 4500 h 21600"/>
                    <a:gd name="T14" fmla="*/ 17100 w 21600"/>
                    <a:gd name="T15" fmla="*/ 17100 h 2160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1600" h="21600">
                      <a:moveTo>
                        <a:pt x="0" y="0"/>
                      </a:moveTo>
                      <a:lnTo>
                        <a:pt x="5400" y="21600"/>
                      </a:lnTo>
                      <a:lnTo>
                        <a:pt x="16200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  <p:grpSp>
          <p:nvGrpSpPr>
            <p:cNvPr id="16" name="Group 33"/>
            <p:cNvGrpSpPr>
              <a:grpSpLocks/>
            </p:cNvGrpSpPr>
            <p:nvPr/>
          </p:nvGrpSpPr>
          <p:grpSpPr bwMode="auto">
            <a:xfrm>
              <a:off x="2997200" y="3784600"/>
              <a:ext cx="4448175" cy="917575"/>
              <a:chOff x="1888" y="2384"/>
              <a:chExt cx="2802" cy="578"/>
            </a:xfrm>
          </p:grpSpPr>
          <p:grpSp>
            <p:nvGrpSpPr>
              <p:cNvPr id="17" name="Group 30"/>
              <p:cNvGrpSpPr>
                <a:grpSpLocks/>
              </p:cNvGrpSpPr>
              <p:nvPr/>
            </p:nvGrpSpPr>
            <p:grpSpPr bwMode="auto">
              <a:xfrm>
                <a:off x="1888" y="2384"/>
                <a:ext cx="642" cy="578"/>
                <a:chOff x="1888" y="2384"/>
                <a:chExt cx="642" cy="578"/>
              </a:xfrm>
            </p:grpSpPr>
            <p:sp>
              <p:nvSpPr>
                <p:cNvPr id="22" name="Oval 20"/>
                <p:cNvSpPr>
                  <a:spLocks noChangeArrowheads="1"/>
                </p:cNvSpPr>
                <p:nvPr/>
              </p:nvSpPr>
              <p:spPr bwMode="auto">
                <a:xfrm>
                  <a:off x="1888" y="2840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3" name="Oval 21"/>
                <p:cNvSpPr>
                  <a:spLocks noChangeArrowheads="1"/>
                </p:cNvSpPr>
                <p:nvPr/>
              </p:nvSpPr>
              <p:spPr bwMode="auto">
                <a:xfrm>
                  <a:off x="2016" y="2384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4" name="Oval 22"/>
                <p:cNvSpPr>
                  <a:spLocks noChangeArrowheads="1"/>
                </p:cNvSpPr>
                <p:nvPr/>
              </p:nvSpPr>
              <p:spPr bwMode="auto">
                <a:xfrm>
                  <a:off x="2496" y="2928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grpSp>
            <p:nvGrpSpPr>
              <p:cNvPr id="18" name="Group 31"/>
              <p:cNvGrpSpPr>
                <a:grpSpLocks/>
              </p:cNvGrpSpPr>
              <p:nvPr/>
            </p:nvGrpSpPr>
            <p:grpSpPr bwMode="auto">
              <a:xfrm>
                <a:off x="3600" y="2784"/>
                <a:ext cx="1090" cy="166"/>
                <a:chOff x="3600" y="2784"/>
                <a:chExt cx="1090" cy="166"/>
              </a:xfrm>
            </p:grpSpPr>
            <p:sp>
              <p:nvSpPr>
                <p:cNvPr id="19" name="Line 24"/>
                <p:cNvSpPr>
                  <a:spLocks noChangeShapeType="1"/>
                </p:cNvSpPr>
                <p:nvPr/>
              </p:nvSpPr>
              <p:spPr bwMode="auto">
                <a:xfrm>
                  <a:off x="3600" y="2928"/>
                  <a:ext cx="480" cy="0"/>
                </a:xfrm>
                <a:prstGeom prst="line">
                  <a:avLst/>
                </a:prstGeom>
                <a:noFill/>
                <a:ln w="12700" cap="rnd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0" name="Oval 25"/>
                <p:cNvSpPr>
                  <a:spLocks noChangeArrowheads="1"/>
                </p:cNvSpPr>
                <p:nvPr/>
              </p:nvSpPr>
              <p:spPr bwMode="auto">
                <a:xfrm>
                  <a:off x="3792" y="2916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1" name="Oval 26"/>
                <p:cNvSpPr>
                  <a:spLocks noChangeArrowheads="1"/>
                </p:cNvSpPr>
                <p:nvPr/>
              </p:nvSpPr>
              <p:spPr bwMode="auto">
                <a:xfrm>
                  <a:off x="4656" y="2784"/>
                  <a:ext cx="34" cy="3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(1)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Existence and robustness of finite coverage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6556014" y="5664200"/>
            <a:ext cx="1275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>
                <a:solidFill>
                  <a:schemeClr val="tx1"/>
                </a:solidFill>
                <a:latin typeface="+mn-lt"/>
              </a:rPr>
              <a:t>Manhattan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393311" y="5664200"/>
            <a:ext cx="1198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 err="1">
                <a:solidFill>
                  <a:schemeClr val="tx1"/>
                </a:solidFill>
                <a:latin typeface="+mn-lt"/>
              </a:rPr>
              <a:t>Euclidean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27" name="Group 28"/>
          <p:cNvGrpSpPr>
            <a:grpSpLocks/>
          </p:cNvGrpSpPr>
          <p:nvPr/>
        </p:nvGrpSpPr>
        <p:grpSpPr bwMode="auto">
          <a:xfrm>
            <a:off x="2997200" y="3721100"/>
            <a:ext cx="5181600" cy="1752600"/>
            <a:chOff x="1536" y="2064"/>
            <a:chExt cx="3264" cy="1104"/>
          </a:xfrm>
        </p:grpSpPr>
        <p:sp>
          <p:nvSpPr>
            <p:cNvPr id="28" name="Rectangle 8"/>
            <p:cNvSpPr>
              <a:spLocks noChangeArrowheads="1"/>
            </p:cNvSpPr>
            <p:nvPr/>
          </p:nvSpPr>
          <p:spPr bwMode="auto">
            <a:xfrm>
              <a:off x="1536" y="2064"/>
              <a:ext cx="1200" cy="1104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9" name="Rectangle 12"/>
            <p:cNvSpPr>
              <a:spLocks noChangeArrowheads="1"/>
            </p:cNvSpPr>
            <p:nvPr/>
          </p:nvSpPr>
          <p:spPr bwMode="auto">
            <a:xfrm>
              <a:off x="3600" y="2064"/>
              <a:ext cx="1200" cy="1104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0" name="AutoShape 14"/>
            <p:cNvSpPr>
              <a:spLocks noChangeArrowheads="1"/>
            </p:cNvSpPr>
            <p:nvPr/>
          </p:nvSpPr>
          <p:spPr bwMode="auto">
            <a:xfrm>
              <a:off x="3840" y="2544"/>
              <a:ext cx="768" cy="624"/>
            </a:xfrm>
            <a:custGeom>
              <a:avLst/>
              <a:gdLst>
                <a:gd name="T0" fmla="*/ 672 w 21600"/>
                <a:gd name="T1" fmla="*/ 312 h 21600"/>
                <a:gd name="T2" fmla="*/ 384 w 21600"/>
                <a:gd name="T3" fmla="*/ 624 h 21600"/>
                <a:gd name="T4" fmla="*/ 96 w 21600"/>
                <a:gd name="T5" fmla="*/ 312 h 21600"/>
                <a:gd name="T6" fmla="*/ 38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1" name="AutoShape 24"/>
            <p:cNvSpPr>
              <a:spLocks noChangeArrowheads="1"/>
            </p:cNvSpPr>
            <p:nvPr/>
          </p:nvSpPr>
          <p:spPr bwMode="auto">
            <a:xfrm>
              <a:off x="1776" y="2544"/>
              <a:ext cx="768" cy="624"/>
            </a:xfrm>
            <a:custGeom>
              <a:avLst/>
              <a:gdLst>
                <a:gd name="T0" fmla="*/ 672 w 21600"/>
                <a:gd name="T1" fmla="*/ 312 h 21600"/>
                <a:gd name="T2" fmla="*/ 384 w 21600"/>
                <a:gd name="T3" fmla="*/ 624 h 21600"/>
                <a:gd name="T4" fmla="*/ 96 w 21600"/>
                <a:gd name="T5" fmla="*/ 312 h 21600"/>
                <a:gd name="T6" fmla="*/ 38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32" name="Group 32"/>
          <p:cNvGrpSpPr>
            <a:grpSpLocks/>
          </p:cNvGrpSpPr>
          <p:nvPr/>
        </p:nvGrpSpPr>
        <p:grpSpPr bwMode="auto">
          <a:xfrm>
            <a:off x="3149600" y="4102103"/>
            <a:ext cx="5683250" cy="674688"/>
            <a:chOff x="1632" y="2304"/>
            <a:chExt cx="3580" cy="425"/>
          </a:xfrm>
        </p:grpSpPr>
        <p:sp>
          <p:nvSpPr>
            <p:cNvPr id="33" name="Oval 25"/>
            <p:cNvSpPr>
              <a:spLocks noChangeArrowheads="1"/>
            </p:cNvSpPr>
            <p:nvPr/>
          </p:nvSpPr>
          <p:spPr bwMode="auto">
            <a:xfrm>
              <a:off x="1632" y="2304"/>
              <a:ext cx="34" cy="3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4" name="Oval 27"/>
            <p:cNvSpPr>
              <a:spLocks noChangeArrowheads="1"/>
            </p:cNvSpPr>
            <p:nvPr/>
          </p:nvSpPr>
          <p:spPr bwMode="auto">
            <a:xfrm>
              <a:off x="2640" y="2448"/>
              <a:ext cx="34" cy="34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5" name="Text Box 30"/>
            <p:cNvSpPr txBox="1">
              <a:spLocks noChangeArrowheads="1"/>
            </p:cNvSpPr>
            <p:nvPr/>
          </p:nvSpPr>
          <p:spPr bwMode="auto">
            <a:xfrm>
              <a:off x="4901" y="2496"/>
              <a:ext cx="311" cy="23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>
                  <a:solidFill>
                    <a:srgbClr val="FF0000"/>
                  </a:solidFill>
                  <a:latin typeface="+mn-lt"/>
                </a:rPr>
                <a:t>No</a:t>
              </a:r>
              <a:endParaRPr lang="fr-FR" sz="1800" b="0" dirty="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(1)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Existence and robustness of finite coverage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6556014" y="5664200"/>
            <a:ext cx="1275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>
                <a:solidFill>
                  <a:schemeClr val="tx1"/>
                </a:solidFill>
                <a:latin typeface="+mn-lt"/>
              </a:rPr>
              <a:t>Manhattan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393311" y="5664200"/>
            <a:ext cx="1198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 err="1">
                <a:solidFill>
                  <a:schemeClr val="tx1"/>
                </a:solidFill>
                <a:latin typeface="+mn-lt"/>
              </a:rPr>
              <a:t>Euclidean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38" name="Grouper 37"/>
          <p:cNvGrpSpPr/>
          <p:nvPr/>
        </p:nvGrpSpPr>
        <p:grpSpPr>
          <a:xfrm>
            <a:off x="2154238" y="3721100"/>
            <a:ext cx="6011862" cy="2312432"/>
            <a:chOff x="1608138" y="3276600"/>
            <a:chExt cx="6011862" cy="2312432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6009914" y="5219700"/>
              <a:ext cx="1275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>
                  <a:solidFill>
                    <a:schemeClr val="tx1"/>
                  </a:solidFill>
                  <a:latin typeface="+mn-lt"/>
                </a:rPr>
                <a:t>Manhattan</a:t>
              </a:r>
            </a:p>
          </p:txBody>
        </p:sp>
        <p:sp>
          <p:nvSpPr>
            <p:cNvPr id="16" name="Text Box 3"/>
            <p:cNvSpPr txBox="1">
              <a:spLocks noChangeArrowheads="1"/>
            </p:cNvSpPr>
            <p:nvPr/>
          </p:nvSpPr>
          <p:spPr bwMode="auto">
            <a:xfrm>
              <a:off x="2847211" y="5219700"/>
              <a:ext cx="11985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 err="1">
                  <a:solidFill>
                    <a:schemeClr val="tx1"/>
                  </a:solidFill>
                  <a:latin typeface="+mn-lt"/>
                </a:rPr>
                <a:t>Euclidean</a:t>
              </a:r>
              <a:endParaRPr lang="fr-FR" sz="1800" b="0" dirty="0">
                <a:solidFill>
                  <a:schemeClr val="tx1"/>
                </a:solidFill>
                <a:latin typeface="+mn-lt"/>
              </a:endParaRPr>
            </a:p>
          </p:txBody>
        </p:sp>
        <p:grpSp>
          <p:nvGrpSpPr>
            <p:cNvPr id="17" name="Group 25"/>
            <p:cNvGrpSpPr>
              <a:grpSpLocks/>
            </p:cNvGrpSpPr>
            <p:nvPr/>
          </p:nvGrpSpPr>
          <p:grpSpPr bwMode="auto">
            <a:xfrm>
              <a:off x="2438400" y="3276600"/>
              <a:ext cx="5181600" cy="1755775"/>
              <a:chOff x="1536" y="2064"/>
              <a:chExt cx="3264" cy="1106"/>
            </a:xfrm>
          </p:grpSpPr>
          <p:sp>
            <p:nvSpPr>
              <p:cNvPr id="18" name="Rectangle 7"/>
              <p:cNvSpPr>
                <a:spLocks noChangeArrowheads="1"/>
              </p:cNvSpPr>
              <p:nvPr/>
            </p:nvSpPr>
            <p:spPr bwMode="auto">
              <a:xfrm>
                <a:off x="1536" y="2064"/>
                <a:ext cx="1200" cy="1104"/>
              </a:xfrm>
              <a:prstGeom prst="rect">
                <a:avLst/>
              </a:prstGeom>
              <a:noFill/>
              <a:ln w="635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19" name="Rectangle 8"/>
              <p:cNvSpPr>
                <a:spLocks noChangeArrowheads="1"/>
              </p:cNvSpPr>
              <p:nvPr/>
            </p:nvSpPr>
            <p:spPr bwMode="auto">
              <a:xfrm>
                <a:off x="3600" y="2064"/>
                <a:ext cx="1200" cy="1104"/>
              </a:xfrm>
              <a:prstGeom prst="rect">
                <a:avLst/>
              </a:prstGeom>
              <a:noFill/>
              <a:ln w="635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0" name="Oval 16"/>
              <p:cNvSpPr>
                <a:spLocks noChangeArrowheads="1"/>
              </p:cNvSpPr>
              <p:nvPr/>
            </p:nvSpPr>
            <p:spPr bwMode="auto">
              <a:xfrm>
                <a:off x="1536" y="2373"/>
                <a:ext cx="624" cy="76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536" y="2373"/>
                <a:ext cx="336" cy="793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22" name="Group 19"/>
              <p:cNvGrpSpPr>
                <a:grpSpLocks/>
              </p:cNvGrpSpPr>
              <p:nvPr/>
            </p:nvGrpSpPr>
            <p:grpSpPr bwMode="auto">
              <a:xfrm>
                <a:off x="3600" y="2373"/>
                <a:ext cx="624" cy="797"/>
                <a:chOff x="1536" y="2371"/>
                <a:chExt cx="624" cy="797"/>
              </a:xfrm>
            </p:grpSpPr>
            <p:sp>
              <p:nvSpPr>
                <p:cNvPr id="24" name="Oval 20"/>
                <p:cNvSpPr>
                  <a:spLocks noChangeArrowheads="1"/>
                </p:cNvSpPr>
                <p:nvPr/>
              </p:nvSpPr>
              <p:spPr bwMode="auto">
                <a:xfrm>
                  <a:off x="1536" y="2371"/>
                  <a:ext cx="624" cy="768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27" name="Rectangle 21"/>
                <p:cNvSpPr>
                  <a:spLocks noChangeArrowheads="1"/>
                </p:cNvSpPr>
                <p:nvPr/>
              </p:nvSpPr>
              <p:spPr bwMode="auto">
                <a:xfrm>
                  <a:off x="1536" y="2736"/>
                  <a:ext cx="336" cy="432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3600" y="2373"/>
                <a:ext cx="336" cy="793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32" name="Group 27"/>
            <p:cNvGrpSpPr>
              <a:grpSpLocks/>
            </p:cNvGrpSpPr>
            <p:nvPr/>
          </p:nvGrpSpPr>
          <p:grpSpPr bwMode="auto">
            <a:xfrm>
              <a:off x="1608138" y="4038605"/>
              <a:ext cx="5532438" cy="369888"/>
              <a:chOff x="1013" y="2544"/>
              <a:chExt cx="3485" cy="233"/>
            </a:xfrm>
          </p:grpSpPr>
          <p:sp>
            <p:nvSpPr>
              <p:cNvPr id="36" name="Text Box 23"/>
              <p:cNvSpPr txBox="1">
                <a:spLocks noChangeArrowheads="1"/>
              </p:cNvSpPr>
              <p:nvPr/>
            </p:nvSpPr>
            <p:spPr bwMode="auto">
              <a:xfrm>
                <a:off x="1013" y="2544"/>
                <a:ext cx="311" cy="233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800" b="0" dirty="0">
                    <a:solidFill>
                      <a:srgbClr val="FF0000"/>
                    </a:solidFill>
                    <a:latin typeface="+mn-lt"/>
                  </a:rPr>
                  <a:t>No</a:t>
                </a:r>
                <a:endParaRPr lang="fr-FR" sz="1800" b="0" dirty="0">
                  <a:latin typeface="+mn-lt"/>
                </a:endParaRPr>
              </a:p>
            </p:txBody>
          </p:sp>
          <p:sp>
            <p:nvSpPr>
              <p:cNvPr id="37" name="Oval 26"/>
              <p:cNvSpPr>
                <a:spLocks noChangeArrowheads="1"/>
              </p:cNvSpPr>
              <p:nvPr/>
            </p:nvSpPr>
            <p:spPr bwMode="auto">
              <a:xfrm>
                <a:off x="4464" y="2736"/>
                <a:ext cx="34" cy="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 txBox="1">
            <a:spLocks noChangeArrowheads="1"/>
          </p:cNvSpPr>
          <p:nvPr/>
        </p:nvSpPr>
        <p:spPr bwMode="auto">
          <a:xfrm>
            <a:off x="3073400" y="1136650"/>
            <a:ext cx="5105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/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Combinatorial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fr-FR" sz="2400" b="0" dirty="0" err="1" smtClean="0">
                <a:solidFill>
                  <a:schemeClr val="tx1"/>
                </a:solidFill>
                <a:latin typeface="Arial" charset="0"/>
              </a:rPr>
              <a:t>topology</a:t>
            </a:r>
            <a:r>
              <a:rPr lang="fr-FR" sz="2400" b="0" dirty="0" smtClean="0">
                <a:solidFill>
                  <a:schemeClr val="tx1"/>
                </a:solidFill>
                <a:latin typeface="Arial" charset="0"/>
              </a:rPr>
              <a:t> (1)</a:t>
            </a:r>
            <a:endParaRPr lang="fr-FR" sz="2400" b="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616200" y="2495550"/>
            <a:ext cx="6527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l" eaLnBrk="0" hangingPunct="0">
              <a:buClr>
                <a:schemeClr val="accent1"/>
              </a:buClr>
              <a:buFont typeface="Arial" charset="0"/>
              <a:buChar char="•"/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Existence and robustness of finite coverage</a:t>
            </a:r>
          </a:p>
          <a:p>
            <a:pPr marL="457200" indent="-457200" algn="l" eaLnBrk="0" hangingPunct="0">
              <a:buClr>
                <a:schemeClr val="accent1"/>
              </a:buClr>
            </a:pPr>
            <a:r>
              <a:rPr lang="en-US" sz="2000" b="0" dirty="0" smtClean="0">
                <a:solidFill>
                  <a:schemeClr val="tx1"/>
                </a:solidFill>
                <a:latin typeface="Arial" charset="0"/>
              </a:rPr>
              <a:t>	</a:t>
            </a:r>
            <a:endParaRPr lang="en-US" sz="2000" b="0" i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6556014" y="5664200"/>
            <a:ext cx="127548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>
                <a:solidFill>
                  <a:schemeClr val="tx1"/>
                </a:solidFill>
                <a:latin typeface="+mn-lt"/>
              </a:rPr>
              <a:t>Manhattan</a:t>
            </a:r>
          </a:p>
        </p:txBody>
      </p:sp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3393311" y="5664200"/>
            <a:ext cx="1198503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800" b="0" dirty="0" err="1">
                <a:solidFill>
                  <a:schemeClr val="tx1"/>
                </a:solidFill>
                <a:latin typeface="+mn-lt"/>
              </a:rPr>
              <a:t>Euclidean</a:t>
            </a:r>
            <a:endParaRPr lang="fr-FR" sz="1800" b="0" dirty="0">
              <a:solidFill>
                <a:schemeClr val="tx1"/>
              </a:solidFill>
              <a:latin typeface="+mn-lt"/>
            </a:endParaRPr>
          </a:p>
        </p:txBody>
      </p:sp>
      <p:grpSp>
        <p:nvGrpSpPr>
          <p:cNvPr id="48" name="Grouper 47"/>
          <p:cNvGrpSpPr/>
          <p:nvPr/>
        </p:nvGrpSpPr>
        <p:grpSpPr>
          <a:xfrm>
            <a:off x="3393311" y="5664200"/>
            <a:ext cx="4438187" cy="369332"/>
            <a:chOff x="3393311" y="5664200"/>
            <a:chExt cx="4438187" cy="369332"/>
          </a:xfrm>
        </p:grpSpPr>
        <p:sp>
          <p:nvSpPr>
            <p:cNvPr id="15" name="Text Box 2"/>
            <p:cNvSpPr txBox="1">
              <a:spLocks noChangeArrowheads="1"/>
            </p:cNvSpPr>
            <p:nvPr/>
          </p:nvSpPr>
          <p:spPr bwMode="auto">
            <a:xfrm>
              <a:off x="6556014" y="5664200"/>
              <a:ext cx="1275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>
                  <a:solidFill>
                    <a:schemeClr val="tx1"/>
                  </a:solidFill>
                  <a:latin typeface="+mn-lt"/>
                </a:rPr>
                <a:t>Manhattan</a:t>
              </a:r>
            </a:p>
          </p:txBody>
        </p:sp>
        <p:sp>
          <p:nvSpPr>
            <p:cNvPr id="16" name="Text Box 3"/>
            <p:cNvSpPr txBox="1">
              <a:spLocks noChangeArrowheads="1"/>
            </p:cNvSpPr>
            <p:nvPr/>
          </p:nvSpPr>
          <p:spPr bwMode="auto">
            <a:xfrm>
              <a:off x="3393311" y="5664200"/>
              <a:ext cx="1198503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800" b="0" dirty="0" err="1">
                  <a:solidFill>
                    <a:schemeClr val="tx1"/>
                  </a:solidFill>
                  <a:latin typeface="+mn-lt"/>
                </a:rPr>
                <a:t>Euclidean</a:t>
              </a:r>
              <a:endParaRPr lang="fr-FR" sz="1800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grpSp>
        <p:nvGrpSpPr>
          <p:cNvPr id="49" name="Grouper 48"/>
          <p:cNvGrpSpPr/>
          <p:nvPr/>
        </p:nvGrpSpPr>
        <p:grpSpPr>
          <a:xfrm>
            <a:off x="2984500" y="3733800"/>
            <a:ext cx="5181600" cy="1752600"/>
            <a:chOff x="2438400" y="3276600"/>
            <a:chExt cx="5181600" cy="1752600"/>
          </a:xfrm>
        </p:grpSpPr>
        <p:grpSp>
          <p:nvGrpSpPr>
            <p:cNvPr id="50" name="Group 23"/>
            <p:cNvGrpSpPr>
              <a:grpSpLocks/>
            </p:cNvGrpSpPr>
            <p:nvPr/>
          </p:nvGrpSpPr>
          <p:grpSpPr bwMode="auto">
            <a:xfrm>
              <a:off x="2438400" y="3276600"/>
              <a:ext cx="5181600" cy="1752600"/>
              <a:chOff x="1536" y="2064"/>
              <a:chExt cx="3264" cy="1104"/>
            </a:xfrm>
          </p:grpSpPr>
          <p:sp>
            <p:nvSpPr>
              <p:cNvPr id="56" name="Rectangle 7"/>
              <p:cNvSpPr>
                <a:spLocks noChangeArrowheads="1"/>
              </p:cNvSpPr>
              <p:nvPr/>
            </p:nvSpPr>
            <p:spPr bwMode="auto">
              <a:xfrm>
                <a:off x="1536" y="2064"/>
                <a:ext cx="1200" cy="1104"/>
              </a:xfrm>
              <a:prstGeom prst="rect">
                <a:avLst/>
              </a:prstGeom>
              <a:noFill/>
              <a:ln w="635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7" name="Rectangle 8"/>
              <p:cNvSpPr>
                <a:spLocks noChangeArrowheads="1"/>
              </p:cNvSpPr>
              <p:nvPr/>
            </p:nvSpPr>
            <p:spPr bwMode="auto">
              <a:xfrm>
                <a:off x="3600" y="2064"/>
                <a:ext cx="1200" cy="1104"/>
              </a:xfrm>
              <a:prstGeom prst="rect">
                <a:avLst/>
              </a:prstGeom>
              <a:noFill/>
              <a:ln w="635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8" name="Oval 9"/>
              <p:cNvSpPr>
                <a:spLocks noChangeArrowheads="1"/>
              </p:cNvSpPr>
              <p:nvPr/>
            </p:nvSpPr>
            <p:spPr bwMode="auto">
              <a:xfrm>
                <a:off x="1536" y="2227"/>
                <a:ext cx="624" cy="76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9" name="Rectangle 10"/>
              <p:cNvSpPr>
                <a:spLocks noChangeArrowheads="1"/>
              </p:cNvSpPr>
              <p:nvPr/>
            </p:nvSpPr>
            <p:spPr bwMode="auto">
              <a:xfrm>
                <a:off x="1536" y="2227"/>
                <a:ext cx="336" cy="793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grpSp>
            <p:nvGrpSpPr>
              <p:cNvPr id="60" name="Group 11"/>
              <p:cNvGrpSpPr>
                <a:grpSpLocks/>
              </p:cNvGrpSpPr>
              <p:nvPr/>
            </p:nvGrpSpPr>
            <p:grpSpPr bwMode="auto">
              <a:xfrm>
                <a:off x="3600" y="2227"/>
                <a:ext cx="624" cy="797"/>
                <a:chOff x="1536" y="2371"/>
                <a:chExt cx="624" cy="797"/>
              </a:xfrm>
            </p:grpSpPr>
            <p:sp>
              <p:nvSpPr>
                <p:cNvPr id="66" name="Oval 12"/>
                <p:cNvSpPr>
                  <a:spLocks noChangeArrowheads="1"/>
                </p:cNvSpPr>
                <p:nvPr/>
              </p:nvSpPr>
              <p:spPr bwMode="auto">
                <a:xfrm>
                  <a:off x="1536" y="2371"/>
                  <a:ext cx="624" cy="768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  <p:sp>
              <p:nvSpPr>
                <p:cNvPr id="67" name="Rectangle 13"/>
                <p:cNvSpPr>
                  <a:spLocks noChangeArrowheads="1"/>
                </p:cNvSpPr>
                <p:nvPr/>
              </p:nvSpPr>
              <p:spPr bwMode="auto">
                <a:xfrm>
                  <a:off x="1536" y="2736"/>
                  <a:ext cx="336" cy="432"/>
                </a:xfrm>
                <a:prstGeom prst="rect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fr-FR"/>
                </a:p>
              </p:txBody>
            </p:sp>
          </p:grpSp>
          <p:sp>
            <p:nvSpPr>
              <p:cNvPr id="61" name="Rectangle 14"/>
              <p:cNvSpPr>
                <a:spLocks noChangeArrowheads="1"/>
              </p:cNvSpPr>
              <p:nvPr/>
            </p:nvSpPr>
            <p:spPr bwMode="auto">
              <a:xfrm>
                <a:off x="3600" y="2227"/>
                <a:ext cx="336" cy="793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2" name="AutoShape 18"/>
              <p:cNvSpPr>
                <a:spLocks noChangeArrowheads="1"/>
              </p:cNvSpPr>
              <p:nvPr/>
            </p:nvSpPr>
            <p:spPr bwMode="auto">
              <a:xfrm>
                <a:off x="1537" y="3003"/>
                <a:ext cx="816" cy="145"/>
              </a:xfrm>
              <a:prstGeom prst="parallelogram">
                <a:avLst>
                  <a:gd name="adj" fmla="val 140690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3" name="AutoShape 19"/>
              <p:cNvSpPr>
                <a:spLocks noChangeArrowheads="1"/>
              </p:cNvSpPr>
              <p:nvPr/>
            </p:nvSpPr>
            <p:spPr bwMode="auto">
              <a:xfrm>
                <a:off x="3600" y="3003"/>
                <a:ext cx="816" cy="145"/>
              </a:xfrm>
              <a:prstGeom prst="parallelogram">
                <a:avLst>
                  <a:gd name="adj" fmla="val 140690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4" name="Rectangle 20"/>
              <p:cNvSpPr>
                <a:spLocks noChangeArrowheads="1"/>
              </p:cNvSpPr>
              <p:nvPr/>
            </p:nvSpPr>
            <p:spPr bwMode="auto">
              <a:xfrm>
                <a:off x="1536" y="2928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65" name="Rectangle 21"/>
              <p:cNvSpPr>
                <a:spLocks noChangeArrowheads="1"/>
              </p:cNvSpPr>
              <p:nvPr/>
            </p:nvSpPr>
            <p:spPr bwMode="auto">
              <a:xfrm>
                <a:off x="3600" y="2928"/>
                <a:ext cx="240" cy="240"/>
              </a:xfrm>
              <a:prstGeom prst="rect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grpSp>
          <p:nvGrpSpPr>
            <p:cNvPr id="51" name="Group 27"/>
            <p:cNvGrpSpPr>
              <a:grpSpLocks/>
            </p:cNvGrpSpPr>
            <p:nvPr/>
          </p:nvGrpSpPr>
          <p:grpSpPr bwMode="auto">
            <a:xfrm>
              <a:off x="3581400" y="3429003"/>
              <a:ext cx="3711575" cy="1349377"/>
              <a:chOff x="2256" y="2160"/>
              <a:chExt cx="2338" cy="850"/>
            </a:xfrm>
          </p:grpSpPr>
          <p:sp>
            <p:nvSpPr>
              <p:cNvPr id="52" name="Oval 22"/>
              <p:cNvSpPr>
                <a:spLocks noChangeArrowheads="1"/>
              </p:cNvSpPr>
              <p:nvPr/>
            </p:nvSpPr>
            <p:spPr bwMode="auto">
              <a:xfrm>
                <a:off x="4560" y="2496"/>
                <a:ext cx="34" cy="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3" name="Line 24"/>
              <p:cNvSpPr>
                <a:spLocks noChangeShapeType="1"/>
              </p:cNvSpPr>
              <p:nvPr/>
            </p:nvSpPr>
            <p:spPr bwMode="auto">
              <a:xfrm>
                <a:off x="2256" y="3003"/>
                <a:ext cx="480" cy="0"/>
              </a:xfrm>
              <a:prstGeom prst="line">
                <a:avLst/>
              </a:prstGeom>
              <a:noFill/>
              <a:ln w="12700" cap="rnd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4" name="Oval 25"/>
              <p:cNvSpPr>
                <a:spLocks noChangeArrowheads="1"/>
              </p:cNvSpPr>
              <p:nvPr/>
            </p:nvSpPr>
            <p:spPr bwMode="auto">
              <a:xfrm>
                <a:off x="2544" y="2976"/>
                <a:ext cx="34" cy="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  <p:sp>
            <p:nvSpPr>
              <p:cNvPr id="55" name="Oval 26"/>
              <p:cNvSpPr>
                <a:spLocks noChangeArrowheads="1"/>
              </p:cNvSpPr>
              <p:nvPr/>
            </p:nvSpPr>
            <p:spPr bwMode="auto">
              <a:xfrm>
                <a:off x="2496" y="2160"/>
                <a:ext cx="34" cy="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fr-FR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1" i="0" u="none" strike="noStrike" cap="none" normalizeH="0" baseline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58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1" i="0" u="none" strike="noStrike" cap="none" normalizeH="0" baseline="0">
            <a:ln>
              <a:noFill/>
            </a:ln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omic Sans MS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8389</TotalTime>
  <Words>656</Words>
  <Application>Microsoft Macintosh PowerPoint</Application>
  <PresentationFormat>Presentazione su schermo (4:3)</PresentationFormat>
  <Paragraphs>227</Paragraphs>
  <Slides>33</Slides>
  <Notes>33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34" baseType="lpstr">
      <vt:lpstr>Default Design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</vt:vector>
  </TitlesOfParts>
  <Company>KINEO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</dc:title>
  <dc:creator>jpl</dc:creator>
  <cp:lastModifiedBy>Giuseppe Oriolo</cp:lastModifiedBy>
  <cp:revision>474</cp:revision>
  <cp:lastPrinted>2011-04-11T07:48:38Z</cp:lastPrinted>
  <dcterms:created xsi:type="dcterms:W3CDTF">2011-04-11T16:24:00Z</dcterms:created>
  <dcterms:modified xsi:type="dcterms:W3CDTF">2011-04-11T16:26:19Z</dcterms:modified>
</cp:coreProperties>
</file>