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Microsoft_Equation5.bin" ContentType="application/vnd.openxmlformats-officedocument.oleObject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embeddings/Microsoft_Equation9.bin" ContentType="application/vnd.openxmlformats-officedocument.oleObject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Microsoft_Equation11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Microsoft_Equation15.bin" ContentType="application/vnd.openxmlformats-officedocument.oleObject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embeddings/Microsoft_Equation12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Default Extension="pdf" ContentType="application/pdf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5" r:id="rId2"/>
    <p:sldId id="598" r:id="rId3"/>
    <p:sldId id="613" r:id="rId4"/>
    <p:sldId id="614" r:id="rId5"/>
    <p:sldId id="615" r:id="rId6"/>
    <p:sldId id="616" r:id="rId7"/>
    <p:sldId id="617" r:id="rId8"/>
    <p:sldId id="599" r:id="rId9"/>
    <p:sldId id="618" r:id="rId10"/>
    <p:sldId id="619" r:id="rId11"/>
    <p:sldId id="622" r:id="rId12"/>
    <p:sldId id="620" r:id="rId13"/>
    <p:sldId id="623" r:id="rId14"/>
    <p:sldId id="624" r:id="rId15"/>
    <p:sldId id="625" r:id="rId16"/>
    <p:sldId id="626" r:id="rId17"/>
    <p:sldId id="627" r:id="rId18"/>
    <p:sldId id="628" r:id="rId19"/>
    <p:sldId id="639" r:id="rId20"/>
    <p:sldId id="629" r:id="rId21"/>
    <p:sldId id="630" r:id="rId22"/>
    <p:sldId id="638" r:id="rId23"/>
    <p:sldId id="631" r:id="rId24"/>
    <p:sldId id="632" r:id="rId25"/>
    <p:sldId id="634" r:id="rId26"/>
    <p:sldId id="635" r:id="rId27"/>
    <p:sldId id="636" r:id="rId28"/>
    <p:sldId id="637" r:id="rId29"/>
    <p:sldId id="612" r:id="rId30"/>
    <p:sldId id="640" r:id="rId31"/>
    <p:sldId id="641" r:id="rId32"/>
    <p:sldId id="642" r:id="rId33"/>
    <p:sldId id="646" r:id="rId34"/>
    <p:sldId id="645" r:id="rId35"/>
    <p:sldId id="644" r:id="rId36"/>
    <p:sldId id="643" r:id="rId37"/>
  </p:sldIdLst>
  <p:sldSz cx="9144000" cy="6858000" type="screen4x3"/>
  <p:notesSz cx="6743700" cy="988218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Comic Sans M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9B9D00"/>
    <a:srgbClr val="B4B300"/>
    <a:srgbClr val="908700"/>
    <a:srgbClr val="158300"/>
    <a:srgbClr val="179A4A"/>
    <a:srgbClr val="5F5F5F"/>
    <a:srgbClr val="CC0000"/>
    <a:srgbClr val="CC3300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20" y="-464"/>
      </p:cViewPr>
      <p:guideLst>
        <p:guide orient="horz" pos="31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040" y="-108"/>
      </p:cViewPr>
      <p:guideLst>
        <p:guide orient="horz" pos="3112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8475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1FADDDE1-97B6-4737-927A-6C1C140B6C27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4238"/>
            <a:ext cx="494665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8475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8F95417-E409-44F2-9A72-A997976E6E0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EFE7C-A95A-4433-890D-4E309A1DFECC}" type="slidenum">
              <a:rPr lang="fr-FR"/>
              <a:pPr/>
              <a:t>1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10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11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12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13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14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15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16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17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18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19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2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20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21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22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23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24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25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26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27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28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29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3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30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31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32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33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34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35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5B2C-025B-4678-ABF2-40C84A175A4C}" type="slidenum">
              <a:rPr lang="fr-FR"/>
              <a:pPr/>
              <a:t>36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4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5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6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03277-AD37-4AF3-ABED-911FE081A5AE}" type="slidenum">
              <a:rPr lang="fr-FR"/>
              <a:pPr/>
              <a:t>7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8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CBBB-386B-42AE-A24A-4F047BA06693}" type="slidenum">
              <a:rPr lang="fr-FR"/>
              <a:pPr/>
              <a:t>9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0413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3288"/>
            <a:ext cx="4953000" cy="44084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sz="40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KINEOba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6988"/>
            <a:ext cx="9144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KINEOba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73838"/>
            <a:ext cx="9144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1447800"/>
            <a:ext cx="2667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2743200" y="1420813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231775" y="65405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GB" sz="1400">
              <a:latin typeface="Arial" charset="0"/>
              <a:ea typeface="+mn-ea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6540500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 . P .   L a u m o n d 			 	           		     L A A S – C N R 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fr-FR" sz="2400" dirty="0" smtClean="0">
                <a:solidFill>
                  <a:schemeClr val="bg1"/>
                </a:solidFill>
                <a:latin typeface="Arial" charset="0"/>
              </a:rPr>
              <a:t>M a</a:t>
            </a:r>
            <a:r>
              <a:rPr lang="fr-FR" sz="2400" baseline="0" dirty="0" smtClean="0">
                <a:solidFill>
                  <a:schemeClr val="bg1"/>
                </a:solidFill>
                <a:latin typeface="Arial" charset="0"/>
              </a:rPr>
              <a:t> n i p u l a t i o n   P l a n n i n g</a:t>
            </a:r>
            <a:endParaRPr lang="fr-FR" sz="2400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/>
            <a:endParaRPr lang="fr-FR" sz="1400" b="0" dirty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 eaLnBrk="0" hangingPunct="0"/>
            <a:endParaRPr lang="fr-FR" sz="3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j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j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ideo" Target="file://localhost/users/jpl/Desktop/exposes/COURS/manip/manipulation/Gpath.mpg" TargetMode="External"/><Relationship Id="rId2" Type="http://schemas.openxmlformats.org/officeDocument/2006/relationships/video" Target="file://localhost/users/jpl/Desktop/exposes/COURS/manip/manipulation/Ppath.mpg" TargetMode="Externa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video" Target="file://localhost/users/jpl/Desktop/exposes/COURS/manip/manipulation/Gpath.mpg" TargetMode="External"/><Relationship Id="rId3" Type="http://schemas.openxmlformats.org/officeDocument/2006/relationships/video" Target="file://localhost/users/jpl/Desktop/exposes/COURS/manip/manipulation/Ppath.mpg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jpl/Desktop/exposes/COURS/manip/manipulation/transit_path.mpg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5.png"/><Relationship Id="rId1" Type="http://schemas.openxmlformats.org/officeDocument/2006/relationships/video" Target="file://localhost/users/jpl/Desktop/exposes/COURS/manip/manipulation/Gpath.mpg" TargetMode="External"/><Relationship Id="rId2" Type="http://schemas.openxmlformats.org/officeDocument/2006/relationships/video" Target="file://localhost/users/jpl/Desktop/exposes/COURS/manip/manipulation/Ppath.mpg" TargetMode="Externa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video" Target="file://localhost/users/jpl/Desktop/exposes/COURS/manip/manipulation/Gpath.mpg" TargetMode="External"/><Relationship Id="rId3" Type="http://schemas.openxmlformats.org/officeDocument/2006/relationships/video" Target="file://localhost/users/jpl/Desktop/exposes/COURS/manip/manipulation/Ppath.mpg" TargetMode="External"/><Relationship Id="rId4" Type="http://schemas.openxmlformats.org/officeDocument/2006/relationships/video" Target="file://localhost/users/jpl/Desktop/exposes/COURS/manip/manipulation/transit_path.mpg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5.png"/><Relationship Id="rId10" Type="http://schemas.openxmlformats.org/officeDocument/2006/relationships/oleObject" Target="../embeddings/Microsoft_Equation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jpl/Desktop/exposes/COURS/manip/manipulation/cage_GintP_decomp.mpg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oleObject" Target="../embeddings/Microsoft_Equation12.bin"/><Relationship Id="rId1" Type="http://schemas.openxmlformats.org/officeDocument/2006/relationships/vmlDrawing" Target="../drawings/vmlDrawing9.vml"/><Relationship Id="rId2" Type="http://schemas.openxmlformats.org/officeDocument/2006/relationships/video" Target="file://localhost/users/jpl/Desktop/exposes/COURS/manip/manipulation/cage_GintP_orig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oleObject" Target="../embeddings/Microsoft_Equation1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Equation15.bin"/><Relationship Id="rId5" Type="http://schemas.openxmlformats.org/officeDocument/2006/relationships/image" Target="../media/image28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Equation16.bin"/><Relationship Id="rId5" Type="http://schemas.openxmlformats.org/officeDocument/2006/relationships/image" Target="../media/image28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9.png"/><Relationship Id="rId1" Type="http://schemas.openxmlformats.org/officeDocument/2006/relationships/video" Target="file://localhost/users/jpl/Desktop/exposes/COURS/manip/manipulation/manip_gp3.mpg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0.png"/><Relationship Id="rId1" Type="http://schemas.openxmlformats.org/officeDocument/2006/relationships/video" Target="file://localhost/users/jpl/Desktop/exposes/COURS/manip/manipulation/Brasmultior.mpg" TargetMode="Externa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1.png"/><Relationship Id="rId1" Type="http://schemas.openxmlformats.org/officeDocument/2006/relationships/video" Target="file://localhost/users/jpl/Desktop/exposes/COURS/manip/manipulation/xmanip.mpg" TargetMode="Externa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32.png"/><Relationship Id="rId1" Type="http://schemas.openxmlformats.org/officeDocument/2006/relationships/video" Target="file://localhost/users/jpl/Desktop/exposes/COURS/manip/manipulation/SALON_3D.MPG" TargetMode="Externa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33.png"/><Relationship Id="rId1" Type="http://schemas.openxmlformats.org/officeDocument/2006/relationships/video" Target="file://localhost/users/jpl/Desktop/exposes/COURS/manip/manipulation/eugenediliind1.mpg" TargetMode="Externa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4.png"/><Relationship Id="rId1" Type="http://schemas.openxmlformats.org/officeDocument/2006/relationships/video" Target="file://localhost/users/jpl/Desktop/exposes/COURS/manip/manipulation/hrp2manip-straight01.mov" TargetMode="Externa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5.png"/><Relationship Id="rId1" Type="http://schemas.openxmlformats.org/officeDocument/2006/relationships/video" Target="file://localhost/users/jpl/Desktop/exposes/COURS/manip/manipulation/ICRA09-final2.mpg" TargetMode="Externa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1" Type="http://schemas.openxmlformats.org/officeDocument/2006/relationships/video" Target="file://localhost/users/jpl/Desktop/exposes/COURS/manip/manipulation/manip_gp3.mpg" TargetMode="Externa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107950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dirty="0" smtClean="0">
                <a:solidFill>
                  <a:schemeClr val="tx1"/>
                </a:solidFill>
                <a:latin typeface="Arial" charset="0"/>
              </a:rPr>
              <a:t>				  Manipulation Planning</a:t>
            </a:r>
            <a:endParaRPr lang="fr-FR" dirty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endParaRPr lang="fr-FR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/>
            <a:r>
              <a:rPr lang="fr-FR" sz="2400" dirty="0" smtClean="0">
                <a:solidFill>
                  <a:schemeClr val="tx1"/>
                </a:solidFill>
                <a:latin typeface="Arial" charset="0"/>
              </a:rPr>
              <a:t>          A </a:t>
            </a:r>
            <a:r>
              <a:rPr lang="fr-FR" sz="2400" dirty="0" err="1" smtClean="0">
                <a:solidFill>
                  <a:schemeClr val="tx1"/>
                </a:solidFill>
                <a:latin typeface="Arial" charset="0"/>
              </a:rPr>
              <a:t>Geometrical</a:t>
            </a:r>
            <a:r>
              <a:rPr lang="fr-FR" sz="2400" dirty="0" smtClean="0">
                <a:solidFill>
                  <a:schemeClr val="tx1"/>
                </a:solidFill>
                <a:latin typeface="Arial" charset="0"/>
              </a:rPr>
              <a:t> Formulation</a:t>
            </a:r>
          </a:p>
          <a:p>
            <a:pPr marL="457200" indent="-457200"/>
            <a:endParaRPr lang="fr-FR" sz="200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Allowed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configurations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667000" y="2463800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Grasp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Placement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allowed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Gpath.mp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11850" y="2044700"/>
            <a:ext cx="1371600" cy="1371600"/>
          </a:xfrm>
          <a:prstGeom prst="rect">
            <a:avLst/>
          </a:prstGeom>
        </p:spPr>
      </p:pic>
      <p:pic>
        <p:nvPicPr>
          <p:cNvPr id="7" name="Ppath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911850" y="3530600"/>
            <a:ext cx="1422400" cy="1422400"/>
          </a:xfrm>
          <a:prstGeom prst="rect">
            <a:avLst/>
          </a:prstGeom>
        </p:spPr>
      </p:pic>
      <p:grpSp>
        <p:nvGrpSpPr>
          <p:cNvPr id="16" name="Grouper 15"/>
          <p:cNvGrpSpPr>
            <a:grpSpLocks noChangeAspect="1"/>
          </p:cNvGrpSpPr>
          <p:nvPr/>
        </p:nvGrpSpPr>
        <p:grpSpPr>
          <a:xfrm>
            <a:off x="5911850" y="5064444"/>
            <a:ext cx="1440000" cy="1435689"/>
            <a:chOff x="2827338" y="1598613"/>
            <a:chExt cx="4241800" cy="4229100"/>
          </a:xfrm>
        </p:grpSpPr>
        <p:pic>
          <p:nvPicPr>
            <p:cNvPr id="9" name="Image 8" descr="Capture d’écran 2011-03-27 à 18.09.07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7338" y="1598613"/>
              <a:ext cx="4241800" cy="4229100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 bwMode="auto">
            <a:xfrm rot="16200000" flipH="1">
              <a:off x="5129066" y="2510741"/>
              <a:ext cx="1533823" cy="107315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5359400" y="4453467"/>
              <a:ext cx="1587500" cy="397933"/>
            </a:xfrm>
            <a:prstGeom prst="rect">
              <a:avLst/>
            </a:prstGeom>
            <a:solidFill>
              <a:srgbClr val="9B9D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Allowed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configurations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667000" y="2463800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Grasp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GS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Placement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PS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Manipulation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GS      PS</a:t>
            </a:r>
          </a:p>
        </p:txBody>
      </p:sp>
      <p:pic>
        <p:nvPicPr>
          <p:cNvPr id="6" name="Gpath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911850" y="2044700"/>
            <a:ext cx="1371600" cy="1371600"/>
          </a:xfrm>
          <a:prstGeom prst="rect">
            <a:avLst/>
          </a:prstGeom>
        </p:spPr>
      </p:pic>
      <p:pic>
        <p:nvPicPr>
          <p:cNvPr id="7" name="Ppath.mpg">
            <a:hlinkClick r:id="" action="ppaction://media"/>
          </p:cNvPr>
          <p:cNvPicPr/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7467600" y="5105398"/>
            <a:ext cx="1422400" cy="1422400"/>
          </a:xfrm>
          <a:prstGeom prst="rect">
            <a:avLst/>
          </a:prstGeom>
        </p:spPr>
      </p:pic>
      <p:grpSp>
        <p:nvGrpSpPr>
          <p:cNvPr id="2" name="Grouper 15"/>
          <p:cNvGrpSpPr>
            <a:grpSpLocks noChangeAspect="1"/>
          </p:cNvGrpSpPr>
          <p:nvPr/>
        </p:nvGrpSpPr>
        <p:grpSpPr>
          <a:xfrm>
            <a:off x="5911850" y="5064444"/>
            <a:ext cx="1440000" cy="1435689"/>
            <a:chOff x="2827338" y="1598613"/>
            <a:chExt cx="4241800" cy="4229100"/>
          </a:xfrm>
        </p:grpSpPr>
        <p:pic>
          <p:nvPicPr>
            <p:cNvPr id="9" name="Image 8" descr="Capture d’écran 2011-03-27 à 18.09.07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27338" y="1598613"/>
              <a:ext cx="4241800" cy="4229100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 bwMode="auto">
            <a:xfrm rot="16200000" flipH="1">
              <a:off x="5129066" y="2510741"/>
              <a:ext cx="1533823" cy="107315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5359400" y="4453467"/>
              <a:ext cx="1587500" cy="397933"/>
            </a:xfrm>
            <a:prstGeom prst="rect">
              <a:avLst/>
            </a:prstGeom>
            <a:solidFill>
              <a:srgbClr val="9B9D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  <p:pic>
        <p:nvPicPr>
          <p:cNvPr id="13" name="Image 12" descr="Capture d’écran 2011-03-27 à 18.28.3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925" y="3492500"/>
            <a:ext cx="1942175" cy="1319213"/>
          </a:xfrm>
          <a:prstGeom prst="rect">
            <a:avLst/>
          </a:prstGeom>
        </p:spPr>
      </p:pic>
      <p:pic>
        <p:nvPicPr>
          <p:cNvPr id="16" name="Image 15" descr="Capture d’écran 2011-03-27 à 18.29.1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650" y="5039044"/>
            <a:ext cx="1949450" cy="1333500"/>
          </a:xfrm>
          <a:prstGeom prst="rect">
            <a:avLst/>
          </a:prstGeom>
        </p:spPr>
      </p:pic>
      <p:pic>
        <p:nvPicPr>
          <p:cNvPr id="17" name="Image 16" descr="Capture d’écran 2011-03-27 à 18.29.4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000" y="1977851"/>
            <a:ext cx="1943100" cy="1349549"/>
          </a:xfrm>
          <a:prstGeom prst="rect">
            <a:avLst/>
          </a:prstGeom>
        </p:spPr>
      </p:pic>
      <p:sp>
        <p:nvSpPr>
          <p:cNvPr id="18" name="Ellipse 17"/>
          <p:cNvSpPr>
            <a:spLocks noChangeAspect="1"/>
          </p:cNvSpPr>
          <p:nvPr/>
        </p:nvSpPr>
        <p:spPr bwMode="auto">
          <a:xfrm>
            <a:off x="1854200" y="2705100"/>
            <a:ext cx="108327" cy="10800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 bwMode="auto">
          <a:xfrm>
            <a:off x="1308100" y="3937000"/>
            <a:ext cx="108327" cy="10800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 bwMode="auto">
          <a:xfrm>
            <a:off x="1745873" y="6114696"/>
            <a:ext cx="108327" cy="10800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479800" y="5697056"/>
          <a:ext cx="279400" cy="336550"/>
        </p:xfrm>
        <a:graphic>
          <a:graphicData uri="http://schemas.openxmlformats.org/presentationml/2006/ole">
            <p:oleObj spid="_x0000_s66562" name="Équation" r:id="rId12" imgW="127000" imgH="15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Allowed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paths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667000" y="2463800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Transit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paths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Transfer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paths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allowed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paths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Gpath.mp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11850" y="3505200"/>
            <a:ext cx="1371600" cy="1371600"/>
          </a:xfrm>
          <a:prstGeom prst="rect">
            <a:avLst/>
          </a:prstGeom>
        </p:spPr>
      </p:pic>
      <p:pic>
        <p:nvPicPr>
          <p:cNvPr id="7" name="Ppath.mpg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911850" y="4991100"/>
            <a:ext cx="1422400" cy="1422400"/>
          </a:xfrm>
          <a:prstGeom prst="rect">
            <a:avLst/>
          </a:prstGeom>
        </p:spPr>
      </p:pic>
      <p:pic>
        <p:nvPicPr>
          <p:cNvPr id="8" name="transit_path.mpg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911850" y="1828800"/>
            <a:ext cx="1358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Allowed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paths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induce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foliations in </a:t>
            </a:r>
            <a:r>
              <a:rPr lang="fr-FR" sz="2400" b="0" i="1" dirty="0" smtClean="0">
                <a:solidFill>
                  <a:schemeClr val="tx1"/>
                </a:solidFill>
                <a:latin typeface="Arial" charset="0"/>
              </a:rPr>
              <a:t>GS    PS 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667000" y="2463800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Transit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paths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Transfer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paths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allowed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paths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Gpath.mpg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911850" y="3505200"/>
            <a:ext cx="1371600" cy="1371600"/>
          </a:xfrm>
          <a:prstGeom prst="rect">
            <a:avLst/>
          </a:prstGeom>
        </p:spPr>
      </p:pic>
      <p:pic>
        <p:nvPicPr>
          <p:cNvPr id="7" name="Ppath.mpg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911850" y="4991100"/>
            <a:ext cx="1422400" cy="1422400"/>
          </a:xfrm>
          <a:prstGeom prst="rect">
            <a:avLst/>
          </a:prstGeom>
        </p:spPr>
      </p:pic>
      <p:pic>
        <p:nvPicPr>
          <p:cNvPr id="8" name="transit_path.mpg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911850" y="1828800"/>
            <a:ext cx="1358900" cy="1358900"/>
          </a:xfrm>
          <a:prstGeom prst="rect">
            <a:avLst/>
          </a:prstGeom>
        </p:spPr>
      </p:pic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8216900" y="1210965"/>
          <a:ext cx="279400" cy="336550"/>
        </p:xfrm>
        <a:graphic>
          <a:graphicData uri="http://schemas.openxmlformats.org/presentationml/2006/ole">
            <p:oleObj spid="_x0000_s68610" name="Équation" r:id="rId10" imgW="127000" imgH="152400" progId="Equation.3">
              <p:embed/>
            </p:oleObj>
          </a:graphicData>
        </a:graphic>
      </p:graphicFrame>
      <p:pic>
        <p:nvPicPr>
          <p:cNvPr id="9" name="Image 8" descr="Capture d’écran 2011-03-27 à 18.28.3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925" y="3492500"/>
            <a:ext cx="1942175" cy="1319213"/>
          </a:xfrm>
          <a:prstGeom prst="rect">
            <a:avLst/>
          </a:prstGeom>
        </p:spPr>
      </p:pic>
      <p:pic>
        <p:nvPicPr>
          <p:cNvPr id="10" name="Image 9" descr="Capture d’écran 2011-03-27 à 18.29.19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650" y="5039044"/>
            <a:ext cx="1949450" cy="1333500"/>
          </a:xfrm>
          <a:prstGeom prst="rect">
            <a:avLst/>
          </a:prstGeom>
        </p:spPr>
      </p:pic>
      <p:pic>
        <p:nvPicPr>
          <p:cNvPr id="11" name="Image 10" descr="Capture d’écran 2011-03-27 à 18.29.4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000" y="1977851"/>
            <a:ext cx="1943100" cy="1349549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 bwMode="auto">
          <a:xfrm>
            <a:off x="1619250" y="2301875"/>
            <a:ext cx="374650" cy="16192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 rot="10800000" flipV="1">
            <a:off x="1530350" y="4019550"/>
            <a:ext cx="412750" cy="33655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 rot="10800000">
            <a:off x="758826" y="5572125"/>
            <a:ext cx="498475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topology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Image 13" descr="Capture d’écran 2011-03-27 à 18.29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2616247"/>
            <a:ext cx="3384550" cy="2315164"/>
          </a:xfrm>
          <a:prstGeom prst="rect">
            <a:avLst/>
          </a:prstGeom>
        </p:spPr>
      </p:pic>
      <p:pic>
        <p:nvPicPr>
          <p:cNvPr id="15" name="Image 14" descr="Capture d’écran 2011-03-27 à 18.53.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2616247"/>
            <a:ext cx="3434342" cy="2315163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2768600" y="5167124"/>
            <a:ext cx="1458126" cy="892552"/>
            <a:chOff x="1892300" y="5537200"/>
            <a:chExt cx="1458126" cy="892552"/>
          </a:xfrm>
        </p:grpSpPr>
        <p:graphicFrame>
          <p:nvGraphicFramePr>
            <p:cNvPr id="68610" name="Object 2"/>
            <p:cNvGraphicFramePr>
              <a:graphicFrameLocks noChangeAspect="1"/>
            </p:cNvGraphicFramePr>
            <p:nvPr/>
          </p:nvGraphicFramePr>
          <p:xfrm>
            <a:off x="2501900" y="5613400"/>
            <a:ext cx="279400" cy="336550"/>
          </p:xfrm>
          <a:graphic>
            <a:graphicData uri="http://schemas.openxmlformats.org/presentationml/2006/ole">
              <p:oleObj spid="_x0000_s70658" name="Équation" r:id="rId6" imgW="127000" imgH="152400" progId="Equation.3">
                <p:embed/>
              </p:oleObj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1892300" y="5537200"/>
              <a:ext cx="145812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0" i="1" dirty="0" smtClean="0">
                  <a:solidFill>
                    <a:schemeClr val="tx1"/>
                  </a:solidFill>
                  <a:latin typeface="Arial" charset="0"/>
                </a:rPr>
                <a:t>GS    PS </a:t>
              </a:r>
            </a:p>
            <a:p>
              <a:endParaRPr lang="fr-FR" dirty="0"/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956811" y="5171698"/>
          <a:ext cx="279400" cy="336550"/>
        </p:xfrm>
        <a:graphic>
          <a:graphicData uri="http://schemas.openxmlformats.org/presentationml/2006/ole">
            <p:oleObj spid="_x0000_s70659" name="Équation" r:id="rId7" imgW="127000" imgH="152400" progId="Equation.3">
              <p:embed/>
            </p:oleObj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6347211" y="5133598"/>
            <a:ext cx="1458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tx1"/>
                </a:solidFill>
                <a:latin typeface="Arial" charset="0"/>
              </a:rPr>
              <a:t>GS    PS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topology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er 17"/>
          <p:cNvGrpSpPr/>
          <p:nvPr/>
        </p:nvGrpSpPr>
        <p:grpSpPr>
          <a:xfrm>
            <a:off x="2768600" y="5167124"/>
            <a:ext cx="1458126" cy="892552"/>
            <a:chOff x="1892300" y="5537200"/>
            <a:chExt cx="1458126" cy="892552"/>
          </a:xfrm>
        </p:grpSpPr>
        <p:graphicFrame>
          <p:nvGraphicFramePr>
            <p:cNvPr id="68610" name="Object 2"/>
            <p:cNvGraphicFramePr>
              <a:graphicFrameLocks noChangeAspect="1"/>
            </p:cNvGraphicFramePr>
            <p:nvPr/>
          </p:nvGraphicFramePr>
          <p:xfrm>
            <a:off x="2501900" y="5613400"/>
            <a:ext cx="279400" cy="336550"/>
          </p:xfrm>
          <a:graphic>
            <a:graphicData uri="http://schemas.openxmlformats.org/presentationml/2006/ole">
              <p:oleObj spid="_x0000_s72706" name="Équation" r:id="rId4" imgW="127000" imgH="152400" progId="Equation.3">
                <p:embed/>
              </p:oleObj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1892300" y="5537200"/>
              <a:ext cx="145812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0" i="1" dirty="0" smtClean="0">
                  <a:solidFill>
                    <a:schemeClr val="tx1"/>
                  </a:solidFill>
                  <a:latin typeface="Arial" charset="0"/>
                </a:rPr>
                <a:t>GS    PS </a:t>
              </a:r>
            </a:p>
            <a:p>
              <a:endParaRPr lang="fr-FR" dirty="0"/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956811" y="5171698"/>
          <a:ext cx="279400" cy="336550"/>
        </p:xfrm>
        <a:graphic>
          <a:graphicData uri="http://schemas.openxmlformats.org/presentationml/2006/ole">
            <p:oleObj spid="_x0000_s72707" name="Équation" r:id="rId5" imgW="127000" imgH="152400" progId="Equation.3">
              <p:embed/>
            </p:oleObj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6347211" y="5133598"/>
            <a:ext cx="1458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tx1"/>
                </a:solidFill>
                <a:latin typeface="Arial" charset="0"/>
              </a:rPr>
              <a:t>GS    PS </a:t>
            </a:r>
          </a:p>
          <a:p>
            <a:endParaRPr lang="fr-FR" dirty="0"/>
          </a:p>
        </p:txBody>
      </p:sp>
      <p:pic>
        <p:nvPicPr>
          <p:cNvPr id="10" name="Image 9" descr="Capture d’écran 2011-03-27 à 19.08.4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400" y="2600642"/>
            <a:ext cx="7030984" cy="2340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13000" y="5795317"/>
            <a:ext cx="607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Adjacency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by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transfer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paths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2000" b="0" i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topology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er 17"/>
          <p:cNvGrpSpPr/>
          <p:nvPr/>
        </p:nvGrpSpPr>
        <p:grpSpPr>
          <a:xfrm>
            <a:off x="2768600" y="5167124"/>
            <a:ext cx="1458126" cy="892552"/>
            <a:chOff x="1892300" y="5537200"/>
            <a:chExt cx="1458126" cy="892552"/>
          </a:xfrm>
        </p:grpSpPr>
        <p:graphicFrame>
          <p:nvGraphicFramePr>
            <p:cNvPr id="68610" name="Object 2"/>
            <p:cNvGraphicFramePr>
              <a:graphicFrameLocks noChangeAspect="1"/>
            </p:cNvGraphicFramePr>
            <p:nvPr/>
          </p:nvGraphicFramePr>
          <p:xfrm>
            <a:off x="2501900" y="5613400"/>
            <a:ext cx="279400" cy="336550"/>
          </p:xfrm>
          <a:graphic>
            <a:graphicData uri="http://schemas.openxmlformats.org/presentationml/2006/ole">
              <p:oleObj spid="_x0000_s74754" name="Équation" r:id="rId4" imgW="127000" imgH="152400" progId="Equation.3">
                <p:embed/>
              </p:oleObj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1892300" y="5537200"/>
              <a:ext cx="145812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0" i="1" dirty="0" smtClean="0">
                  <a:solidFill>
                    <a:schemeClr val="tx1"/>
                  </a:solidFill>
                  <a:latin typeface="Arial" charset="0"/>
                </a:rPr>
                <a:t>GS    PS </a:t>
              </a:r>
            </a:p>
            <a:p>
              <a:endParaRPr lang="fr-FR" dirty="0"/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956811" y="5171698"/>
          <a:ext cx="279400" cy="336550"/>
        </p:xfrm>
        <a:graphic>
          <a:graphicData uri="http://schemas.openxmlformats.org/presentationml/2006/ole">
            <p:oleObj spid="_x0000_s74755" name="Équation" r:id="rId5" imgW="127000" imgH="152400" progId="Equation.3">
              <p:embed/>
            </p:oleObj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6347211" y="5133598"/>
            <a:ext cx="1458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tx1"/>
                </a:solidFill>
                <a:latin typeface="Arial" charset="0"/>
              </a:rPr>
              <a:t>GS    PS </a:t>
            </a:r>
          </a:p>
          <a:p>
            <a:endParaRPr lang="fr-FR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13000" y="5795317"/>
            <a:ext cx="607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Adjacency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by transit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paths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20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Image 11" descr="Capture d’écran 2011-03-27 à 19.12.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2652" y="2600642"/>
            <a:ext cx="6910137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graph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" name="Image 11" descr="Capture d’écran 2011-03-27 à 19.12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320642"/>
            <a:ext cx="4252392" cy="1440000"/>
          </a:xfrm>
          <a:prstGeom prst="rect">
            <a:avLst/>
          </a:prstGeom>
        </p:spPr>
      </p:pic>
      <p:pic>
        <p:nvPicPr>
          <p:cNvPr id="10" name="Image 9" descr="Capture d’écran 2011-03-27 à 19.08.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1880642"/>
            <a:ext cx="4326759" cy="1440000"/>
          </a:xfrm>
          <a:prstGeom prst="rect">
            <a:avLst/>
          </a:prstGeom>
        </p:spPr>
      </p:pic>
      <p:pic>
        <p:nvPicPr>
          <p:cNvPr id="13" name="Image 12" descr="Capture d’écran 2011-03-27 à 18.29.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671" y="4760642"/>
            <a:ext cx="2105143" cy="1440000"/>
          </a:xfrm>
          <a:prstGeom prst="rect">
            <a:avLst/>
          </a:prstGeom>
        </p:spPr>
      </p:pic>
      <p:pic>
        <p:nvPicPr>
          <p:cNvPr id="14" name="Image 13" descr="Capture d’écran 2011-03-27 à 19.19.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015" y="2607817"/>
            <a:ext cx="3756485" cy="26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Topological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property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fr-FR" sz="2400" b="0" i="1" dirty="0" smtClean="0">
                <a:solidFill>
                  <a:schemeClr val="tx1"/>
                </a:solidFill>
                <a:latin typeface="Arial" charset="0"/>
              </a:rPr>
              <a:t>GS    PS </a:t>
            </a:r>
          </a:p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6765925" y="1187450"/>
          <a:ext cx="279400" cy="336550"/>
        </p:xfrm>
        <a:graphic>
          <a:graphicData uri="http://schemas.openxmlformats.org/presentationml/2006/ole">
            <p:oleObj spid="_x0000_s78850" name="Équation" r:id="rId4" imgW="127000" imgH="152400" progId="Equation.3">
              <p:embed/>
            </p:oleObj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13000" y="5795317"/>
            <a:ext cx="673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000" b="0" i="1" dirty="0" err="1" smtClean="0">
                <a:solidFill>
                  <a:schemeClr val="tx1"/>
                </a:solidFill>
                <a:latin typeface="Arial" charset="0"/>
              </a:rPr>
              <a:t>Theorem</a:t>
            </a:r>
            <a:r>
              <a:rPr lang="fr-FR" sz="2000" b="0" i="1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When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two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foliations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intersect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any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path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can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be</a:t>
            </a:r>
            <a:endParaRPr lang="fr-FR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 algn="l" eaLnBrk="0" hangingPunct="0"/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               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approximated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by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paths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along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both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foliations.</a:t>
            </a:r>
            <a:endParaRPr lang="fr-FR" sz="20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Image 8" descr="Capture d’écran 2011-03-27 à 19.32.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747" y="2196247"/>
            <a:ext cx="2887397" cy="3154680"/>
          </a:xfrm>
          <a:prstGeom prst="rect">
            <a:avLst/>
          </a:prstGeom>
        </p:spPr>
      </p:pic>
      <p:sp>
        <p:nvSpPr>
          <p:cNvPr id="15" name="Forme libre 14"/>
          <p:cNvSpPr/>
          <p:nvPr/>
        </p:nvSpPr>
        <p:spPr bwMode="auto">
          <a:xfrm>
            <a:off x="4272076" y="2897287"/>
            <a:ext cx="1507230" cy="1743837"/>
          </a:xfrm>
          <a:custGeom>
            <a:avLst/>
            <a:gdLst>
              <a:gd name="connsiteX0" fmla="*/ 0 w 3276600"/>
              <a:gd name="connsiteY0" fmla="*/ 3035300 h 3790950"/>
              <a:gd name="connsiteX1" fmla="*/ 495300 w 3276600"/>
              <a:gd name="connsiteY1" fmla="*/ 3746500 h 3790950"/>
              <a:gd name="connsiteX2" fmla="*/ 1866900 w 3276600"/>
              <a:gd name="connsiteY2" fmla="*/ 2768600 h 3790950"/>
              <a:gd name="connsiteX3" fmla="*/ 1117600 w 3276600"/>
              <a:gd name="connsiteY3" fmla="*/ 838200 h 3790950"/>
              <a:gd name="connsiteX4" fmla="*/ 3276600 w 3276600"/>
              <a:gd name="connsiteY4" fmla="*/ 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3790950">
                <a:moveTo>
                  <a:pt x="0" y="3035300"/>
                </a:moveTo>
                <a:cubicBezTo>
                  <a:pt x="92075" y="3413125"/>
                  <a:pt x="184150" y="3790950"/>
                  <a:pt x="495300" y="3746500"/>
                </a:cubicBezTo>
                <a:cubicBezTo>
                  <a:pt x="806450" y="3702050"/>
                  <a:pt x="1763183" y="3253317"/>
                  <a:pt x="1866900" y="2768600"/>
                </a:cubicBezTo>
                <a:cubicBezTo>
                  <a:pt x="1970617" y="2283883"/>
                  <a:pt x="882650" y="1299633"/>
                  <a:pt x="1117600" y="838200"/>
                </a:cubicBezTo>
                <a:cubicBezTo>
                  <a:pt x="1352550" y="376767"/>
                  <a:pt x="3276600" y="0"/>
                  <a:pt x="3276600" y="0"/>
                </a:cubicBezTo>
              </a:path>
            </a:pathLst>
          </a:custGeom>
          <a:noFill/>
          <a:ln w="444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6" name="Forme libre 15"/>
          <p:cNvSpPr/>
          <p:nvPr/>
        </p:nvSpPr>
        <p:spPr bwMode="auto">
          <a:xfrm>
            <a:off x="4277918" y="2838867"/>
            <a:ext cx="1518914" cy="1793494"/>
          </a:xfrm>
          <a:custGeom>
            <a:avLst/>
            <a:gdLst>
              <a:gd name="connsiteX0" fmla="*/ 0 w 3302000"/>
              <a:gd name="connsiteY0" fmla="*/ 3175000 h 3898900"/>
              <a:gd name="connsiteX1" fmla="*/ 317500 w 3302000"/>
              <a:gd name="connsiteY1" fmla="*/ 3340100 h 3898900"/>
              <a:gd name="connsiteX2" fmla="*/ 101600 w 3302000"/>
              <a:gd name="connsiteY2" fmla="*/ 3606800 h 3898900"/>
              <a:gd name="connsiteX3" fmla="*/ 762000 w 3302000"/>
              <a:gd name="connsiteY3" fmla="*/ 3898900 h 3898900"/>
              <a:gd name="connsiteX4" fmla="*/ 2044700 w 3302000"/>
              <a:gd name="connsiteY4" fmla="*/ 2806700 h 3898900"/>
              <a:gd name="connsiteX5" fmla="*/ 1460500 w 3302000"/>
              <a:gd name="connsiteY5" fmla="*/ 2565400 h 3898900"/>
              <a:gd name="connsiteX6" fmla="*/ 1854200 w 3302000"/>
              <a:gd name="connsiteY6" fmla="*/ 2247900 h 3898900"/>
              <a:gd name="connsiteX7" fmla="*/ 1193800 w 3302000"/>
              <a:gd name="connsiteY7" fmla="*/ 1917700 h 3898900"/>
              <a:gd name="connsiteX8" fmla="*/ 1511300 w 3302000"/>
              <a:gd name="connsiteY8" fmla="*/ 1651000 h 3898900"/>
              <a:gd name="connsiteX9" fmla="*/ 901700 w 3302000"/>
              <a:gd name="connsiteY9" fmla="*/ 1333500 h 3898900"/>
              <a:gd name="connsiteX10" fmla="*/ 1244600 w 3302000"/>
              <a:gd name="connsiteY10" fmla="*/ 1003300 h 3898900"/>
              <a:gd name="connsiteX11" fmla="*/ 1117600 w 3302000"/>
              <a:gd name="connsiteY11" fmla="*/ 939800 h 3898900"/>
              <a:gd name="connsiteX12" fmla="*/ 1778000 w 3302000"/>
              <a:gd name="connsiteY12" fmla="*/ 431800 h 3898900"/>
              <a:gd name="connsiteX13" fmla="*/ 2235200 w 3302000"/>
              <a:gd name="connsiteY13" fmla="*/ 609600 h 3898900"/>
              <a:gd name="connsiteX14" fmla="*/ 3009900 w 3302000"/>
              <a:gd name="connsiteY14" fmla="*/ 0 h 3898900"/>
              <a:gd name="connsiteX15" fmla="*/ 3302000 w 3302000"/>
              <a:gd name="connsiteY15" fmla="*/ 127000 h 389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000" h="3898900">
                <a:moveTo>
                  <a:pt x="0" y="3175000"/>
                </a:moveTo>
                <a:lnTo>
                  <a:pt x="317500" y="3340100"/>
                </a:lnTo>
                <a:lnTo>
                  <a:pt x="101600" y="3606800"/>
                </a:lnTo>
                <a:lnTo>
                  <a:pt x="762000" y="3898900"/>
                </a:lnTo>
                <a:lnTo>
                  <a:pt x="2044700" y="2806700"/>
                </a:lnTo>
                <a:lnTo>
                  <a:pt x="1460500" y="2565400"/>
                </a:lnTo>
                <a:lnTo>
                  <a:pt x="1854200" y="2247900"/>
                </a:lnTo>
                <a:lnTo>
                  <a:pt x="1193800" y="1917700"/>
                </a:lnTo>
                <a:lnTo>
                  <a:pt x="1511300" y="1651000"/>
                </a:lnTo>
                <a:lnTo>
                  <a:pt x="901700" y="1333500"/>
                </a:lnTo>
                <a:lnTo>
                  <a:pt x="1244600" y="1003300"/>
                </a:lnTo>
                <a:lnTo>
                  <a:pt x="1117600" y="939800"/>
                </a:lnTo>
                <a:lnTo>
                  <a:pt x="1778000" y="431800"/>
                </a:lnTo>
                <a:lnTo>
                  <a:pt x="2235200" y="609600"/>
                </a:lnTo>
                <a:lnTo>
                  <a:pt x="3009900" y="0"/>
                </a:lnTo>
                <a:lnTo>
                  <a:pt x="330200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42201" y="5753100"/>
            <a:ext cx="799467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2000" b="0" i="1" dirty="0" err="1" smtClean="0">
                <a:solidFill>
                  <a:schemeClr val="tx1"/>
                </a:solidFill>
                <a:latin typeface="+mn-lt"/>
              </a:rPr>
              <a:t>Corollary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fr-FR" sz="2000" b="0" dirty="0" err="1" smtClean="0">
                <a:solidFill>
                  <a:schemeClr val="tx1"/>
                </a:solidFill>
                <a:latin typeface="+mn-lt"/>
              </a:rPr>
              <a:t>Paths</a:t>
            </a:r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fr-FR" sz="2000" b="0" i="1" dirty="0" smtClean="0">
                <a:solidFill>
                  <a:schemeClr val="tx1"/>
                </a:solidFill>
                <a:effectLst/>
                <a:latin typeface="+mn-lt"/>
              </a:rPr>
              <a:t>GS</a:t>
            </a:r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  <a:sym typeface="Symbol" pitchFamily="-110" charset="2"/>
              </a:rPr>
              <a:t></a:t>
            </a:r>
            <a:r>
              <a:rPr lang="fr-FR" sz="2000" b="0" i="1" dirty="0" smtClean="0">
                <a:solidFill>
                  <a:schemeClr val="tx1"/>
                </a:solidFill>
                <a:effectLst/>
                <a:latin typeface="+mn-lt"/>
                <a:sym typeface="Symbol" pitchFamily="-110" charset="2"/>
              </a:rPr>
              <a:t>PS</a:t>
            </a:r>
            <a:r>
              <a:rPr lang="fr-FR" sz="2000" i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effectLst/>
                <a:latin typeface="+mn-lt"/>
              </a:rPr>
              <a:t>can</a:t>
            </a:r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effectLst/>
                <a:latin typeface="+mn-lt"/>
              </a:rPr>
              <a:t>be</a:t>
            </a:r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effectLst/>
                <a:latin typeface="+mn-lt"/>
              </a:rPr>
              <a:t>approximated</a:t>
            </a:r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</a:rPr>
              <a:t> by </a:t>
            </a:r>
            <a:r>
              <a:rPr lang="fr-FR" sz="2000" b="0" dirty="0" err="1" smtClean="0">
                <a:solidFill>
                  <a:schemeClr val="tx1"/>
                </a:solidFill>
                <a:effectLst/>
                <a:latin typeface="+mn-lt"/>
              </a:rPr>
              <a:t>finite</a:t>
            </a:r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effectLst/>
                <a:latin typeface="+mn-lt"/>
              </a:rPr>
              <a:t>sequences</a:t>
            </a:r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eaLnBrk="0" hangingPunct="0"/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</a:rPr>
              <a:t>of transit and </a:t>
            </a:r>
            <a:r>
              <a:rPr lang="fr-FR" sz="2000" b="0" dirty="0" err="1" smtClean="0">
                <a:solidFill>
                  <a:schemeClr val="tx1"/>
                </a:solidFill>
                <a:effectLst/>
                <a:latin typeface="+mn-lt"/>
              </a:rPr>
              <a:t>transfer</a:t>
            </a:r>
            <a:r>
              <a:rPr lang="fr-FR" sz="20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effectLst/>
                <a:latin typeface="+mn-lt"/>
              </a:rPr>
              <a:t>paths</a:t>
            </a:r>
            <a:endParaRPr lang="fr-FR" sz="20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6" name="cage_GintP_orig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2019300" y="2590800"/>
            <a:ext cx="2520000" cy="2520000"/>
          </a:xfrm>
          <a:prstGeom prst="rect">
            <a:avLst/>
          </a:prstGeom>
        </p:spPr>
      </p:pic>
      <p:pic>
        <p:nvPicPr>
          <p:cNvPr id="17" name="cage_GintP_decomp.mpg">
            <a:hlinkClick r:id="" action="ppaction://media"/>
          </p:cNvPr>
          <p:cNvPicPr/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5461000" y="2590800"/>
            <a:ext cx="2520000" cy="2520000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Topological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property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fr-FR" sz="2400" b="0" i="1" dirty="0" smtClean="0">
                <a:solidFill>
                  <a:schemeClr val="tx1"/>
                </a:solidFill>
                <a:latin typeface="Arial" charset="0"/>
              </a:rPr>
              <a:t>GS    PS </a:t>
            </a:r>
          </a:p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765925" y="1187450"/>
          <a:ext cx="279400" cy="336550"/>
        </p:xfrm>
        <a:graphic>
          <a:graphicData uri="http://schemas.openxmlformats.org/presentationml/2006/ole">
            <p:oleObj spid="_x0000_s126978" name="Équation" r:id="rId8" imgW="127000" imgH="15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616200" y="2101850"/>
            <a:ext cx="652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>
              <a:buClr>
                <a:schemeClr val="accent1"/>
              </a:buClr>
              <a:buFont typeface="Arial" charset="0"/>
              <a:buChar char="•"/>
            </a:pP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Hanoï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Tower Problem</a:t>
            </a: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Image 3" descr="Capture d’écran 2011-03-27 à 11.30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1" y="3123797"/>
            <a:ext cx="2057399" cy="1079902"/>
          </a:xfrm>
          <a:prstGeom prst="rect">
            <a:avLst/>
          </a:prstGeom>
        </p:spPr>
      </p:pic>
      <p:pic>
        <p:nvPicPr>
          <p:cNvPr id="5" name="Image 4" descr="Capture d’écran 2011-03-27 à 11.30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87700" y="4728422"/>
            <a:ext cx="2057400" cy="107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graph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Image 13" descr="Capture d’écran 2011-03-27 à 19.19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277617"/>
            <a:ext cx="3756485" cy="261002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13000" y="5401617"/>
            <a:ext cx="673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000" b="0" i="1" dirty="0" err="1" smtClean="0">
                <a:solidFill>
                  <a:schemeClr val="tx1"/>
                </a:solidFill>
                <a:latin typeface="Arial" charset="0"/>
              </a:rPr>
              <a:t>Corollary</a:t>
            </a:r>
            <a:r>
              <a:rPr lang="fr-FR" sz="2000" b="0" i="1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A manipulation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path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exists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i="1" dirty="0" err="1" smtClean="0">
                <a:solidFill>
                  <a:schemeClr val="tx1"/>
                </a:solidFill>
                <a:latin typeface="Arial" charset="0"/>
              </a:rPr>
              <a:t>iff</a:t>
            </a:r>
            <a:r>
              <a:rPr lang="fr-FR" sz="2000" b="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both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starting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and goal configurations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can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be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retracted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on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two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connected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  <a:latin typeface="Arial" charset="0"/>
              </a:rPr>
              <a:t>nodes</a:t>
            </a:r>
            <a:r>
              <a:rPr lang="fr-FR" sz="2000" b="0" dirty="0" smtClean="0">
                <a:solidFill>
                  <a:schemeClr val="tx1"/>
                </a:solidFill>
                <a:latin typeface="Arial" charset="0"/>
              </a:rPr>
              <a:t> of the manipulation graph.</a:t>
            </a:r>
            <a:r>
              <a:rPr lang="fr-FR" sz="2000" b="0" i="1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2000" b="0" i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graph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51300" y="5401617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000" b="0" i="1" dirty="0" smtClean="0">
                <a:solidFill>
                  <a:schemeClr val="tx1"/>
                </a:solidFill>
                <a:latin typeface="Arial" charset="0"/>
              </a:rPr>
              <a:t>Proof</a:t>
            </a:r>
            <a:endParaRPr lang="fr-FR" sz="20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12" descr="fig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525" y="2616200"/>
            <a:ext cx="2952750" cy="2039938"/>
          </a:xfrm>
          <a:prstGeom prst="rect">
            <a:avLst/>
          </a:prstGeom>
          <a:noFill/>
        </p:spPr>
      </p:pic>
      <p:pic>
        <p:nvPicPr>
          <p:cNvPr id="8" name="Picture 14" descr="fig3f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5067300" y="2616200"/>
            <a:ext cx="2952750" cy="20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 descr="so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2373313"/>
            <a:ext cx="6477000" cy="3363912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54807" y="2090738"/>
            <a:ext cx="128322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1600" b="0" dirty="0">
                <a:solidFill>
                  <a:schemeClr val="tx1"/>
                </a:solidFill>
                <a:effectLst/>
                <a:latin typeface="+mn-lt"/>
              </a:rPr>
              <a:t>Transit </a:t>
            </a:r>
            <a:r>
              <a:rPr lang="fr-FR" sz="1600" b="0" dirty="0" err="1">
                <a:solidFill>
                  <a:schemeClr val="tx1"/>
                </a:solidFill>
                <a:effectLst/>
                <a:latin typeface="+mn-lt"/>
              </a:rPr>
              <a:t>Path</a:t>
            </a:r>
            <a:endParaRPr lang="fr-F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988707" y="2090738"/>
            <a:ext cx="128322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1600" b="0" dirty="0">
                <a:solidFill>
                  <a:schemeClr val="tx1"/>
                </a:solidFill>
                <a:effectLst/>
                <a:latin typeface="+mn-lt"/>
              </a:rPr>
              <a:t>Transit </a:t>
            </a:r>
            <a:r>
              <a:rPr lang="fr-FR" sz="1600" b="0" dirty="0" err="1">
                <a:solidFill>
                  <a:schemeClr val="tx1"/>
                </a:solidFill>
                <a:effectLst/>
                <a:latin typeface="+mn-lt"/>
              </a:rPr>
              <a:t>Path</a:t>
            </a:r>
            <a:endParaRPr lang="fr-F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912507" y="5675313"/>
            <a:ext cx="128322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1600" b="0" dirty="0">
                <a:solidFill>
                  <a:schemeClr val="tx1"/>
                </a:solidFill>
                <a:effectLst/>
                <a:latin typeface="+mn-lt"/>
              </a:rPr>
              <a:t>Transit </a:t>
            </a:r>
            <a:r>
              <a:rPr lang="fr-FR" sz="1600" b="0" dirty="0" err="1">
                <a:solidFill>
                  <a:schemeClr val="tx1"/>
                </a:solidFill>
                <a:effectLst/>
                <a:latin typeface="+mn-lt"/>
              </a:rPr>
              <a:t>Path</a:t>
            </a:r>
            <a:endParaRPr lang="fr-F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57285" y="5675313"/>
            <a:ext cx="14200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1600" b="0" dirty="0">
                <a:solidFill>
                  <a:schemeClr val="tx1"/>
                </a:solidFill>
                <a:effectLst/>
                <a:latin typeface="+mn-lt"/>
              </a:rPr>
              <a:t>Transfer </a:t>
            </a:r>
            <a:r>
              <a:rPr lang="fr-FR" sz="1600" b="0" dirty="0" err="1">
                <a:solidFill>
                  <a:schemeClr val="tx1"/>
                </a:solidFill>
                <a:effectLst/>
                <a:latin typeface="+mn-lt"/>
              </a:rPr>
              <a:t>Path</a:t>
            </a:r>
            <a:endParaRPr lang="fr-F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17956" y="2090738"/>
            <a:ext cx="140512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1600" b="0" i="1" dirty="0" smtClean="0">
                <a:solidFill>
                  <a:schemeClr val="tx1"/>
                </a:solidFill>
                <a:effectLst/>
                <a:latin typeface="+mn-lt"/>
              </a:rPr>
              <a:t>GS</a:t>
            </a:r>
            <a:r>
              <a:rPr lang="fr-FR" sz="1600" b="0" dirty="0" smtClean="0">
                <a:solidFill>
                  <a:schemeClr val="tx1"/>
                </a:solidFill>
                <a:effectLst/>
                <a:latin typeface="+mn-lt"/>
                <a:sym typeface="Symbol" pitchFamily="-110" charset="2"/>
              </a:rPr>
              <a:t></a:t>
            </a:r>
            <a:r>
              <a:rPr lang="fr-FR" sz="1600" b="0" i="1" dirty="0" smtClean="0">
                <a:solidFill>
                  <a:schemeClr val="tx1"/>
                </a:solidFill>
                <a:effectLst/>
                <a:latin typeface="+mn-lt"/>
                <a:sym typeface="Symbol" pitchFamily="-110" charset="2"/>
              </a:rPr>
              <a:t>PS</a:t>
            </a:r>
            <a:r>
              <a:rPr lang="fr-FR" sz="1600" i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fr-FR" sz="1600" b="0" dirty="0" err="1">
                <a:solidFill>
                  <a:schemeClr val="tx1"/>
                </a:solidFill>
                <a:effectLst/>
                <a:latin typeface="+mn-lt"/>
              </a:rPr>
              <a:t>Path</a:t>
            </a:r>
            <a:endParaRPr lang="fr-F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97043" y="5672138"/>
            <a:ext cx="140512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1600" b="0" i="1" dirty="0" smtClean="0">
                <a:solidFill>
                  <a:schemeClr val="tx1"/>
                </a:solidFill>
                <a:effectLst/>
                <a:latin typeface="+mn-lt"/>
              </a:rPr>
              <a:t>GS</a:t>
            </a:r>
            <a:r>
              <a:rPr lang="fr-FR" sz="1600" b="0" dirty="0" smtClean="0">
                <a:solidFill>
                  <a:schemeClr val="tx1"/>
                </a:solidFill>
                <a:effectLst/>
                <a:latin typeface="+mn-lt"/>
                <a:sym typeface="Symbol" pitchFamily="-110" charset="2"/>
              </a:rPr>
              <a:t></a:t>
            </a:r>
            <a:r>
              <a:rPr lang="fr-FR" sz="1600" b="0" i="1" dirty="0" smtClean="0">
                <a:solidFill>
                  <a:schemeClr val="tx1"/>
                </a:solidFill>
                <a:effectLst/>
                <a:latin typeface="+mn-lt"/>
                <a:sym typeface="Symbol" pitchFamily="-110" charset="2"/>
              </a:rPr>
              <a:t>PS</a:t>
            </a:r>
            <a:r>
              <a:rPr lang="fr-FR" sz="1600" b="0" i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fr-FR" sz="1600" b="0" dirty="0" err="1">
                <a:solidFill>
                  <a:schemeClr val="tx1"/>
                </a:solidFill>
                <a:effectLst/>
                <a:latin typeface="+mn-lt"/>
              </a:rPr>
              <a:t>Path</a:t>
            </a:r>
            <a:endParaRPr lang="fr-F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algorithms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14" descr="fig3f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5638800" y="4067969"/>
            <a:ext cx="2952750" cy="2039938"/>
          </a:xfrm>
          <a:prstGeom prst="rect">
            <a:avLst/>
          </a:prstGeom>
          <a:noFill/>
        </p:spPr>
      </p:pic>
      <p:pic>
        <p:nvPicPr>
          <p:cNvPr id="9" name="Image 8" descr="Capture d’écran 2011-03-27 à 20.57.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9550" y="1807364"/>
            <a:ext cx="2952000" cy="2015068"/>
          </a:xfrm>
          <a:prstGeom prst="rect">
            <a:avLst/>
          </a:prstGeom>
        </p:spPr>
      </p:pic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667000" y="2463800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Capturing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topology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of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GS    PS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Compute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adjacency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715986" y="2912537"/>
          <a:ext cx="187145" cy="225425"/>
        </p:xfrm>
        <a:graphic>
          <a:graphicData uri="http://schemas.openxmlformats.org/presentationml/2006/ole">
            <p:oleObj spid="_x0000_s84994" name="Équation" r:id="rId7" imgW="127000" imgH="15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The case of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finite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grasps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and placements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642632" y="2476726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Graph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search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/>
            <a:endParaRPr lang="fr-FR" sz="2000" dirty="0" smtClean="0">
              <a:solidFill>
                <a:schemeClr val="tx1"/>
              </a:solidFill>
              <a:latin typeface="Arial" charset="0"/>
            </a:endParaRPr>
          </a:p>
          <a:p>
            <a:pPr marL="914400" lvl="1" indent="-457200"/>
            <a:endParaRPr lang="fr-FR" sz="12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9" name="Image 68" descr="Capture d’écran 2011-03-27 à 11.27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63" y="3235847"/>
            <a:ext cx="2213438" cy="1911409"/>
          </a:xfrm>
          <a:prstGeom prst="rect">
            <a:avLst/>
          </a:prstGeom>
        </p:spPr>
      </p:pic>
      <p:pic>
        <p:nvPicPr>
          <p:cNvPr id="70" name="Image 69" descr="Capture d’écran 2011-03-27 à 11.30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1" y="3796897"/>
            <a:ext cx="2057399" cy="107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The case of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two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disks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642632" y="1841726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Capturing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topology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GS    PS: 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projection of the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cell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decomposition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the composite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Adjacency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by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retraction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/>
            <a:endParaRPr lang="fr-FR" sz="120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B. </a:t>
            </a:r>
            <a:r>
              <a:rPr lang="fr-FR" sz="1200" b="0" dirty="0" err="1" smtClean="0">
                <a:solidFill>
                  <a:srgbClr val="000000"/>
                </a:solidFill>
                <a:latin typeface="Helvetica"/>
              </a:rPr>
              <a:t>Dacre</a:t>
            </a: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 Wright, J.P. Laumond, R. Alami 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i="1" dirty="0" smtClean="0">
                <a:solidFill>
                  <a:srgbClr val="000000"/>
                </a:solidFill>
                <a:latin typeface="Helvetica"/>
              </a:rPr>
              <a:t>Motion planning for a robot and a </a:t>
            </a:r>
            <a:r>
              <a:rPr lang="fr-FR" sz="1200" b="0" i="1" dirty="0" err="1" smtClean="0">
                <a:solidFill>
                  <a:srgbClr val="000000"/>
                </a:solidFill>
                <a:latin typeface="Helvetica"/>
              </a:rPr>
              <a:t>movable</a:t>
            </a:r>
            <a:r>
              <a:rPr lang="fr-FR" sz="1200" b="0" i="1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Helvetica"/>
              </a:rPr>
              <a:t>object</a:t>
            </a:r>
            <a:r>
              <a:rPr lang="fr-FR" sz="1200" b="0" i="1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Helvetica"/>
              </a:rPr>
              <a:t>amidst</a:t>
            </a:r>
            <a:r>
              <a:rPr lang="fr-FR" sz="1200" b="0" i="1" dirty="0" smtClean="0">
                <a:solidFill>
                  <a:srgbClr val="000000"/>
                </a:solidFill>
                <a:latin typeface="Helvetica"/>
              </a:rPr>
              <a:t> polygonal obstacles.</a:t>
            </a:r>
            <a:endParaRPr lang="fr-FR" sz="1200" b="0" dirty="0" smtClean="0">
              <a:solidFill>
                <a:srgbClr val="000000"/>
              </a:solidFill>
              <a:latin typeface="Helvetica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IEEE International </a:t>
            </a:r>
            <a:r>
              <a:rPr lang="fr-FR" sz="1200" b="0" dirty="0" err="1" smtClean="0">
                <a:solidFill>
                  <a:srgbClr val="000000"/>
                </a:solidFill>
                <a:latin typeface="Helvetica"/>
              </a:rPr>
              <a:t>Conference</a:t>
            </a: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 on </a:t>
            </a:r>
            <a:r>
              <a:rPr lang="fr-FR" sz="1200" b="0" dirty="0" err="1" smtClean="0">
                <a:solidFill>
                  <a:srgbClr val="000000"/>
                </a:solidFill>
                <a:latin typeface="Helvetica"/>
              </a:rPr>
              <a:t>Robotics</a:t>
            </a: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 and Automation, Nice,1992.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endParaRPr lang="fr-FR" sz="1200" b="0" dirty="0" smtClean="0">
              <a:solidFill>
                <a:srgbClr val="000000"/>
              </a:solidFill>
              <a:latin typeface="Helvetica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J. Schwartz, M. </a:t>
            </a:r>
            <a:r>
              <a:rPr lang="fr-FR" sz="1200" b="0" dirty="0" err="1" smtClean="0">
                <a:solidFill>
                  <a:srgbClr val="000000"/>
                </a:solidFill>
                <a:latin typeface="Helvetica"/>
              </a:rPr>
              <a:t>Sharir</a:t>
            </a:r>
            <a:endParaRPr lang="fr-FR" sz="1200" b="0" dirty="0" smtClean="0">
              <a:solidFill>
                <a:srgbClr val="000000"/>
              </a:solidFill>
              <a:latin typeface="Helvetica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i="1" dirty="0" smtClean="0">
                <a:solidFill>
                  <a:srgbClr val="000000"/>
                </a:solidFill>
                <a:latin typeface="Helvetica"/>
              </a:rPr>
              <a:t>On the Piano </a:t>
            </a:r>
            <a:r>
              <a:rPr lang="fr-FR" sz="1200" b="0" i="1" dirty="0" err="1" smtClean="0">
                <a:solidFill>
                  <a:srgbClr val="000000"/>
                </a:solidFill>
                <a:latin typeface="Helvetica"/>
              </a:rPr>
              <a:t>Mover</a:t>
            </a:r>
            <a:r>
              <a:rPr lang="fr-FR" sz="1200" b="0" i="1" dirty="0" smtClean="0">
                <a:solidFill>
                  <a:srgbClr val="000000"/>
                </a:solidFill>
                <a:latin typeface="Helvetica"/>
              </a:rPr>
              <a:t> III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Int. Journal on </a:t>
            </a:r>
            <a:r>
              <a:rPr lang="fr-FR" sz="1200" b="0" dirty="0" err="1" smtClean="0">
                <a:solidFill>
                  <a:srgbClr val="000000"/>
                </a:solidFill>
                <a:latin typeface="Helvetica"/>
              </a:rPr>
              <a:t>Robotics</a:t>
            </a: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fr-FR" sz="1200" b="0" dirty="0" err="1" smtClean="0">
                <a:solidFill>
                  <a:srgbClr val="000000"/>
                </a:solidFill>
                <a:latin typeface="Helvetica"/>
              </a:rPr>
              <a:t>Research</a:t>
            </a:r>
            <a:r>
              <a:rPr lang="fr-FR" sz="1200" b="0" dirty="0" smtClean="0">
                <a:solidFill>
                  <a:srgbClr val="000000"/>
                </a:solidFill>
                <a:latin typeface="Helvetica"/>
              </a:rPr>
              <a:t>, Vol. 2 (3), 1983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endParaRPr lang="fr-FR" sz="1200" b="0" dirty="0" smtClean="0">
              <a:solidFill>
                <a:srgbClr val="000000"/>
              </a:solidFill>
              <a:latin typeface="Helvetica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kumimoji="1" lang="fr-FR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6059687" y="2197326"/>
          <a:ext cx="187145" cy="225425"/>
        </p:xfrm>
        <a:graphic>
          <a:graphicData uri="http://schemas.openxmlformats.org/presentationml/2006/ole">
            <p:oleObj spid="_x0000_s114690" name="Équation" r:id="rId4" imgW="127000" imgH="152400" progId="Equation.3">
              <p:embed/>
            </p:oleObj>
          </a:graphicData>
        </a:graphic>
      </p:graphicFrame>
      <p:grpSp>
        <p:nvGrpSpPr>
          <p:cNvPr id="2" name="Grouper 6"/>
          <p:cNvGrpSpPr>
            <a:grpSpLocks noChangeAspect="1"/>
          </p:cNvGrpSpPr>
          <p:nvPr/>
        </p:nvGrpSpPr>
        <p:grpSpPr>
          <a:xfrm>
            <a:off x="4103267" y="3499076"/>
            <a:ext cx="2312582" cy="1440000"/>
            <a:chOff x="3073400" y="3207784"/>
            <a:chExt cx="4994725" cy="3110119"/>
          </a:xfrm>
        </p:grpSpPr>
        <p:grpSp>
          <p:nvGrpSpPr>
            <p:cNvPr id="3" name="Grouper 23"/>
            <p:cNvGrpSpPr>
              <a:grpSpLocks noChangeAspect="1"/>
            </p:cNvGrpSpPr>
            <p:nvPr/>
          </p:nvGrpSpPr>
          <p:grpSpPr>
            <a:xfrm>
              <a:off x="3073405" y="3207784"/>
              <a:ext cx="1456179" cy="1475994"/>
              <a:chOff x="3073400" y="2471182"/>
              <a:chExt cx="3733800" cy="3784600"/>
            </a:xfrm>
          </p:grpSpPr>
          <p:grpSp>
            <p:nvGrpSpPr>
              <p:cNvPr id="4" name="Grouper 22"/>
              <p:cNvGrpSpPr/>
              <p:nvPr/>
            </p:nvGrpSpPr>
            <p:grpSpPr>
              <a:xfrm>
                <a:off x="3073400" y="2471182"/>
                <a:ext cx="3733800" cy="3784600"/>
                <a:chOff x="266700" y="2781300"/>
                <a:chExt cx="3733800" cy="3784600"/>
              </a:xfrm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266700" y="2781300"/>
                  <a:ext cx="3733800" cy="37846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>
                  <a:off x="641350" y="3047732"/>
                  <a:ext cx="2940050" cy="3359150"/>
                </a:xfrm>
                <a:custGeom>
                  <a:avLst/>
                  <a:gdLst>
                    <a:gd name="connsiteX0" fmla="*/ 673100 w 2940050"/>
                    <a:gd name="connsiteY0" fmla="*/ 31750 h 3359150"/>
                    <a:gd name="connsiteX1" fmla="*/ 0 w 2940050"/>
                    <a:gd name="connsiteY1" fmla="*/ 2209800 h 3359150"/>
                    <a:gd name="connsiteX2" fmla="*/ 12700 w 2940050"/>
                    <a:gd name="connsiteY2" fmla="*/ 3340100 h 3359150"/>
                    <a:gd name="connsiteX3" fmla="*/ 2927350 w 2940050"/>
                    <a:gd name="connsiteY3" fmla="*/ 3359150 h 3359150"/>
                    <a:gd name="connsiteX4" fmla="*/ 2940050 w 2940050"/>
                    <a:gd name="connsiteY4" fmla="*/ 2241550 h 3359150"/>
                    <a:gd name="connsiteX5" fmla="*/ 2305050 w 2940050"/>
                    <a:gd name="connsiteY5" fmla="*/ 0 h 3359150"/>
                    <a:gd name="connsiteX6" fmla="*/ 1504950 w 2940050"/>
                    <a:gd name="connsiteY6" fmla="*/ 412750 h 3359150"/>
                    <a:gd name="connsiteX7" fmla="*/ 673100 w 2940050"/>
                    <a:gd name="connsiteY7" fmla="*/ 31750 h 335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40050" h="3359150">
                      <a:moveTo>
                        <a:pt x="673100" y="31750"/>
                      </a:moveTo>
                      <a:lnTo>
                        <a:pt x="0" y="2209800"/>
                      </a:lnTo>
                      <a:lnTo>
                        <a:pt x="12700" y="3340100"/>
                      </a:lnTo>
                      <a:lnTo>
                        <a:pt x="2927350" y="3359150"/>
                      </a:lnTo>
                      <a:lnTo>
                        <a:pt x="2940050" y="2241550"/>
                      </a:lnTo>
                      <a:lnTo>
                        <a:pt x="2305050" y="0"/>
                      </a:lnTo>
                      <a:lnTo>
                        <a:pt x="1504950" y="412750"/>
                      </a:lnTo>
                      <a:lnTo>
                        <a:pt x="673100" y="317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1517650" y="4120882"/>
                  <a:ext cx="1206500" cy="1416050"/>
                </a:xfrm>
                <a:custGeom>
                  <a:avLst/>
                  <a:gdLst>
                    <a:gd name="connsiteX0" fmla="*/ 615950 w 1206500"/>
                    <a:gd name="connsiteY0" fmla="*/ 0 h 1416050"/>
                    <a:gd name="connsiteX1" fmla="*/ 0 w 1206500"/>
                    <a:gd name="connsiteY1" fmla="*/ 1403350 h 1416050"/>
                    <a:gd name="connsiteX2" fmla="*/ 1206500 w 1206500"/>
                    <a:gd name="connsiteY2" fmla="*/ 1416050 h 1416050"/>
                    <a:gd name="connsiteX3" fmla="*/ 615950 w 1206500"/>
                    <a:gd name="connsiteY3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0" h="1416050">
                      <a:moveTo>
                        <a:pt x="615950" y="0"/>
                      </a:moveTo>
                      <a:lnTo>
                        <a:pt x="0" y="1403350"/>
                      </a:lnTo>
                      <a:lnTo>
                        <a:pt x="1206500" y="1416050"/>
                      </a:lnTo>
                      <a:lnTo>
                        <a:pt x="6159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4" name="Ellipse 11"/>
              <p:cNvSpPr/>
              <p:nvPr/>
            </p:nvSpPr>
            <p:spPr>
              <a:xfrm>
                <a:off x="4054475" y="3232150"/>
                <a:ext cx="730250" cy="7493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12"/>
              <p:cNvSpPr>
                <a:spLocks noChangeAspect="1"/>
              </p:cNvSpPr>
              <p:nvPr/>
            </p:nvSpPr>
            <p:spPr>
              <a:xfrm>
                <a:off x="5275260" y="3095380"/>
                <a:ext cx="511180" cy="52451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r 31"/>
            <p:cNvGrpSpPr>
              <a:grpSpLocks noChangeAspect="1"/>
            </p:cNvGrpSpPr>
            <p:nvPr/>
          </p:nvGrpSpPr>
          <p:grpSpPr>
            <a:xfrm>
              <a:off x="6611946" y="4841909"/>
              <a:ext cx="1456179" cy="1475994"/>
              <a:chOff x="3073400" y="2471182"/>
              <a:chExt cx="3733800" cy="3784600"/>
            </a:xfrm>
          </p:grpSpPr>
          <p:grpSp>
            <p:nvGrpSpPr>
              <p:cNvPr id="6" name="Grouper 22"/>
              <p:cNvGrpSpPr/>
              <p:nvPr/>
            </p:nvGrpSpPr>
            <p:grpSpPr>
              <a:xfrm>
                <a:off x="3073400" y="2471182"/>
                <a:ext cx="3733800" cy="3784600"/>
                <a:chOff x="266700" y="2781300"/>
                <a:chExt cx="3733800" cy="3784600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266700" y="2781300"/>
                  <a:ext cx="3733800" cy="37846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61" name="Forme libre 60"/>
                <p:cNvSpPr/>
                <p:nvPr/>
              </p:nvSpPr>
              <p:spPr>
                <a:xfrm>
                  <a:off x="641350" y="3047732"/>
                  <a:ext cx="2940050" cy="3359150"/>
                </a:xfrm>
                <a:custGeom>
                  <a:avLst/>
                  <a:gdLst>
                    <a:gd name="connsiteX0" fmla="*/ 673100 w 2940050"/>
                    <a:gd name="connsiteY0" fmla="*/ 31750 h 3359150"/>
                    <a:gd name="connsiteX1" fmla="*/ 0 w 2940050"/>
                    <a:gd name="connsiteY1" fmla="*/ 2209800 h 3359150"/>
                    <a:gd name="connsiteX2" fmla="*/ 12700 w 2940050"/>
                    <a:gd name="connsiteY2" fmla="*/ 3340100 h 3359150"/>
                    <a:gd name="connsiteX3" fmla="*/ 2927350 w 2940050"/>
                    <a:gd name="connsiteY3" fmla="*/ 3359150 h 3359150"/>
                    <a:gd name="connsiteX4" fmla="*/ 2940050 w 2940050"/>
                    <a:gd name="connsiteY4" fmla="*/ 2241550 h 3359150"/>
                    <a:gd name="connsiteX5" fmla="*/ 2305050 w 2940050"/>
                    <a:gd name="connsiteY5" fmla="*/ 0 h 3359150"/>
                    <a:gd name="connsiteX6" fmla="*/ 1504950 w 2940050"/>
                    <a:gd name="connsiteY6" fmla="*/ 412750 h 3359150"/>
                    <a:gd name="connsiteX7" fmla="*/ 673100 w 2940050"/>
                    <a:gd name="connsiteY7" fmla="*/ 31750 h 335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40050" h="3359150">
                      <a:moveTo>
                        <a:pt x="673100" y="31750"/>
                      </a:moveTo>
                      <a:lnTo>
                        <a:pt x="0" y="2209800"/>
                      </a:lnTo>
                      <a:lnTo>
                        <a:pt x="12700" y="3340100"/>
                      </a:lnTo>
                      <a:lnTo>
                        <a:pt x="2927350" y="3359150"/>
                      </a:lnTo>
                      <a:lnTo>
                        <a:pt x="2940050" y="2241550"/>
                      </a:lnTo>
                      <a:lnTo>
                        <a:pt x="2305050" y="0"/>
                      </a:lnTo>
                      <a:lnTo>
                        <a:pt x="1504950" y="412750"/>
                      </a:lnTo>
                      <a:lnTo>
                        <a:pt x="673100" y="317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Forme libre 61"/>
                <p:cNvSpPr/>
                <p:nvPr/>
              </p:nvSpPr>
              <p:spPr>
                <a:xfrm>
                  <a:off x="1517650" y="4120882"/>
                  <a:ext cx="1206500" cy="1416050"/>
                </a:xfrm>
                <a:custGeom>
                  <a:avLst/>
                  <a:gdLst>
                    <a:gd name="connsiteX0" fmla="*/ 615950 w 1206500"/>
                    <a:gd name="connsiteY0" fmla="*/ 0 h 1416050"/>
                    <a:gd name="connsiteX1" fmla="*/ 0 w 1206500"/>
                    <a:gd name="connsiteY1" fmla="*/ 1403350 h 1416050"/>
                    <a:gd name="connsiteX2" fmla="*/ 1206500 w 1206500"/>
                    <a:gd name="connsiteY2" fmla="*/ 1416050 h 1416050"/>
                    <a:gd name="connsiteX3" fmla="*/ 615950 w 1206500"/>
                    <a:gd name="connsiteY3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0" h="1416050">
                      <a:moveTo>
                        <a:pt x="615950" y="0"/>
                      </a:moveTo>
                      <a:lnTo>
                        <a:pt x="0" y="1403350"/>
                      </a:lnTo>
                      <a:lnTo>
                        <a:pt x="1206500" y="1416050"/>
                      </a:lnTo>
                      <a:lnTo>
                        <a:pt x="6159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9" name="Ellipse 58"/>
              <p:cNvSpPr/>
              <p:nvPr/>
            </p:nvSpPr>
            <p:spPr>
              <a:xfrm>
                <a:off x="3594100" y="5226814"/>
                <a:ext cx="730251" cy="7493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r 40"/>
            <p:cNvGrpSpPr/>
            <p:nvPr/>
          </p:nvGrpSpPr>
          <p:grpSpPr>
            <a:xfrm>
              <a:off x="4886718" y="3207784"/>
              <a:ext cx="1456179" cy="1475994"/>
              <a:chOff x="4886718" y="3207784"/>
              <a:chExt cx="1456179" cy="1475994"/>
            </a:xfrm>
          </p:grpSpPr>
          <p:grpSp>
            <p:nvGrpSpPr>
              <p:cNvPr id="8" name="Grouper 23"/>
              <p:cNvGrpSpPr>
                <a:grpSpLocks noChangeAspect="1"/>
              </p:cNvGrpSpPr>
              <p:nvPr/>
            </p:nvGrpSpPr>
            <p:grpSpPr>
              <a:xfrm>
                <a:off x="4886718" y="3207784"/>
                <a:ext cx="1456179" cy="1475994"/>
                <a:chOff x="3073400" y="2471182"/>
                <a:chExt cx="3733800" cy="3784600"/>
              </a:xfrm>
            </p:grpSpPr>
            <p:grpSp>
              <p:nvGrpSpPr>
                <p:cNvPr id="9" name="Grouper 22"/>
                <p:cNvGrpSpPr/>
                <p:nvPr/>
              </p:nvGrpSpPr>
              <p:grpSpPr>
                <a:xfrm>
                  <a:off x="3073400" y="2471182"/>
                  <a:ext cx="3733800" cy="3784600"/>
                  <a:chOff x="266700" y="2781300"/>
                  <a:chExt cx="3733800" cy="3784600"/>
                </a:xfrm>
              </p:grpSpPr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266700" y="2781300"/>
                    <a:ext cx="3733800" cy="37846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1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</a:endParaRPr>
                  </a:p>
                </p:txBody>
              </p:sp>
              <p:sp>
                <p:nvSpPr>
                  <p:cNvPr id="56" name="Forme libre 55"/>
                  <p:cNvSpPr/>
                  <p:nvPr/>
                </p:nvSpPr>
                <p:spPr>
                  <a:xfrm>
                    <a:off x="641350" y="3047732"/>
                    <a:ext cx="2940050" cy="3359150"/>
                  </a:xfrm>
                  <a:custGeom>
                    <a:avLst/>
                    <a:gdLst>
                      <a:gd name="connsiteX0" fmla="*/ 673100 w 2940050"/>
                      <a:gd name="connsiteY0" fmla="*/ 31750 h 3359150"/>
                      <a:gd name="connsiteX1" fmla="*/ 0 w 2940050"/>
                      <a:gd name="connsiteY1" fmla="*/ 2209800 h 3359150"/>
                      <a:gd name="connsiteX2" fmla="*/ 12700 w 2940050"/>
                      <a:gd name="connsiteY2" fmla="*/ 3340100 h 3359150"/>
                      <a:gd name="connsiteX3" fmla="*/ 2927350 w 2940050"/>
                      <a:gd name="connsiteY3" fmla="*/ 3359150 h 3359150"/>
                      <a:gd name="connsiteX4" fmla="*/ 2940050 w 2940050"/>
                      <a:gd name="connsiteY4" fmla="*/ 2241550 h 3359150"/>
                      <a:gd name="connsiteX5" fmla="*/ 2305050 w 2940050"/>
                      <a:gd name="connsiteY5" fmla="*/ 0 h 3359150"/>
                      <a:gd name="connsiteX6" fmla="*/ 1504950 w 2940050"/>
                      <a:gd name="connsiteY6" fmla="*/ 412750 h 3359150"/>
                      <a:gd name="connsiteX7" fmla="*/ 673100 w 2940050"/>
                      <a:gd name="connsiteY7" fmla="*/ 31750 h 335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40050" h="3359150">
                        <a:moveTo>
                          <a:pt x="673100" y="31750"/>
                        </a:moveTo>
                        <a:lnTo>
                          <a:pt x="0" y="2209800"/>
                        </a:lnTo>
                        <a:lnTo>
                          <a:pt x="12700" y="3340100"/>
                        </a:lnTo>
                        <a:lnTo>
                          <a:pt x="2927350" y="3359150"/>
                        </a:lnTo>
                        <a:lnTo>
                          <a:pt x="2940050" y="2241550"/>
                        </a:lnTo>
                        <a:lnTo>
                          <a:pt x="2305050" y="0"/>
                        </a:lnTo>
                        <a:lnTo>
                          <a:pt x="1504950" y="412750"/>
                        </a:lnTo>
                        <a:lnTo>
                          <a:pt x="673100" y="317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7" name="Forme libre 56"/>
                  <p:cNvSpPr/>
                  <p:nvPr/>
                </p:nvSpPr>
                <p:spPr>
                  <a:xfrm>
                    <a:off x="1517650" y="4120882"/>
                    <a:ext cx="1206500" cy="1416050"/>
                  </a:xfrm>
                  <a:custGeom>
                    <a:avLst/>
                    <a:gdLst>
                      <a:gd name="connsiteX0" fmla="*/ 615950 w 1206500"/>
                      <a:gd name="connsiteY0" fmla="*/ 0 h 1416050"/>
                      <a:gd name="connsiteX1" fmla="*/ 0 w 1206500"/>
                      <a:gd name="connsiteY1" fmla="*/ 1403350 h 1416050"/>
                      <a:gd name="connsiteX2" fmla="*/ 1206500 w 1206500"/>
                      <a:gd name="connsiteY2" fmla="*/ 1416050 h 1416050"/>
                      <a:gd name="connsiteX3" fmla="*/ 615950 w 1206500"/>
                      <a:gd name="connsiteY3" fmla="*/ 0 h 1416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6500" h="1416050">
                        <a:moveTo>
                          <a:pt x="615950" y="0"/>
                        </a:moveTo>
                        <a:lnTo>
                          <a:pt x="0" y="1403350"/>
                        </a:lnTo>
                        <a:lnTo>
                          <a:pt x="1206500" y="1416050"/>
                        </a:lnTo>
                        <a:lnTo>
                          <a:pt x="61595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3" name="Ellipse 52"/>
                <p:cNvSpPr/>
                <p:nvPr/>
              </p:nvSpPr>
              <p:spPr>
                <a:xfrm>
                  <a:off x="4054475" y="3232150"/>
                  <a:ext cx="730250" cy="749300"/>
                </a:xfrm>
                <a:prstGeom prst="ellipse">
                  <a:avLst/>
                </a:prstGeom>
                <a:solidFill>
                  <a:srgbClr val="FF0000">
                    <a:alpha val="10000"/>
                  </a:srgbClr>
                </a:solidFill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Ellipse 53"/>
                <p:cNvSpPr>
                  <a:spLocks noChangeAspect="1"/>
                </p:cNvSpPr>
                <p:nvPr/>
              </p:nvSpPr>
              <p:spPr>
                <a:xfrm>
                  <a:off x="5275260" y="3095380"/>
                  <a:ext cx="511180" cy="524511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0" name="Ellipse 49"/>
              <p:cNvSpPr/>
              <p:nvPr/>
            </p:nvSpPr>
            <p:spPr>
              <a:xfrm>
                <a:off x="5745442" y="3655780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orme libre 50"/>
              <p:cNvSpPr/>
              <p:nvPr/>
            </p:nvSpPr>
            <p:spPr bwMode="auto">
              <a:xfrm>
                <a:off x="5171722" y="3784600"/>
                <a:ext cx="918633" cy="805744"/>
              </a:xfrm>
              <a:custGeom>
                <a:avLst/>
                <a:gdLst>
                  <a:gd name="connsiteX0" fmla="*/ 162278 w 918633"/>
                  <a:gd name="connsiteY0" fmla="*/ 0 h 805744"/>
                  <a:gd name="connsiteX1" fmla="*/ 1411 w 918633"/>
                  <a:gd name="connsiteY1" fmla="*/ 448733 h 805744"/>
                  <a:gd name="connsiteX2" fmla="*/ 153811 w 918633"/>
                  <a:gd name="connsiteY2" fmla="*/ 719667 h 805744"/>
                  <a:gd name="connsiteX3" fmla="*/ 814211 w 918633"/>
                  <a:gd name="connsiteY3" fmla="*/ 711200 h 805744"/>
                  <a:gd name="connsiteX4" fmla="*/ 780345 w 918633"/>
                  <a:gd name="connsiteY4" fmla="*/ 152400 h 80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633" h="805744">
                    <a:moveTo>
                      <a:pt x="162278" y="0"/>
                    </a:moveTo>
                    <a:cubicBezTo>
                      <a:pt x="82550" y="164394"/>
                      <a:pt x="2822" y="328789"/>
                      <a:pt x="1411" y="448733"/>
                    </a:cubicBezTo>
                    <a:cubicBezTo>
                      <a:pt x="0" y="568678"/>
                      <a:pt x="18344" y="675923"/>
                      <a:pt x="153811" y="719667"/>
                    </a:cubicBezTo>
                    <a:cubicBezTo>
                      <a:pt x="289278" y="763411"/>
                      <a:pt x="709789" y="805744"/>
                      <a:pt x="814211" y="711200"/>
                    </a:cubicBezTo>
                    <a:cubicBezTo>
                      <a:pt x="918633" y="616656"/>
                      <a:pt x="780345" y="152400"/>
                      <a:pt x="780345" y="152400"/>
                    </a:cubicBezTo>
                  </a:path>
                </a:pathLst>
              </a:custGeom>
              <a:noFill/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</p:grpSp>
        <p:grpSp>
          <p:nvGrpSpPr>
            <p:cNvPr id="11" name="Grouper 22"/>
            <p:cNvGrpSpPr/>
            <p:nvPr/>
          </p:nvGrpSpPr>
          <p:grpSpPr>
            <a:xfrm>
              <a:off x="6611946" y="3207784"/>
              <a:ext cx="1456179" cy="1475994"/>
              <a:chOff x="266700" y="2781300"/>
              <a:chExt cx="3733800" cy="378460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266700" y="2781300"/>
                <a:ext cx="3733800" cy="3784600"/>
              </a:xfrm>
              <a:prstGeom prst="rect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  <p:sp>
            <p:nvSpPr>
              <p:cNvPr id="47" name="Forme libre 46"/>
              <p:cNvSpPr/>
              <p:nvPr/>
            </p:nvSpPr>
            <p:spPr>
              <a:xfrm>
                <a:off x="641350" y="3047732"/>
                <a:ext cx="2940050" cy="3359150"/>
              </a:xfrm>
              <a:custGeom>
                <a:avLst/>
                <a:gdLst>
                  <a:gd name="connsiteX0" fmla="*/ 673100 w 2940050"/>
                  <a:gd name="connsiteY0" fmla="*/ 31750 h 3359150"/>
                  <a:gd name="connsiteX1" fmla="*/ 0 w 2940050"/>
                  <a:gd name="connsiteY1" fmla="*/ 2209800 h 3359150"/>
                  <a:gd name="connsiteX2" fmla="*/ 12700 w 2940050"/>
                  <a:gd name="connsiteY2" fmla="*/ 3340100 h 3359150"/>
                  <a:gd name="connsiteX3" fmla="*/ 2927350 w 2940050"/>
                  <a:gd name="connsiteY3" fmla="*/ 3359150 h 3359150"/>
                  <a:gd name="connsiteX4" fmla="*/ 2940050 w 2940050"/>
                  <a:gd name="connsiteY4" fmla="*/ 2241550 h 3359150"/>
                  <a:gd name="connsiteX5" fmla="*/ 2305050 w 2940050"/>
                  <a:gd name="connsiteY5" fmla="*/ 0 h 3359150"/>
                  <a:gd name="connsiteX6" fmla="*/ 1504950 w 2940050"/>
                  <a:gd name="connsiteY6" fmla="*/ 412750 h 3359150"/>
                  <a:gd name="connsiteX7" fmla="*/ 673100 w 2940050"/>
                  <a:gd name="connsiteY7" fmla="*/ 31750 h 335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050" h="3359150">
                    <a:moveTo>
                      <a:pt x="673100" y="31750"/>
                    </a:moveTo>
                    <a:lnTo>
                      <a:pt x="0" y="2209800"/>
                    </a:lnTo>
                    <a:lnTo>
                      <a:pt x="12700" y="3340100"/>
                    </a:lnTo>
                    <a:lnTo>
                      <a:pt x="2927350" y="3359150"/>
                    </a:lnTo>
                    <a:lnTo>
                      <a:pt x="2940050" y="2241550"/>
                    </a:lnTo>
                    <a:lnTo>
                      <a:pt x="2305050" y="0"/>
                    </a:lnTo>
                    <a:lnTo>
                      <a:pt x="1504950" y="412750"/>
                    </a:lnTo>
                    <a:lnTo>
                      <a:pt x="673100" y="31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orme libre 47"/>
              <p:cNvSpPr/>
              <p:nvPr/>
            </p:nvSpPr>
            <p:spPr>
              <a:xfrm>
                <a:off x="1517650" y="4120882"/>
                <a:ext cx="1206500" cy="1416050"/>
              </a:xfrm>
              <a:custGeom>
                <a:avLst/>
                <a:gdLst>
                  <a:gd name="connsiteX0" fmla="*/ 615950 w 1206500"/>
                  <a:gd name="connsiteY0" fmla="*/ 0 h 1416050"/>
                  <a:gd name="connsiteX1" fmla="*/ 0 w 1206500"/>
                  <a:gd name="connsiteY1" fmla="*/ 1403350 h 1416050"/>
                  <a:gd name="connsiteX2" fmla="*/ 1206500 w 1206500"/>
                  <a:gd name="connsiteY2" fmla="*/ 1416050 h 1416050"/>
                  <a:gd name="connsiteX3" fmla="*/ 615950 w 1206500"/>
                  <a:gd name="connsiteY3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416050">
                    <a:moveTo>
                      <a:pt x="615950" y="0"/>
                    </a:moveTo>
                    <a:lnTo>
                      <a:pt x="0" y="1403350"/>
                    </a:lnTo>
                    <a:lnTo>
                      <a:pt x="1206500" y="1416050"/>
                    </a:lnTo>
                    <a:lnTo>
                      <a:pt x="6159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51"/>
            <p:cNvGrpSpPr/>
            <p:nvPr/>
          </p:nvGrpSpPr>
          <p:grpSpPr>
            <a:xfrm>
              <a:off x="7470670" y="3451221"/>
              <a:ext cx="284797" cy="496786"/>
              <a:chOff x="7470670" y="3451221"/>
              <a:chExt cx="284797" cy="496786"/>
            </a:xfrm>
            <a:solidFill>
              <a:srgbClr val="FF0000">
                <a:alpha val="10000"/>
              </a:srgbClr>
            </a:solidFill>
          </p:grpSpPr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>
                <a:off x="7470670" y="3451221"/>
                <a:ext cx="199360" cy="204559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7470670" y="3655780"/>
                <a:ext cx="284797" cy="29222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r 52"/>
            <p:cNvGrpSpPr/>
            <p:nvPr/>
          </p:nvGrpSpPr>
          <p:grpSpPr>
            <a:xfrm rot="17077194">
              <a:off x="7344171" y="3353485"/>
              <a:ext cx="284797" cy="498923"/>
              <a:chOff x="7470670" y="3449084"/>
              <a:chExt cx="284797" cy="498923"/>
            </a:xfrm>
          </p:grpSpPr>
          <p:sp>
            <p:nvSpPr>
              <p:cNvPr id="42" name="Ellipse 41"/>
              <p:cNvSpPr>
                <a:spLocks noChangeAspect="1"/>
              </p:cNvSpPr>
              <p:nvPr/>
            </p:nvSpPr>
            <p:spPr>
              <a:xfrm>
                <a:off x="7478863" y="3449084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7470670" y="3655780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Forme libre 16"/>
            <p:cNvSpPr/>
            <p:nvPr/>
          </p:nvSpPr>
          <p:spPr bwMode="auto">
            <a:xfrm>
              <a:off x="7603067" y="3759200"/>
              <a:ext cx="45155" cy="186267"/>
            </a:xfrm>
            <a:custGeom>
              <a:avLst/>
              <a:gdLst>
                <a:gd name="connsiteX0" fmla="*/ 0 w 45155"/>
                <a:gd name="connsiteY0" fmla="*/ 186267 h 186267"/>
                <a:gd name="connsiteX1" fmla="*/ 42333 w 45155"/>
                <a:gd name="connsiteY1" fmla="*/ 101600 h 186267"/>
                <a:gd name="connsiteX2" fmla="*/ 16933 w 45155"/>
                <a:gd name="connsiteY2" fmla="*/ 0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55" h="186267">
                  <a:moveTo>
                    <a:pt x="0" y="186267"/>
                  </a:moveTo>
                  <a:cubicBezTo>
                    <a:pt x="19755" y="159455"/>
                    <a:pt x="39511" y="132644"/>
                    <a:pt x="42333" y="101600"/>
                  </a:cubicBezTo>
                  <a:cubicBezTo>
                    <a:pt x="45155" y="70556"/>
                    <a:pt x="16933" y="0"/>
                    <a:pt x="16933" y="0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grpSp>
          <p:nvGrpSpPr>
            <p:cNvPr id="14" name="Grouper 22"/>
            <p:cNvGrpSpPr/>
            <p:nvPr/>
          </p:nvGrpSpPr>
          <p:grpSpPr>
            <a:xfrm>
              <a:off x="4915748" y="4841909"/>
              <a:ext cx="1456179" cy="1475994"/>
              <a:chOff x="266700" y="2781300"/>
              <a:chExt cx="3733800" cy="37846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266700" y="2781300"/>
                <a:ext cx="3733800" cy="3784600"/>
              </a:xfrm>
              <a:prstGeom prst="rect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641350" y="3047732"/>
                <a:ext cx="2940050" cy="3359150"/>
              </a:xfrm>
              <a:custGeom>
                <a:avLst/>
                <a:gdLst>
                  <a:gd name="connsiteX0" fmla="*/ 673100 w 2940050"/>
                  <a:gd name="connsiteY0" fmla="*/ 31750 h 3359150"/>
                  <a:gd name="connsiteX1" fmla="*/ 0 w 2940050"/>
                  <a:gd name="connsiteY1" fmla="*/ 2209800 h 3359150"/>
                  <a:gd name="connsiteX2" fmla="*/ 12700 w 2940050"/>
                  <a:gd name="connsiteY2" fmla="*/ 3340100 h 3359150"/>
                  <a:gd name="connsiteX3" fmla="*/ 2927350 w 2940050"/>
                  <a:gd name="connsiteY3" fmla="*/ 3359150 h 3359150"/>
                  <a:gd name="connsiteX4" fmla="*/ 2940050 w 2940050"/>
                  <a:gd name="connsiteY4" fmla="*/ 2241550 h 3359150"/>
                  <a:gd name="connsiteX5" fmla="*/ 2305050 w 2940050"/>
                  <a:gd name="connsiteY5" fmla="*/ 0 h 3359150"/>
                  <a:gd name="connsiteX6" fmla="*/ 1504950 w 2940050"/>
                  <a:gd name="connsiteY6" fmla="*/ 412750 h 3359150"/>
                  <a:gd name="connsiteX7" fmla="*/ 673100 w 2940050"/>
                  <a:gd name="connsiteY7" fmla="*/ 31750 h 335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050" h="3359150">
                    <a:moveTo>
                      <a:pt x="673100" y="31750"/>
                    </a:moveTo>
                    <a:lnTo>
                      <a:pt x="0" y="2209800"/>
                    </a:lnTo>
                    <a:lnTo>
                      <a:pt x="12700" y="3340100"/>
                    </a:lnTo>
                    <a:lnTo>
                      <a:pt x="2927350" y="3359150"/>
                    </a:lnTo>
                    <a:lnTo>
                      <a:pt x="2940050" y="2241550"/>
                    </a:lnTo>
                    <a:lnTo>
                      <a:pt x="2305050" y="0"/>
                    </a:lnTo>
                    <a:lnTo>
                      <a:pt x="1504950" y="412750"/>
                    </a:lnTo>
                    <a:lnTo>
                      <a:pt x="673100" y="31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1517650" y="4120882"/>
                <a:ext cx="1206500" cy="1416050"/>
              </a:xfrm>
              <a:custGeom>
                <a:avLst/>
                <a:gdLst>
                  <a:gd name="connsiteX0" fmla="*/ 615950 w 1206500"/>
                  <a:gd name="connsiteY0" fmla="*/ 0 h 1416050"/>
                  <a:gd name="connsiteX1" fmla="*/ 0 w 1206500"/>
                  <a:gd name="connsiteY1" fmla="*/ 1403350 h 1416050"/>
                  <a:gd name="connsiteX2" fmla="*/ 1206500 w 1206500"/>
                  <a:gd name="connsiteY2" fmla="*/ 1416050 h 1416050"/>
                  <a:gd name="connsiteX3" fmla="*/ 615950 w 1206500"/>
                  <a:gd name="connsiteY3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416050">
                    <a:moveTo>
                      <a:pt x="615950" y="0"/>
                    </a:moveTo>
                    <a:lnTo>
                      <a:pt x="0" y="1403350"/>
                    </a:lnTo>
                    <a:lnTo>
                      <a:pt x="1206500" y="1416050"/>
                    </a:lnTo>
                    <a:lnTo>
                      <a:pt x="6159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r 74"/>
            <p:cNvGrpSpPr/>
            <p:nvPr/>
          </p:nvGrpSpPr>
          <p:grpSpPr>
            <a:xfrm>
              <a:off x="5265977" y="5133650"/>
              <a:ext cx="475543" cy="364627"/>
              <a:chOff x="5265977" y="5133650"/>
              <a:chExt cx="475543" cy="364627"/>
            </a:xfrm>
            <a:solidFill>
              <a:srgbClr val="FF0000">
                <a:alpha val="10000"/>
              </a:srgbClr>
            </a:solidFill>
          </p:grpSpPr>
          <p:sp>
            <p:nvSpPr>
              <p:cNvPr id="37" name="Ellipse 36"/>
              <p:cNvSpPr>
                <a:spLocks noChangeAspect="1"/>
              </p:cNvSpPr>
              <p:nvPr/>
            </p:nvSpPr>
            <p:spPr>
              <a:xfrm rot="17077194">
                <a:off x="5539561" y="5131050"/>
                <a:ext cx="199360" cy="204559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 rot="17077194">
                <a:off x="5269692" y="5209765"/>
                <a:ext cx="284797" cy="29222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r 73"/>
            <p:cNvGrpSpPr/>
            <p:nvPr/>
          </p:nvGrpSpPr>
          <p:grpSpPr>
            <a:xfrm>
              <a:off x="3073400" y="4792550"/>
              <a:ext cx="1456179" cy="1475994"/>
              <a:chOff x="6611940" y="4841909"/>
              <a:chExt cx="1456179" cy="1475994"/>
            </a:xfrm>
          </p:grpSpPr>
          <p:grpSp>
            <p:nvGrpSpPr>
              <p:cNvPr id="18" name="Grouper 22"/>
              <p:cNvGrpSpPr/>
              <p:nvPr/>
            </p:nvGrpSpPr>
            <p:grpSpPr>
              <a:xfrm>
                <a:off x="6611940" y="4841909"/>
                <a:ext cx="1456179" cy="1475994"/>
                <a:chOff x="266700" y="2781300"/>
                <a:chExt cx="3733800" cy="3784600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266700" y="2781300"/>
                  <a:ext cx="3733800" cy="37846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35" name="Forme libre 34"/>
                <p:cNvSpPr/>
                <p:nvPr/>
              </p:nvSpPr>
              <p:spPr>
                <a:xfrm>
                  <a:off x="641350" y="3047732"/>
                  <a:ext cx="2940050" cy="3359150"/>
                </a:xfrm>
                <a:custGeom>
                  <a:avLst/>
                  <a:gdLst>
                    <a:gd name="connsiteX0" fmla="*/ 673100 w 2940050"/>
                    <a:gd name="connsiteY0" fmla="*/ 31750 h 3359150"/>
                    <a:gd name="connsiteX1" fmla="*/ 0 w 2940050"/>
                    <a:gd name="connsiteY1" fmla="*/ 2209800 h 3359150"/>
                    <a:gd name="connsiteX2" fmla="*/ 12700 w 2940050"/>
                    <a:gd name="connsiteY2" fmla="*/ 3340100 h 3359150"/>
                    <a:gd name="connsiteX3" fmla="*/ 2927350 w 2940050"/>
                    <a:gd name="connsiteY3" fmla="*/ 3359150 h 3359150"/>
                    <a:gd name="connsiteX4" fmla="*/ 2940050 w 2940050"/>
                    <a:gd name="connsiteY4" fmla="*/ 2241550 h 3359150"/>
                    <a:gd name="connsiteX5" fmla="*/ 2305050 w 2940050"/>
                    <a:gd name="connsiteY5" fmla="*/ 0 h 3359150"/>
                    <a:gd name="connsiteX6" fmla="*/ 1504950 w 2940050"/>
                    <a:gd name="connsiteY6" fmla="*/ 412750 h 3359150"/>
                    <a:gd name="connsiteX7" fmla="*/ 673100 w 2940050"/>
                    <a:gd name="connsiteY7" fmla="*/ 31750 h 335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40050" h="3359150">
                      <a:moveTo>
                        <a:pt x="673100" y="31750"/>
                      </a:moveTo>
                      <a:lnTo>
                        <a:pt x="0" y="2209800"/>
                      </a:lnTo>
                      <a:lnTo>
                        <a:pt x="12700" y="3340100"/>
                      </a:lnTo>
                      <a:lnTo>
                        <a:pt x="2927350" y="3359150"/>
                      </a:lnTo>
                      <a:lnTo>
                        <a:pt x="2940050" y="2241550"/>
                      </a:lnTo>
                      <a:lnTo>
                        <a:pt x="2305050" y="0"/>
                      </a:lnTo>
                      <a:lnTo>
                        <a:pt x="1504950" y="412750"/>
                      </a:lnTo>
                      <a:lnTo>
                        <a:pt x="673100" y="317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Forme libre 35"/>
                <p:cNvSpPr/>
                <p:nvPr/>
              </p:nvSpPr>
              <p:spPr>
                <a:xfrm>
                  <a:off x="1517650" y="4120882"/>
                  <a:ext cx="1206500" cy="1416050"/>
                </a:xfrm>
                <a:custGeom>
                  <a:avLst/>
                  <a:gdLst>
                    <a:gd name="connsiteX0" fmla="*/ 615950 w 1206500"/>
                    <a:gd name="connsiteY0" fmla="*/ 0 h 1416050"/>
                    <a:gd name="connsiteX1" fmla="*/ 0 w 1206500"/>
                    <a:gd name="connsiteY1" fmla="*/ 1403350 h 1416050"/>
                    <a:gd name="connsiteX2" fmla="*/ 1206500 w 1206500"/>
                    <a:gd name="connsiteY2" fmla="*/ 1416050 h 1416050"/>
                    <a:gd name="connsiteX3" fmla="*/ 615950 w 1206500"/>
                    <a:gd name="connsiteY3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0" h="1416050">
                      <a:moveTo>
                        <a:pt x="615950" y="0"/>
                      </a:moveTo>
                      <a:lnTo>
                        <a:pt x="0" y="1403350"/>
                      </a:lnTo>
                      <a:lnTo>
                        <a:pt x="1206500" y="1416050"/>
                      </a:lnTo>
                      <a:lnTo>
                        <a:pt x="6159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0" name="Ellipse 29"/>
              <p:cNvSpPr>
                <a:spLocks noChangeAspect="1"/>
              </p:cNvSpPr>
              <p:nvPr/>
            </p:nvSpPr>
            <p:spPr>
              <a:xfrm rot="17077194">
                <a:off x="7235753" y="5131050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 rot="17077194">
                <a:off x="7444167" y="5117044"/>
                <a:ext cx="284797" cy="292227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 rot="17077194">
                <a:off x="6965884" y="5209765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orme libre 32"/>
              <p:cNvSpPr/>
              <p:nvPr/>
            </p:nvSpPr>
            <p:spPr bwMode="auto">
              <a:xfrm>
                <a:off x="6880578" y="5401733"/>
                <a:ext cx="914400" cy="773290"/>
              </a:xfrm>
              <a:custGeom>
                <a:avLst/>
                <a:gdLst>
                  <a:gd name="connsiteX0" fmla="*/ 739422 w 914400"/>
                  <a:gd name="connsiteY0" fmla="*/ 0 h 773290"/>
                  <a:gd name="connsiteX1" fmla="*/ 874889 w 914400"/>
                  <a:gd name="connsiteY1" fmla="*/ 541867 h 773290"/>
                  <a:gd name="connsiteX2" fmla="*/ 502355 w 914400"/>
                  <a:gd name="connsiteY2" fmla="*/ 728134 h 773290"/>
                  <a:gd name="connsiteX3" fmla="*/ 70555 w 914400"/>
                  <a:gd name="connsiteY3" fmla="*/ 702734 h 773290"/>
                  <a:gd name="connsiteX4" fmla="*/ 79022 w 914400"/>
                  <a:gd name="connsiteY4" fmla="*/ 304800 h 773290"/>
                  <a:gd name="connsiteX5" fmla="*/ 146755 w 914400"/>
                  <a:gd name="connsiteY5" fmla="*/ 93134 h 7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773290">
                    <a:moveTo>
                      <a:pt x="739422" y="0"/>
                    </a:moveTo>
                    <a:cubicBezTo>
                      <a:pt x="826911" y="210255"/>
                      <a:pt x="914400" y="420511"/>
                      <a:pt x="874889" y="541867"/>
                    </a:cubicBezTo>
                    <a:cubicBezTo>
                      <a:pt x="835378" y="663223"/>
                      <a:pt x="636411" y="701323"/>
                      <a:pt x="502355" y="728134"/>
                    </a:cubicBezTo>
                    <a:cubicBezTo>
                      <a:pt x="368299" y="754945"/>
                      <a:pt x="141110" y="773290"/>
                      <a:pt x="70555" y="702734"/>
                    </a:cubicBezTo>
                    <a:cubicBezTo>
                      <a:pt x="0" y="632178"/>
                      <a:pt x="66322" y="406400"/>
                      <a:pt x="79022" y="304800"/>
                    </a:cubicBezTo>
                    <a:cubicBezTo>
                      <a:pt x="91722" y="203200"/>
                      <a:pt x="146755" y="93134"/>
                      <a:pt x="146755" y="93134"/>
                    </a:cubicBezTo>
                  </a:path>
                </a:pathLst>
              </a:custGeom>
              <a:noFill/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</p:grpSp>
        <p:grpSp>
          <p:nvGrpSpPr>
            <p:cNvPr id="19" name="Grouper 75"/>
            <p:cNvGrpSpPr/>
            <p:nvPr/>
          </p:nvGrpSpPr>
          <p:grpSpPr>
            <a:xfrm rot="18259016">
              <a:off x="5153749" y="5225530"/>
              <a:ext cx="475543" cy="364627"/>
              <a:chOff x="5265977" y="5133650"/>
              <a:chExt cx="475543" cy="364627"/>
            </a:xfrm>
          </p:grpSpPr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 rot="17077194">
                <a:off x="5539561" y="5131050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 rot="17077194">
                <a:off x="5269692" y="5209765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Forme libre 21"/>
            <p:cNvSpPr/>
            <p:nvPr/>
          </p:nvSpPr>
          <p:spPr bwMode="auto">
            <a:xfrm>
              <a:off x="5304367" y="5469467"/>
              <a:ext cx="55033" cy="177800"/>
            </a:xfrm>
            <a:custGeom>
              <a:avLst/>
              <a:gdLst>
                <a:gd name="connsiteX0" fmla="*/ 29633 w 55033"/>
                <a:gd name="connsiteY0" fmla="*/ 0 h 177800"/>
                <a:gd name="connsiteX1" fmla="*/ 4233 w 55033"/>
                <a:gd name="connsiteY1" fmla="*/ 93133 h 177800"/>
                <a:gd name="connsiteX2" fmla="*/ 55033 w 55033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33" h="177800">
                  <a:moveTo>
                    <a:pt x="29633" y="0"/>
                  </a:moveTo>
                  <a:cubicBezTo>
                    <a:pt x="14816" y="31750"/>
                    <a:pt x="0" y="63500"/>
                    <a:pt x="4233" y="93133"/>
                  </a:cubicBezTo>
                  <a:cubicBezTo>
                    <a:pt x="8466" y="122766"/>
                    <a:pt x="55033" y="177800"/>
                    <a:pt x="55033" y="177800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grpSp>
          <p:nvGrpSpPr>
            <p:cNvPr id="20" name="Grouper 80"/>
            <p:cNvGrpSpPr/>
            <p:nvPr/>
          </p:nvGrpSpPr>
          <p:grpSpPr>
            <a:xfrm rot="18259016">
              <a:off x="6861874" y="5248703"/>
              <a:ext cx="475543" cy="364627"/>
              <a:chOff x="5265977" y="5133650"/>
              <a:chExt cx="475543" cy="364627"/>
            </a:xfrm>
          </p:grpSpPr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 rot="17077194">
                <a:off x="5539561" y="5131050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 rot="17077194">
                <a:off x="5269692" y="5209765"/>
                <a:ext cx="284797" cy="292227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Forme libre 23"/>
            <p:cNvSpPr/>
            <p:nvPr/>
          </p:nvSpPr>
          <p:spPr bwMode="auto">
            <a:xfrm>
              <a:off x="6959600" y="5672667"/>
              <a:ext cx="76200" cy="245533"/>
            </a:xfrm>
            <a:custGeom>
              <a:avLst/>
              <a:gdLst>
                <a:gd name="connsiteX0" fmla="*/ 76200 w 76200"/>
                <a:gd name="connsiteY0" fmla="*/ 0 h 245533"/>
                <a:gd name="connsiteX1" fmla="*/ 25400 w 76200"/>
                <a:gd name="connsiteY1" fmla="*/ 118533 h 245533"/>
                <a:gd name="connsiteX2" fmla="*/ 0 w 76200"/>
                <a:gd name="connsiteY2" fmla="*/ 245533 h 2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45533">
                  <a:moveTo>
                    <a:pt x="76200" y="0"/>
                  </a:moveTo>
                  <a:cubicBezTo>
                    <a:pt x="57150" y="38805"/>
                    <a:pt x="38100" y="77611"/>
                    <a:pt x="25400" y="118533"/>
                  </a:cubicBezTo>
                  <a:cubicBezTo>
                    <a:pt x="12700" y="159455"/>
                    <a:pt x="0" y="245533"/>
                    <a:pt x="0" y="245533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general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case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667000" y="2095500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Capturing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topology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GS    PS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Compute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adjacency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6083300" y="2204512"/>
          <a:ext cx="187145" cy="225425"/>
        </p:xfrm>
        <a:graphic>
          <a:graphicData uri="http://schemas.openxmlformats.org/presentationml/2006/ole">
            <p:oleObj spid="_x0000_s118786" name="Équation" r:id="rId4" imgW="127000" imgH="152400" progId="Equation.3">
              <p:embed/>
            </p:oleObj>
          </a:graphicData>
        </a:graphic>
      </p:graphicFrame>
      <p:pic>
        <p:nvPicPr>
          <p:cNvPr id="7" name="Picture 12" descr="fig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402406"/>
            <a:ext cx="2952750" cy="20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general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case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667000" y="2095500"/>
            <a:ext cx="5715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Capturing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topology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GS    PS:</a:t>
            </a:r>
          </a:p>
          <a:p>
            <a:pPr marL="800100" lvl="1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Path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planning for 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closed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chain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systems</a:t>
            </a:r>
            <a:endParaRPr kumimoji="1" lang="fr-FR" sz="1800" b="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Compute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adjacency</a:t>
            </a: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0100" lvl="1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Inverse 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kinematics</a:t>
            </a:r>
            <a:endParaRPr kumimoji="1" lang="fr-FR" sz="1800" b="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6083300" y="2204512"/>
          <a:ext cx="187145" cy="225425"/>
        </p:xfrm>
        <a:graphic>
          <a:graphicData uri="http://schemas.openxmlformats.org/presentationml/2006/ole">
            <p:oleObj spid="_x0000_s120834" name="Équation" r:id="rId4" imgW="127000" imgH="152400" progId="Equation.3">
              <p:embed/>
            </p:oleObj>
          </a:graphicData>
        </a:graphic>
      </p:graphicFrame>
      <p:pic>
        <p:nvPicPr>
          <p:cNvPr id="7" name="Picture 12" descr="fig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402406"/>
            <a:ext cx="2952750" cy="20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general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case: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probabilistic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algorithms</a:t>
            </a:r>
            <a:endParaRPr lang="fr-FR" sz="24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235200" y="2311400"/>
            <a:ext cx="62865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T. Siméon, J.P. Laumond, J. Cortes, A. </a:t>
            </a:r>
            <a:r>
              <a:rPr lang="fr-FR" sz="1200" b="0" dirty="0" err="1" smtClean="0">
                <a:solidFill>
                  <a:srgbClr val="000000"/>
                </a:solidFill>
                <a:latin typeface="+mn-lt"/>
              </a:rPr>
              <a:t>Sahbani</a:t>
            </a:r>
            <a:endParaRPr lang="fr-FR" sz="1200" b="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Manipulation planning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with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probabilistic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roadmaps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Int. Journal on </a:t>
            </a:r>
            <a:r>
              <a:rPr lang="fr-FR" sz="1200" b="0" dirty="0" err="1" smtClean="0">
                <a:solidFill>
                  <a:srgbClr val="000000"/>
                </a:solidFill>
                <a:latin typeface="+mn-lt"/>
              </a:rPr>
              <a:t>Robotics</a:t>
            </a: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dirty="0" err="1" smtClean="0">
                <a:solidFill>
                  <a:srgbClr val="000000"/>
                </a:solidFill>
                <a:latin typeface="+mn-lt"/>
              </a:rPr>
              <a:t>Research</a:t>
            </a: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, Vol. 23, N° 7-8, 2004.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endParaRPr lang="fr-FR" sz="1200" b="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J. Cortès, T. Siméon, J.P. Laumond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random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loop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generator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for planning motions of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closed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chains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with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PRM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methods</a:t>
            </a:r>
            <a:endParaRPr lang="fr-FR" sz="1200" b="0" i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IEEE Int. </a:t>
            </a:r>
            <a:r>
              <a:rPr lang="fr-FR" sz="1200" b="0" dirty="0" err="1" smtClean="0">
                <a:solidFill>
                  <a:srgbClr val="000000"/>
                </a:solidFill>
                <a:latin typeface="+mn-lt"/>
              </a:rPr>
              <a:t>Conference</a:t>
            </a: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 on </a:t>
            </a:r>
            <a:r>
              <a:rPr lang="fr-FR" sz="1200" b="0" dirty="0" err="1" smtClean="0">
                <a:solidFill>
                  <a:srgbClr val="000000"/>
                </a:solidFill>
                <a:latin typeface="+mn-lt"/>
              </a:rPr>
              <a:t>Robotics</a:t>
            </a: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 and Automation, Nice, 2002.</a:t>
            </a:r>
          </a:p>
          <a:p>
            <a:pPr marL="914400" lvl="1" indent="-457200" algn="l">
              <a:buClr>
                <a:schemeClr val="accent1"/>
              </a:buClr>
              <a:buSzPct val="150000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2" descr="fig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402406"/>
            <a:ext cx="2952750" cy="20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nip_gp3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78200" y="2082800"/>
            <a:ext cx="34544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616200" y="2101850"/>
            <a:ext cx="652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>
              <a:buClr>
                <a:schemeClr val="accent1"/>
              </a:buClr>
              <a:buFont typeface="Arial" charset="0"/>
              <a:buChar char="•"/>
            </a:pP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Hanoï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Tower Problem: a “pure” combinatorial problem</a:t>
            </a: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Image 4" descr="Capture d’écran 2011-03-27 à 11.27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63" y="3235847"/>
            <a:ext cx="2213438" cy="1911409"/>
          </a:xfrm>
          <a:prstGeom prst="rect">
            <a:avLst/>
          </a:prstGeom>
        </p:spPr>
      </p:pic>
      <p:pic>
        <p:nvPicPr>
          <p:cNvPr id="6" name="Image 5" descr="Capture d’écran 2011-03-27 à 11.30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1" y="3796897"/>
            <a:ext cx="2057399" cy="10799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16200" y="5472668"/>
            <a:ext cx="652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Clr>
                <a:schemeClr val="accent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Finite state space</a:t>
            </a: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smultior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54400" y="2120900"/>
            <a:ext cx="33782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manip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1500" y="2139950"/>
            <a:ext cx="32575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8553" y="5722034"/>
            <a:ext cx="582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J. Cortès, T. Siméon, J.P. Laumond</a:t>
            </a: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random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loop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generator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for planning motions of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closed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chains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with</a:t>
            </a:r>
            <a:r>
              <a:rPr lang="fr-FR" sz="1200" b="0" i="1" dirty="0" smtClean="0">
                <a:solidFill>
                  <a:srgbClr val="000000"/>
                </a:solidFill>
                <a:latin typeface="+mn-lt"/>
              </a:rPr>
              <a:t> PRM </a:t>
            </a:r>
            <a:r>
              <a:rPr lang="fr-FR" sz="1200" b="0" i="1" dirty="0" err="1" smtClean="0">
                <a:solidFill>
                  <a:srgbClr val="000000"/>
                </a:solidFill>
                <a:latin typeface="+mn-lt"/>
              </a:rPr>
              <a:t>methods</a:t>
            </a:r>
            <a:endParaRPr lang="fr-FR" sz="1200" b="0" i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Clr>
                <a:schemeClr val="accent1"/>
              </a:buClr>
              <a:buSzPct val="150000"/>
            </a:pP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IEEE Int. </a:t>
            </a:r>
            <a:r>
              <a:rPr lang="fr-FR" sz="1200" b="0" dirty="0" err="1" smtClean="0">
                <a:solidFill>
                  <a:srgbClr val="000000"/>
                </a:solidFill>
                <a:latin typeface="+mn-lt"/>
              </a:rPr>
              <a:t>Conference</a:t>
            </a: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 on </a:t>
            </a:r>
            <a:r>
              <a:rPr lang="fr-FR" sz="1200" b="0" dirty="0" err="1" smtClean="0">
                <a:solidFill>
                  <a:srgbClr val="000000"/>
                </a:solidFill>
                <a:latin typeface="+mn-lt"/>
              </a:rPr>
              <a:t>Robotics</a:t>
            </a:r>
            <a:r>
              <a:rPr lang="fr-FR" sz="1200" b="0" dirty="0" smtClean="0">
                <a:solidFill>
                  <a:srgbClr val="000000"/>
                </a:solidFill>
                <a:latin typeface="+mn-lt"/>
              </a:rPr>
              <a:t> and Automation, Nice, 2002.</a:t>
            </a:r>
          </a:p>
        </p:txBody>
      </p:sp>
      <p:pic>
        <p:nvPicPr>
          <p:cNvPr id="6" name="SALON_3D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89300" y="2018946"/>
            <a:ext cx="3746500" cy="3226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07655" y="5722034"/>
            <a:ext cx="391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C.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Esteves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G.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Arechavaleta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J.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Pettré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J.P. Laumond</a:t>
            </a:r>
          </a:p>
          <a:p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Animation planning for </a:t>
            </a:r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virtual</a:t>
            </a:r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 mannequins </a:t>
            </a:r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cooperation</a:t>
            </a:r>
            <a:endParaRPr lang="fr-FR" sz="1200" b="0" i="1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 ACM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Trans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. on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Graphics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Vol. 25 (2), 2006.</a:t>
            </a:r>
            <a:endParaRPr lang="fr-FR" sz="12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eugenediliind1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44585" y="1930400"/>
            <a:ext cx="5312979" cy="327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rp2manip-straight01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5062" y="1775460"/>
            <a:ext cx="5021438" cy="36892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30262" y="5722034"/>
            <a:ext cx="566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E. Yoshida, M. Poirier, J.P. Laumond, O.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Kanoun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F.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Lamiraux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R. Alami, K.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Yokoi</a:t>
            </a:r>
            <a:endParaRPr lang="fr-FR" sz="12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Pivoting</a:t>
            </a:r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based</a:t>
            </a:r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 manipulation by a </a:t>
            </a:r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humanoid</a:t>
            </a:r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 robot </a:t>
            </a:r>
          </a:p>
          <a:p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Autonomous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 Robots, Vol. 28 (1), 2010.</a:t>
            </a:r>
            <a:endParaRPr lang="fr-FR" sz="12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RA09-final2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3400" y="1813560"/>
            <a:ext cx="4406900" cy="35255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04639" y="5722034"/>
            <a:ext cx="5716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E. Yoshida, M. Poirier, J.-P. Laumond, O.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Kanoun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F.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Lamiraux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, R. Alami, K.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Yokoi</a:t>
            </a:r>
            <a:endParaRPr lang="fr-FR" sz="12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Regrasp</a:t>
            </a:r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 Planning for </a:t>
            </a:r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Pivoting</a:t>
            </a:r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 Manipulation by a </a:t>
            </a:r>
            <a:r>
              <a:rPr lang="fr-FR" sz="1200" b="0" i="1" dirty="0" err="1" smtClean="0">
                <a:solidFill>
                  <a:schemeClr val="tx1"/>
                </a:solidFill>
                <a:latin typeface="+mn-lt"/>
              </a:rPr>
              <a:t>Humanoid</a:t>
            </a:r>
            <a:r>
              <a:rPr lang="fr-FR" sz="1200" b="0" i="1" dirty="0" smtClean="0">
                <a:solidFill>
                  <a:schemeClr val="tx1"/>
                </a:solidFill>
                <a:latin typeface="+mn-lt"/>
              </a:rPr>
              <a:t> Robot </a:t>
            </a:r>
          </a:p>
          <a:p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IEEE International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Conference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fr-FR" sz="1200" b="0" dirty="0" err="1" smtClean="0">
                <a:solidFill>
                  <a:schemeClr val="tx1"/>
                </a:solidFill>
                <a:latin typeface="+mn-lt"/>
              </a:rPr>
              <a:t>Robotics</a:t>
            </a:r>
            <a:r>
              <a:rPr lang="fr-FR" sz="1200" b="0" dirty="0" smtClean="0">
                <a:solidFill>
                  <a:schemeClr val="tx1"/>
                </a:solidFill>
                <a:latin typeface="+mn-lt"/>
              </a:rPr>
              <a:t> and Automation, 2009.</a:t>
            </a:r>
            <a:endParaRPr lang="fr-FR" sz="12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616200" y="2101850"/>
            <a:ext cx="652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>
              <a:buClr>
                <a:schemeClr val="accent1"/>
              </a:buClr>
              <a:buFont typeface="Arial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A disk manipulating another disk</a:t>
            </a: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4" name="Grouper 23"/>
          <p:cNvGrpSpPr>
            <a:grpSpLocks noChangeAspect="1"/>
          </p:cNvGrpSpPr>
          <p:nvPr/>
        </p:nvGrpSpPr>
        <p:grpSpPr>
          <a:xfrm>
            <a:off x="3073400" y="3207782"/>
            <a:ext cx="2426970" cy="2459990"/>
            <a:chOff x="3073400" y="2471182"/>
            <a:chExt cx="3733800" cy="3784600"/>
          </a:xfrm>
        </p:grpSpPr>
        <p:grpSp>
          <p:nvGrpSpPr>
            <p:cNvPr id="23" name="Grouper 22"/>
            <p:cNvGrpSpPr/>
            <p:nvPr/>
          </p:nvGrpSpPr>
          <p:grpSpPr>
            <a:xfrm>
              <a:off x="3073400" y="2471182"/>
              <a:ext cx="3733800" cy="3784600"/>
              <a:chOff x="266700" y="2781300"/>
              <a:chExt cx="3733800" cy="37846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266700" y="2781300"/>
                <a:ext cx="3733800" cy="3784600"/>
              </a:xfrm>
              <a:prstGeom prst="rect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641350" y="3047732"/>
                <a:ext cx="2940050" cy="3359150"/>
              </a:xfrm>
              <a:custGeom>
                <a:avLst/>
                <a:gdLst>
                  <a:gd name="connsiteX0" fmla="*/ 673100 w 2940050"/>
                  <a:gd name="connsiteY0" fmla="*/ 31750 h 3359150"/>
                  <a:gd name="connsiteX1" fmla="*/ 0 w 2940050"/>
                  <a:gd name="connsiteY1" fmla="*/ 2209800 h 3359150"/>
                  <a:gd name="connsiteX2" fmla="*/ 12700 w 2940050"/>
                  <a:gd name="connsiteY2" fmla="*/ 3340100 h 3359150"/>
                  <a:gd name="connsiteX3" fmla="*/ 2927350 w 2940050"/>
                  <a:gd name="connsiteY3" fmla="*/ 3359150 h 3359150"/>
                  <a:gd name="connsiteX4" fmla="*/ 2940050 w 2940050"/>
                  <a:gd name="connsiteY4" fmla="*/ 2241550 h 3359150"/>
                  <a:gd name="connsiteX5" fmla="*/ 2305050 w 2940050"/>
                  <a:gd name="connsiteY5" fmla="*/ 0 h 3359150"/>
                  <a:gd name="connsiteX6" fmla="*/ 1504950 w 2940050"/>
                  <a:gd name="connsiteY6" fmla="*/ 412750 h 3359150"/>
                  <a:gd name="connsiteX7" fmla="*/ 673100 w 2940050"/>
                  <a:gd name="connsiteY7" fmla="*/ 31750 h 335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050" h="3359150">
                    <a:moveTo>
                      <a:pt x="673100" y="31750"/>
                    </a:moveTo>
                    <a:lnTo>
                      <a:pt x="0" y="2209800"/>
                    </a:lnTo>
                    <a:lnTo>
                      <a:pt x="12700" y="3340100"/>
                    </a:lnTo>
                    <a:lnTo>
                      <a:pt x="2927350" y="3359150"/>
                    </a:lnTo>
                    <a:lnTo>
                      <a:pt x="2940050" y="2241550"/>
                    </a:lnTo>
                    <a:lnTo>
                      <a:pt x="2305050" y="0"/>
                    </a:lnTo>
                    <a:lnTo>
                      <a:pt x="1504950" y="412750"/>
                    </a:lnTo>
                    <a:lnTo>
                      <a:pt x="673100" y="31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1517650" y="4120882"/>
                <a:ext cx="1206500" cy="1416050"/>
              </a:xfrm>
              <a:custGeom>
                <a:avLst/>
                <a:gdLst>
                  <a:gd name="connsiteX0" fmla="*/ 615950 w 1206500"/>
                  <a:gd name="connsiteY0" fmla="*/ 0 h 1416050"/>
                  <a:gd name="connsiteX1" fmla="*/ 0 w 1206500"/>
                  <a:gd name="connsiteY1" fmla="*/ 1403350 h 1416050"/>
                  <a:gd name="connsiteX2" fmla="*/ 1206500 w 1206500"/>
                  <a:gd name="connsiteY2" fmla="*/ 1416050 h 1416050"/>
                  <a:gd name="connsiteX3" fmla="*/ 615950 w 1206500"/>
                  <a:gd name="connsiteY3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416050">
                    <a:moveTo>
                      <a:pt x="615950" y="0"/>
                    </a:moveTo>
                    <a:lnTo>
                      <a:pt x="0" y="1403350"/>
                    </a:lnTo>
                    <a:lnTo>
                      <a:pt x="1206500" y="1416050"/>
                    </a:lnTo>
                    <a:lnTo>
                      <a:pt x="6159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Ellipse 11"/>
            <p:cNvSpPr/>
            <p:nvPr/>
          </p:nvSpPr>
          <p:spPr>
            <a:xfrm>
              <a:off x="4054475" y="3232150"/>
              <a:ext cx="730250" cy="7493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5275260" y="3095380"/>
              <a:ext cx="511180" cy="52451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r 31"/>
          <p:cNvGrpSpPr>
            <a:grpSpLocks noChangeAspect="1"/>
          </p:cNvGrpSpPr>
          <p:nvPr/>
        </p:nvGrpSpPr>
        <p:grpSpPr>
          <a:xfrm>
            <a:off x="6096000" y="3207782"/>
            <a:ext cx="2426970" cy="2459990"/>
            <a:chOff x="3073400" y="2471182"/>
            <a:chExt cx="3733800" cy="3784600"/>
          </a:xfrm>
        </p:grpSpPr>
        <p:grpSp>
          <p:nvGrpSpPr>
            <p:cNvPr id="33" name="Grouper 22"/>
            <p:cNvGrpSpPr/>
            <p:nvPr/>
          </p:nvGrpSpPr>
          <p:grpSpPr>
            <a:xfrm>
              <a:off x="3073400" y="2471182"/>
              <a:ext cx="3733800" cy="3784600"/>
              <a:chOff x="266700" y="2781300"/>
              <a:chExt cx="3733800" cy="3784600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266700" y="2781300"/>
                <a:ext cx="3733800" cy="3784600"/>
              </a:xfrm>
              <a:prstGeom prst="rect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641350" y="3047732"/>
                <a:ext cx="2940050" cy="3359150"/>
              </a:xfrm>
              <a:custGeom>
                <a:avLst/>
                <a:gdLst>
                  <a:gd name="connsiteX0" fmla="*/ 673100 w 2940050"/>
                  <a:gd name="connsiteY0" fmla="*/ 31750 h 3359150"/>
                  <a:gd name="connsiteX1" fmla="*/ 0 w 2940050"/>
                  <a:gd name="connsiteY1" fmla="*/ 2209800 h 3359150"/>
                  <a:gd name="connsiteX2" fmla="*/ 12700 w 2940050"/>
                  <a:gd name="connsiteY2" fmla="*/ 3340100 h 3359150"/>
                  <a:gd name="connsiteX3" fmla="*/ 2927350 w 2940050"/>
                  <a:gd name="connsiteY3" fmla="*/ 3359150 h 3359150"/>
                  <a:gd name="connsiteX4" fmla="*/ 2940050 w 2940050"/>
                  <a:gd name="connsiteY4" fmla="*/ 2241550 h 3359150"/>
                  <a:gd name="connsiteX5" fmla="*/ 2305050 w 2940050"/>
                  <a:gd name="connsiteY5" fmla="*/ 0 h 3359150"/>
                  <a:gd name="connsiteX6" fmla="*/ 1504950 w 2940050"/>
                  <a:gd name="connsiteY6" fmla="*/ 412750 h 3359150"/>
                  <a:gd name="connsiteX7" fmla="*/ 673100 w 2940050"/>
                  <a:gd name="connsiteY7" fmla="*/ 31750 h 335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050" h="3359150">
                    <a:moveTo>
                      <a:pt x="673100" y="31750"/>
                    </a:moveTo>
                    <a:lnTo>
                      <a:pt x="0" y="2209800"/>
                    </a:lnTo>
                    <a:lnTo>
                      <a:pt x="12700" y="3340100"/>
                    </a:lnTo>
                    <a:lnTo>
                      <a:pt x="2927350" y="3359150"/>
                    </a:lnTo>
                    <a:lnTo>
                      <a:pt x="2940050" y="2241550"/>
                    </a:lnTo>
                    <a:lnTo>
                      <a:pt x="2305050" y="0"/>
                    </a:lnTo>
                    <a:lnTo>
                      <a:pt x="1504950" y="412750"/>
                    </a:lnTo>
                    <a:lnTo>
                      <a:pt x="673100" y="31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1517650" y="4120882"/>
                <a:ext cx="1206500" cy="1416050"/>
              </a:xfrm>
              <a:custGeom>
                <a:avLst/>
                <a:gdLst>
                  <a:gd name="connsiteX0" fmla="*/ 615950 w 1206500"/>
                  <a:gd name="connsiteY0" fmla="*/ 0 h 1416050"/>
                  <a:gd name="connsiteX1" fmla="*/ 0 w 1206500"/>
                  <a:gd name="connsiteY1" fmla="*/ 1403350 h 1416050"/>
                  <a:gd name="connsiteX2" fmla="*/ 1206500 w 1206500"/>
                  <a:gd name="connsiteY2" fmla="*/ 1416050 h 1416050"/>
                  <a:gd name="connsiteX3" fmla="*/ 615950 w 1206500"/>
                  <a:gd name="connsiteY3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416050">
                    <a:moveTo>
                      <a:pt x="615950" y="0"/>
                    </a:moveTo>
                    <a:lnTo>
                      <a:pt x="0" y="1403350"/>
                    </a:lnTo>
                    <a:lnTo>
                      <a:pt x="1206500" y="1416050"/>
                    </a:lnTo>
                    <a:lnTo>
                      <a:pt x="6159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Ellipse 33"/>
            <p:cNvSpPr/>
            <p:nvPr/>
          </p:nvSpPr>
          <p:spPr>
            <a:xfrm>
              <a:off x="3594100" y="5226814"/>
              <a:ext cx="730251" cy="7493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>
            <a:xfrm>
              <a:off x="4068760" y="3286253"/>
              <a:ext cx="511180" cy="52451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Planning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616200" y="2101850"/>
            <a:ext cx="652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>
              <a:buClr>
                <a:schemeClr val="accent1"/>
              </a:buClr>
              <a:buFont typeface="Arial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A disk manipulating another disk</a:t>
            </a: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5" name="Grouper 84"/>
          <p:cNvGrpSpPr/>
          <p:nvPr/>
        </p:nvGrpSpPr>
        <p:grpSpPr>
          <a:xfrm>
            <a:off x="3162300" y="2801384"/>
            <a:ext cx="4994725" cy="3110119"/>
            <a:chOff x="3073400" y="3207784"/>
            <a:chExt cx="4994725" cy="3110119"/>
          </a:xfrm>
        </p:grpSpPr>
        <p:grpSp>
          <p:nvGrpSpPr>
            <p:cNvPr id="2" name="Grouper 23"/>
            <p:cNvGrpSpPr>
              <a:grpSpLocks noChangeAspect="1"/>
            </p:cNvGrpSpPr>
            <p:nvPr/>
          </p:nvGrpSpPr>
          <p:grpSpPr>
            <a:xfrm>
              <a:off x="3073405" y="3207784"/>
              <a:ext cx="1456179" cy="1475994"/>
              <a:chOff x="3073400" y="2471182"/>
              <a:chExt cx="3733800" cy="3784600"/>
            </a:xfrm>
          </p:grpSpPr>
          <p:grpSp>
            <p:nvGrpSpPr>
              <p:cNvPr id="3" name="Grouper 22"/>
              <p:cNvGrpSpPr/>
              <p:nvPr/>
            </p:nvGrpSpPr>
            <p:grpSpPr>
              <a:xfrm>
                <a:off x="3073400" y="2471182"/>
                <a:ext cx="3733800" cy="3784600"/>
                <a:chOff x="266700" y="2781300"/>
                <a:chExt cx="3733800" cy="3784600"/>
              </a:xfrm>
            </p:grpSpPr>
            <p:sp>
              <p:nvSpPr>
                <p:cNvPr id="22" name="Rectangle 21"/>
                <p:cNvSpPr/>
                <p:nvPr/>
              </p:nvSpPr>
              <p:spPr bwMode="auto">
                <a:xfrm>
                  <a:off x="266700" y="2781300"/>
                  <a:ext cx="3733800" cy="37846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6" name="Forme libre 15"/>
                <p:cNvSpPr/>
                <p:nvPr/>
              </p:nvSpPr>
              <p:spPr>
                <a:xfrm>
                  <a:off x="641350" y="3047732"/>
                  <a:ext cx="2940050" cy="3359150"/>
                </a:xfrm>
                <a:custGeom>
                  <a:avLst/>
                  <a:gdLst>
                    <a:gd name="connsiteX0" fmla="*/ 673100 w 2940050"/>
                    <a:gd name="connsiteY0" fmla="*/ 31750 h 3359150"/>
                    <a:gd name="connsiteX1" fmla="*/ 0 w 2940050"/>
                    <a:gd name="connsiteY1" fmla="*/ 2209800 h 3359150"/>
                    <a:gd name="connsiteX2" fmla="*/ 12700 w 2940050"/>
                    <a:gd name="connsiteY2" fmla="*/ 3340100 h 3359150"/>
                    <a:gd name="connsiteX3" fmla="*/ 2927350 w 2940050"/>
                    <a:gd name="connsiteY3" fmla="*/ 3359150 h 3359150"/>
                    <a:gd name="connsiteX4" fmla="*/ 2940050 w 2940050"/>
                    <a:gd name="connsiteY4" fmla="*/ 2241550 h 3359150"/>
                    <a:gd name="connsiteX5" fmla="*/ 2305050 w 2940050"/>
                    <a:gd name="connsiteY5" fmla="*/ 0 h 3359150"/>
                    <a:gd name="connsiteX6" fmla="*/ 1504950 w 2940050"/>
                    <a:gd name="connsiteY6" fmla="*/ 412750 h 3359150"/>
                    <a:gd name="connsiteX7" fmla="*/ 673100 w 2940050"/>
                    <a:gd name="connsiteY7" fmla="*/ 31750 h 335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40050" h="3359150">
                      <a:moveTo>
                        <a:pt x="673100" y="31750"/>
                      </a:moveTo>
                      <a:lnTo>
                        <a:pt x="0" y="2209800"/>
                      </a:lnTo>
                      <a:lnTo>
                        <a:pt x="12700" y="3340100"/>
                      </a:lnTo>
                      <a:lnTo>
                        <a:pt x="2927350" y="3359150"/>
                      </a:lnTo>
                      <a:lnTo>
                        <a:pt x="2940050" y="2241550"/>
                      </a:lnTo>
                      <a:lnTo>
                        <a:pt x="2305050" y="0"/>
                      </a:lnTo>
                      <a:lnTo>
                        <a:pt x="1504950" y="412750"/>
                      </a:lnTo>
                      <a:lnTo>
                        <a:pt x="673100" y="317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Forme libre 16"/>
                <p:cNvSpPr/>
                <p:nvPr/>
              </p:nvSpPr>
              <p:spPr>
                <a:xfrm>
                  <a:off x="1517650" y="4120882"/>
                  <a:ext cx="1206500" cy="1416050"/>
                </a:xfrm>
                <a:custGeom>
                  <a:avLst/>
                  <a:gdLst>
                    <a:gd name="connsiteX0" fmla="*/ 615950 w 1206500"/>
                    <a:gd name="connsiteY0" fmla="*/ 0 h 1416050"/>
                    <a:gd name="connsiteX1" fmla="*/ 0 w 1206500"/>
                    <a:gd name="connsiteY1" fmla="*/ 1403350 h 1416050"/>
                    <a:gd name="connsiteX2" fmla="*/ 1206500 w 1206500"/>
                    <a:gd name="connsiteY2" fmla="*/ 1416050 h 1416050"/>
                    <a:gd name="connsiteX3" fmla="*/ 615950 w 1206500"/>
                    <a:gd name="connsiteY3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0" h="1416050">
                      <a:moveTo>
                        <a:pt x="615950" y="0"/>
                      </a:moveTo>
                      <a:lnTo>
                        <a:pt x="0" y="1403350"/>
                      </a:lnTo>
                      <a:lnTo>
                        <a:pt x="1206500" y="1416050"/>
                      </a:lnTo>
                      <a:lnTo>
                        <a:pt x="6159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" name="Ellipse 11"/>
              <p:cNvSpPr/>
              <p:nvPr/>
            </p:nvSpPr>
            <p:spPr>
              <a:xfrm>
                <a:off x="4054475" y="3232150"/>
                <a:ext cx="730250" cy="7493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>
                <a:spLocks noChangeAspect="1"/>
              </p:cNvSpPr>
              <p:nvPr/>
            </p:nvSpPr>
            <p:spPr>
              <a:xfrm>
                <a:off x="5275260" y="3095380"/>
                <a:ext cx="511180" cy="52451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r 31"/>
            <p:cNvGrpSpPr>
              <a:grpSpLocks noChangeAspect="1"/>
            </p:cNvGrpSpPr>
            <p:nvPr/>
          </p:nvGrpSpPr>
          <p:grpSpPr>
            <a:xfrm>
              <a:off x="6611946" y="4841909"/>
              <a:ext cx="1456179" cy="1475994"/>
              <a:chOff x="3073400" y="2471182"/>
              <a:chExt cx="3733800" cy="3784600"/>
            </a:xfrm>
          </p:grpSpPr>
          <p:grpSp>
            <p:nvGrpSpPr>
              <p:cNvPr id="19" name="Grouper 22"/>
              <p:cNvGrpSpPr/>
              <p:nvPr/>
            </p:nvGrpSpPr>
            <p:grpSpPr>
              <a:xfrm>
                <a:off x="3073400" y="2471182"/>
                <a:ext cx="3733800" cy="3784600"/>
                <a:chOff x="266700" y="2781300"/>
                <a:chExt cx="3733800" cy="3784600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266700" y="2781300"/>
                  <a:ext cx="3733800" cy="37846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24" name="Forme libre 23"/>
                <p:cNvSpPr/>
                <p:nvPr/>
              </p:nvSpPr>
              <p:spPr>
                <a:xfrm>
                  <a:off x="641350" y="3047732"/>
                  <a:ext cx="2940050" cy="3359150"/>
                </a:xfrm>
                <a:custGeom>
                  <a:avLst/>
                  <a:gdLst>
                    <a:gd name="connsiteX0" fmla="*/ 673100 w 2940050"/>
                    <a:gd name="connsiteY0" fmla="*/ 31750 h 3359150"/>
                    <a:gd name="connsiteX1" fmla="*/ 0 w 2940050"/>
                    <a:gd name="connsiteY1" fmla="*/ 2209800 h 3359150"/>
                    <a:gd name="connsiteX2" fmla="*/ 12700 w 2940050"/>
                    <a:gd name="connsiteY2" fmla="*/ 3340100 h 3359150"/>
                    <a:gd name="connsiteX3" fmla="*/ 2927350 w 2940050"/>
                    <a:gd name="connsiteY3" fmla="*/ 3359150 h 3359150"/>
                    <a:gd name="connsiteX4" fmla="*/ 2940050 w 2940050"/>
                    <a:gd name="connsiteY4" fmla="*/ 2241550 h 3359150"/>
                    <a:gd name="connsiteX5" fmla="*/ 2305050 w 2940050"/>
                    <a:gd name="connsiteY5" fmla="*/ 0 h 3359150"/>
                    <a:gd name="connsiteX6" fmla="*/ 1504950 w 2940050"/>
                    <a:gd name="connsiteY6" fmla="*/ 412750 h 3359150"/>
                    <a:gd name="connsiteX7" fmla="*/ 673100 w 2940050"/>
                    <a:gd name="connsiteY7" fmla="*/ 31750 h 335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40050" h="3359150">
                      <a:moveTo>
                        <a:pt x="673100" y="31750"/>
                      </a:moveTo>
                      <a:lnTo>
                        <a:pt x="0" y="2209800"/>
                      </a:lnTo>
                      <a:lnTo>
                        <a:pt x="12700" y="3340100"/>
                      </a:lnTo>
                      <a:lnTo>
                        <a:pt x="2927350" y="3359150"/>
                      </a:lnTo>
                      <a:lnTo>
                        <a:pt x="2940050" y="2241550"/>
                      </a:lnTo>
                      <a:lnTo>
                        <a:pt x="2305050" y="0"/>
                      </a:lnTo>
                      <a:lnTo>
                        <a:pt x="1504950" y="412750"/>
                      </a:lnTo>
                      <a:lnTo>
                        <a:pt x="673100" y="317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Forme libre 24"/>
                <p:cNvSpPr/>
                <p:nvPr/>
              </p:nvSpPr>
              <p:spPr>
                <a:xfrm>
                  <a:off x="1517650" y="4120882"/>
                  <a:ext cx="1206500" cy="1416050"/>
                </a:xfrm>
                <a:custGeom>
                  <a:avLst/>
                  <a:gdLst>
                    <a:gd name="connsiteX0" fmla="*/ 615950 w 1206500"/>
                    <a:gd name="connsiteY0" fmla="*/ 0 h 1416050"/>
                    <a:gd name="connsiteX1" fmla="*/ 0 w 1206500"/>
                    <a:gd name="connsiteY1" fmla="*/ 1403350 h 1416050"/>
                    <a:gd name="connsiteX2" fmla="*/ 1206500 w 1206500"/>
                    <a:gd name="connsiteY2" fmla="*/ 1416050 h 1416050"/>
                    <a:gd name="connsiteX3" fmla="*/ 615950 w 1206500"/>
                    <a:gd name="connsiteY3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0" h="1416050">
                      <a:moveTo>
                        <a:pt x="615950" y="0"/>
                      </a:moveTo>
                      <a:lnTo>
                        <a:pt x="0" y="1403350"/>
                      </a:lnTo>
                      <a:lnTo>
                        <a:pt x="1206500" y="1416050"/>
                      </a:lnTo>
                      <a:lnTo>
                        <a:pt x="6159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0" name="Ellipse 19"/>
              <p:cNvSpPr/>
              <p:nvPr/>
            </p:nvSpPr>
            <p:spPr>
              <a:xfrm>
                <a:off x="3594100" y="5226814"/>
                <a:ext cx="730251" cy="7493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1" name="Grouper 40"/>
            <p:cNvGrpSpPr/>
            <p:nvPr/>
          </p:nvGrpSpPr>
          <p:grpSpPr>
            <a:xfrm>
              <a:off x="4886718" y="3207784"/>
              <a:ext cx="1456179" cy="1475994"/>
              <a:chOff x="4886718" y="3207784"/>
              <a:chExt cx="1456179" cy="1475994"/>
            </a:xfrm>
          </p:grpSpPr>
          <p:grpSp>
            <p:nvGrpSpPr>
              <p:cNvPr id="26" name="Grouper 23"/>
              <p:cNvGrpSpPr>
                <a:grpSpLocks noChangeAspect="1"/>
              </p:cNvGrpSpPr>
              <p:nvPr/>
            </p:nvGrpSpPr>
            <p:grpSpPr>
              <a:xfrm>
                <a:off x="4886718" y="3207784"/>
                <a:ext cx="1456179" cy="1475994"/>
                <a:chOff x="3073400" y="2471182"/>
                <a:chExt cx="3733800" cy="3784600"/>
              </a:xfrm>
            </p:grpSpPr>
            <p:grpSp>
              <p:nvGrpSpPr>
                <p:cNvPr id="27" name="Grouper 22"/>
                <p:cNvGrpSpPr/>
                <p:nvPr/>
              </p:nvGrpSpPr>
              <p:grpSpPr>
                <a:xfrm>
                  <a:off x="3073400" y="2471182"/>
                  <a:ext cx="3733800" cy="3784600"/>
                  <a:chOff x="266700" y="2781300"/>
                  <a:chExt cx="3733800" cy="3784600"/>
                </a:xfrm>
              </p:grpSpPr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266700" y="2781300"/>
                    <a:ext cx="3733800" cy="37846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800" b="1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</a:endParaRPr>
                  </a:p>
                </p:txBody>
              </p:sp>
              <p:sp>
                <p:nvSpPr>
                  <p:cNvPr id="31" name="Forme libre 30"/>
                  <p:cNvSpPr/>
                  <p:nvPr/>
                </p:nvSpPr>
                <p:spPr>
                  <a:xfrm>
                    <a:off x="641350" y="3047732"/>
                    <a:ext cx="2940050" cy="3359150"/>
                  </a:xfrm>
                  <a:custGeom>
                    <a:avLst/>
                    <a:gdLst>
                      <a:gd name="connsiteX0" fmla="*/ 673100 w 2940050"/>
                      <a:gd name="connsiteY0" fmla="*/ 31750 h 3359150"/>
                      <a:gd name="connsiteX1" fmla="*/ 0 w 2940050"/>
                      <a:gd name="connsiteY1" fmla="*/ 2209800 h 3359150"/>
                      <a:gd name="connsiteX2" fmla="*/ 12700 w 2940050"/>
                      <a:gd name="connsiteY2" fmla="*/ 3340100 h 3359150"/>
                      <a:gd name="connsiteX3" fmla="*/ 2927350 w 2940050"/>
                      <a:gd name="connsiteY3" fmla="*/ 3359150 h 3359150"/>
                      <a:gd name="connsiteX4" fmla="*/ 2940050 w 2940050"/>
                      <a:gd name="connsiteY4" fmla="*/ 2241550 h 3359150"/>
                      <a:gd name="connsiteX5" fmla="*/ 2305050 w 2940050"/>
                      <a:gd name="connsiteY5" fmla="*/ 0 h 3359150"/>
                      <a:gd name="connsiteX6" fmla="*/ 1504950 w 2940050"/>
                      <a:gd name="connsiteY6" fmla="*/ 412750 h 3359150"/>
                      <a:gd name="connsiteX7" fmla="*/ 673100 w 2940050"/>
                      <a:gd name="connsiteY7" fmla="*/ 31750 h 335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40050" h="3359150">
                        <a:moveTo>
                          <a:pt x="673100" y="31750"/>
                        </a:moveTo>
                        <a:lnTo>
                          <a:pt x="0" y="2209800"/>
                        </a:lnTo>
                        <a:lnTo>
                          <a:pt x="12700" y="3340100"/>
                        </a:lnTo>
                        <a:lnTo>
                          <a:pt x="2927350" y="3359150"/>
                        </a:lnTo>
                        <a:lnTo>
                          <a:pt x="2940050" y="2241550"/>
                        </a:lnTo>
                        <a:lnTo>
                          <a:pt x="2305050" y="0"/>
                        </a:lnTo>
                        <a:lnTo>
                          <a:pt x="1504950" y="412750"/>
                        </a:lnTo>
                        <a:lnTo>
                          <a:pt x="673100" y="317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Forme libre 31"/>
                  <p:cNvSpPr/>
                  <p:nvPr/>
                </p:nvSpPr>
                <p:spPr>
                  <a:xfrm>
                    <a:off x="1517650" y="4120882"/>
                    <a:ext cx="1206500" cy="1416050"/>
                  </a:xfrm>
                  <a:custGeom>
                    <a:avLst/>
                    <a:gdLst>
                      <a:gd name="connsiteX0" fmla="*/ 615950 w 1206500"/>
                      <a:gd name="connsiteY0" fmla="*/ 0 h 1416050"/>
                      <a:gd name="connsiteX1" fmla="*/ 0 w 1206500"/>
                      <a:gd name="connsiteY1" fmla="*/ 1403350 h 1416050"/>
                      <a:gd name="connsiteX2" fmla="*/ 1206500 w 1206500"/>
                      <a:gd name="connsiteY2" fmla="*/ 1416050 h 1416050"/>
                      <a:gd name="connsiteX3" fmla="*/ 615950 w 1206500"/>
                      <a:gd name="connsiteY3" fmla="*/ 0 h 1416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6500" h="1416050">
                        <a:moveTo>
                          <a:pt x="615950" y="0"/>
                        </a:moveTo>
                        <a:lnTo>
                          <a:pt x="0" y="1403350"/>
                        </a:lnTo>
                        <a:lnTo>
                          <a:pt x="1206500" y="1416050"/>
                        </a:lnTo>
                        <a:lnTo>
                          <a:pt x="61595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" name="Ellipse 27"/>
                <p:cNvSpPr/>
                <p:nvPr/>
              </p:nvSpPr>
              <p:spPr>
                <a:xfrm>
                  <a:off x="4054475" y="3232150"/>
                  <a:ext cx="730250" cy="749300"/>
                </a:xfrm>
                <a:prstGeom prst="ellipse">
                  <a:avLst/>
                </a:prstGeom>
                <a:solidFill>
                  <a:srgbClr val="FF0000">
                    <a:alpha val="10000"/>
                  </a:srgbClr>
                </a:solidFill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Ellipse 28"/>
                <p:cNvSpPr>
                  <a:spLocks noChangeAspect="1"/>
                </p:cNvSpPr>
                <p:nvPr/>
              </p:nvSpPr>
              <p:spPr>
                <a:xfrm>
                  <a:off x="5275260" y="3095380"/>
                  <a:ext cx="511180" cy="524511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3" name="Ellipse 32"/>
              <p:cNvSpPr/>
              <p:nvPr/>
            </p:nvSpPr>
            <p:spPr>
              <a:xfrm>
                <a:off x="5745442" y="3655780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orme libre 39"/>
              <p:cNvSpPr/>
              <p:nvPr/>
            </p:nvSpPr>
            <p:spPr bwMode="auto">
              <a:xfrm>
                <a:off x="5171722" y="3784600"/>
                <a:ext cx="918633" cy="805744"/>
              </a:xfrm>
              <a:custGeom>
                <a:avLst/>
                <a:gdLst>
                  <a:gd name="connsiteX0" fmla="*/ 162278 w 918633"/>
                  <a:gd name="connsiteY0" fmla="*/ 0 h 805744"/>
                  <a:gd name="connsiteX1" fmla="*/ 1411 w 918633"/>
                  <a:gd name="connsiteY1" fmla="*/ 448733 h 805744"/>
                  <a:gd name="connsiteX2" fmla="*/ 153811 w 918633"/>
                  <a:gd name="connsiteY2" fmla="*/ 719667 h 805744"/>
                  <a:gd name="connsiteX3" fmla="*/ 814211 w 918633"/>
                  <a:gd name="connsiteY3" fmla="*/ 711200 h 805744"/>
                  <a:gd name="connsiteX4" fmla="*/ 780345 w 918633"/>
                  <a:gd name="connsiteY4" fmla="*/ 152400 h 80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633" h="805744">
                    <a:moveTo>
                      <a:pt x="162278" y="0"/>
                    </a:moveTo>
                    <a:cubicBezTo>
                      <a:pt x="82550" y="164394"/>
                      <a:pt x="2822" y="328789"/>
                      <a:pt x="1411" y="448733"/>
                    </a:cubicBezTo>
                    <a:cubicBezTo>
                      <a:pt x="0" y="568678"/>
                      <a:pt x="18344" y="675923"/>
                      <a:pt x="153811" y="719667"/>
                    </a:cubicBezTo>
                    <a:cubicBezTo>
                      <a:pt x="289278" y="763411"/>
                      <a:pt x="709789" y="805744"/>
                      <a:pt x="814211" y="711200"/>
                    </a:cubicBezTo>
                    <a:cubicBezTo>
                      <a:pt x="918633" y="616656"/>
                      <a:pt x="780345" y="152400"/>
                      <a:pt x="780345" y="152400"/>
                    </a:cubicBezTo>
                  </a:path>
                </a:pathLst>
              </a:custGeom>
              <a:noFill/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</p:grpSp>
        <p:grpSp>
          <p:nvGrpSpPr>
            <p:cNvPr id="46" name="Grouper 22"/>
            <p:cNvGrpSpPr/>
            <p:nvPr/>
          </p:nvGrpSpPr>
          <p:grpSpPr>
            <a:xfrm>
              <a:off x="6611946" y="3207784"/>
              <a:ext cx="1456179" cy="1475994"/>
              <a:chOff x="266700" y="2781300"/>
              <a:chExt cx="3733800" cy="3784600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266700" y="2781300"/>
                <a:ext cx="3733800" cy="3784600"/>
              </a:xfrm>
              <a:prstGeom prst="rect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  <p:sp>
            <p:nvSpPr>
              <p:cNvPr id="50" name="Forme libre 49"/>
              <p:cNvSpPr/>
              <p:nvPr/>
            </p:nvSpPr>
            <p:spPr>
              <a:xfrm>
                <a:off x="641350" y="3047732"/>
                <a:ext cx="2940050" cy="3359150"/>
              </a:xfrm>
              <a:custGeom>
                <a:avLst/>
                <a:gdLst>
                  <a:gd name="connsiteX0" fmla="*/ 673100 w 2940050"/>
                  <a:gd name="connsiteY0" fmla="*/ 31750 h 3359150"/>
                  <a:gd name="connsiteX1" fmla="*/ 0 w 2940050"/>
                  <a:gd name="connsiteY1" fmla="*/ 2209800 h 3359150"/>
                  <a:gd name="connsiteX2" fmla="*/ 12700 w 2940050"/>
                  <a:gd name="connsiteY2" fmla="*/ 3340100 h 3359150"/>
                  <a:gd name="connsiteX3" fmla="*/ 2927350 w 2940050"/>
                  <a:gd name="connsiteY3" fmla="*/ 3359150 h 3359150"/>
                  <a:gd name="connsiteX4" fmla="*/ 2940050 w 2940050"/>
                  <a:gd name="connsiteY4" fmla="*/ 2241550 h 3359150"/>
                  <a:gd name="connsiteX5" fmla="*/ 2305050 w 2940050"/>
                  <a:gd name="connsiteY5" fmla="*/ 0 h 3359150"/>
                  <a:gd name="connsiteX6" fmla="*/ 1504950 w 2940050"/>
                  <a:gd name="connsiteY6" fmla="*/ 412750 h 3359150"/>
                  <a:gd name="connsiteX7" fmla="*/ 673100 w 2940050"/>
                  <a:gd name="connsiteY7" fmla="*/ 31750 h 335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050" h="3359150">
                    <a:moveTo>
                      <a:pt x="673100" y="31750"/>
                    </a:moveTo>
                    <a:lnTo>
                      <a:pt x="0" y="2209800"/>
                    </a:lnTo>
                    <a:lnTo>
                      <a:pt x="12700" y="3340100"/>
                    </a:lnTo>
                    <a:lnTo>
                      <a:pt x="2927350" y="3359150"/>
                    </a:lnTo>
                    <a:lnTo>
                      <a:pt x="2940050" y="2241550"/>
                    </a:lnTo>
                    <a:lnTo>
                      <a:pt x="2305050" y="0"/>
                    </a:lnTo>
                    <a:lnTo>
                      <a:pt x="1504950" y="412750"/>
                    </a:lnTo>
                    <a:lnTo>
                      <a:pt x="673100" y="31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orme libre 50"/>
              <p:cNvSpPr/>
              <p:nvPr/>
            </p:nvSpPr>
            <p:spPr>
              <a:xfrm>
                <a:off x="1517650" y="4120882"/>
                <a:ext cx="1206500" cy="1416050"/>
              </a:xfrm>
              <a:custGeom>
                <a:avLst/>
                <a:gdLst>
                  <a:gd name="connsiteX0" fmla="*/ 615950 w 1206500"/>
                  <a:gd name="connsiteY0" fmla="*/ 0 h 1416050"/>
                  <a:gd name="connsiteX1" fmla="*/ 0 w 1206500"/>
                  <a:gd name="connsiteY1" fmla="*/ 1403350 h 1416050"/>
                  <a:gd name="connsiteX2" fmla="*/ 1206500 w 1206500"/>
                  <a:gd name="connsiteY2" fmla="*/ 1416050 h 1416050"/>
                  <a:gd name="connsiteX3" fmla="*/ 615950 w 1206500"/>
                  <a:gd name="connsiteY3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416050">
                    <a:moveTo>
                      <a:pt x="615950" y="0"/>
                    </a:moveTo>
                    <a:lnTo>
                      <a:pt x="0" y="1403350"/>
                    </a:lnTo>
                    <a:lnTo>
                      <a:pt x="1206500" y="1416050"/>
                    </a:lnTo>
                    <a:lnTo>
                      <a:pt x="6159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r 51"/>
            <p:cNvGrpSpPr/>
            <p:nvPr/>
          </p:nvGrpSpPr>
          <p:grpSpPr>
            <a:xfrm>
              <a:off x="7470670" y="3451221"/>
              <a:ext cx="284797" cy="496786"/>
              <a:chOff x="7470670" y="3451221"/>
              <a:chExt cx="284797" cy="496786"/>
            </a:xfrm>
            <a:solidFill>
              <a:srgbClr val="FF0000">
                <a:alpha val="10000"/>
              </a:srgbClr>
            </a:solidFill>
          </p:grpSpPr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>
                <a:off x="7470670" y="3451221"/>
                <a:ext cx="199360" cy="204559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7470670" y="3655780"/>
                <a:ext cx="284797" cy="29222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r 52"/>
            <p:cNvGrpSpPr/>
            <p:nvPr/>
          </p:nvGrpSpPr>
          <p:grpSpPr>
            <a:xfrm rot="17077194">
              <a:off x="7344171" y="3353485"/>
              <a:ext cx="284797" cy="498923"/>
              <a:chOff x="7470670" y="3449084"/>
              <a:chExt cx="284797" cy="498923"/>
            </a:xfrm>
          </p:grpSpPr>
          <p:sp>
            <p:nvSpPr>
              <p:cNvPr id="54" name="Ellipse 53"/>
              <p:cNvSpPr>
                <a:spLocks noChangeAspect="1"/>
              </p:cNvSpPr>
              <p:nvPr/>
            </p:nvSpPr>
            <p:spPr>
              <a:xfrm>
                <a:off x="7478863" y="3449084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7470670" y="3655780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6" name="Forme libre 55"/>
            <p:cNvSpPr/>
            <p:nvPr/>
          </p:nvSpPr>
          <p:spPr bwMode="auto">
            <a:xfrm>
              <a:off x="7603067" y="3759200"/>
              <a:ext cx="45155" cy="186267"/>
            </a:xfrm>
            <a:custGeom>
              <a:avLst/>
              <a:gdLst>
                <a:gd name="connsiteX0" fmla="*/ 0 w 45155"/>
                <a:gd name="connsiteY0" fmla="*/ 186267 h 186267"/>
                <a:gd name="connsiteX1" fmla="*/ 42333 w 45155"/>
                <a:gd name="connsiteY1" fmla="*/ 101600 h 186267"/>
                <a:gd name="connsiteX2" fmla="*/ 16933 w 45155"/>
                <a:gd name="connsiteY2" fmla="*/ 0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55" h="186267">
                  <a:moveTo>
                    <a:pt x="0" y="186267"/>
                  </a:moveTo>
                  <a:cubicBezTo>
                    <a:pt x="19755" y="159455"/>
                    <a:pt x="39511" y="132644"/>
                    <a:pt x="42333" y="101600"/>
                  </a:cubicBezTo>
                  <a:cubicBezTo>
                    <a:pt x="45155" y="70556"/>
                    <a:pt x="16933" y="0"/>
                    <a:pt x="16933" y="0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grpSp>
          <p:nvGrpSpPr>
            <p:cNvPr id="67" name="Grouper 22"/>
            <p:cNvGrpSpPr/>
            <p:nvPr/>
          </p:nvGrpSpPr>
          <p:grpSpPr>
            <a:xfrm>
              <a:off x="4915748" y="4841909"/>
              <a:ext cx="1456179" cy="1475994"/>
              <a:chOff x="266700" y="2781300"/>
              <a:chExt cx="3733800" cy="3784600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266700" y="2781300"/>
                <a:ext cx="3733800" cy="3784600"/>
              </a:xfrm>
              <a:prstGeom prst="rect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  <p:sp>
            <p:nvSpPr>
              <p:cNvPr id="69" name="Forme libre 68"/>
              <p:cNvSpPr/>
              <p:nvPr/>
            </p:nvSpPr>
            <p:spPr>
              <a:xfrm>
                <a:off x="641350" y="3047732"/>
                <a:ext cx="2940050" cy="3359150"/>
              </a:xfrm>
              <a:custGeom>
                <a:avLst/>
                <a:gdLst>
                  <a:gd name="connsiteX0" fmla="*/ 673100 w 2940050"/>
                  <a:gd name="connsiteY0" fmla="*/ 31750 h 3359150"/>
                  <a:gd name="connsiteX1" fmla="*/ 0 w 2940050"/>
                  <a:gd name="connsiteY1" fmla="*/ 2209800 h 3359150"/>
                  <a:gd name="connsiteX2" fmla="*/ 12700 w 2940050"/>
                  <a:gd name="connsiteY2" fmla="*/ 3340100 h 3359150"/>
                  <a:gd name="connsiteX3" fmla="*/ 2927350 w 2940050"/>
                  <a:gd name="connsiteY3" fmla="*/ 3359150 h 3359150"/>
                  <a:gd name="connsiteX4" fmla="*/ 2940050 w 2940050"/>
                  <a:gd name="connsiteY4" fmla="*/ 2241550 h 3359150"/>
                  <a:gd name="connsiteX5" fmla="*/ 2305050 w 2940050"/>
                  <a:gd name="connsiteY5" fmla="*/ 0 h 3359150"/>
                  <a:gd name="connsiteX6" fmla="*/ 1504950 w 2940050"/>
                  <a:gd name="connsiteY6" fmla="*/ 412750 h 3359150"/>
                  <a:gd name="connsiteX7" fmla="*/ 673100 w 2940050"/>
                  <a:gd name="connsiteY7" fmla="*/ 31750 h 335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050" h="3359150">
                    <a:moveTo>
                      <a:pt x="673100" y="31750"/>
                    </a:moveTo>
                    <a:lnTo>
                      <a:pt x="0" y="2209800"/>
                    </a:lnTo>
                    <a:lnTo>
                      <a:pt x="12700" y="3340100"/>
                    </a:lnTo>
                    <a:lnTo>
                      <a:pt x="2927350" y="3359150"/>
                    </a:lnTo>
                    <a:lnTo>
                      <a:pt x="2940050" y="2241550"/>
                    </a:lnTo>
                    <a:lnTo>
                      <a:pt x="2305050" y="0"/>
                    </a:lnTo>
                    <a:lnTo>
                      <a:pt x="1504950" y="412750"/>
                    </a:lnTo>
                    <a:lnTo>
                      <a:pt x="673100" y="31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Forme libre 69"/>
              <p:cNvSpPr/>
              <p:nvPr/>
            </p:nvSpPr>
            <p:spPr>
              <a:xfrm>
                <a:off x="1517650" y="4120882"/>
                <a:ext cx="1206500" cy="1416050"/>
              </a:xfrm>
              <a:custGeom>
                <a:avLst/>
                <a:gdLst>
                  <a:gd name="connsiteX0" fmla="*/ 615950 w 1206500"/>
                  <a:gd name="connsiteY0" fmla="*/ 0 h 1416050"/>
                  <a:gd name="connsiteX1" fmla="*/ 0 w 1206500"/>
                  <a:gd name="connsiteY1" fmla="*/ 1403350 h 1416050"/>
                  <a:gd name="connsiteX2" fmla="*/ 1206500 w 1206500"/>
                  <a:gd name="connsiteY2" fmla="*/ 1416050 h 1416050"/>
                  <a:gd name="connsiteX3" fmla="*/ 615950 w 1206500"/>
                  <a:gd name="connsiteY3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416050">
                    <a:moveTo>
                      <a:pt x="615950" y="0"/>
                    </a:moveTo>
                    <a:lnTo>
                      <a:pt x="0" y="1403350"/>
                    </a:lnTo>
                    <a:lnTo>
                      <a:pt x="1206500" y="1416050"/>
                    </a:lnTo>
                    <a:lnTo>
                      <a:pt x="6159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5" name="Grouper 74"/>
            <p:cNvGrpSpPr/>
            <p:nvPr/>
          </p:nvGrpSpPr>
          <p:grpSpPr>
            <a:xfrm>
              <a:off x="5265977" y="5133650"/>
              <a:ext cx="475543" cy="364627"/>
              <a:chOff x="5265977" y="5133650"/>
              <a:chExt cx="475543" cy="364627"/>
            </a:xfrm>
            <a:solidFill>
              <a:srgbClr val="FF0000">
                <a:alpha val="10000"/>
              </a:srgbClr>
            </a:solidFill>
          </p:grpSpPr>
          <p:sp>
            <p:nvSpPr>
              <p:cNvPr id="71" name="Ellipse 70"/>
              <p:cNvSpPr>
                <a:spLocks noChangeAspect="1"/>
              </p:cNvSpPr>
              <p:nvPr/>
            </p:nvSpPr>
            <p:spPr>
              <a:xfrm rot="17077194">
                <a:off x="5539561" y="5131050"/>
                <a:ext cx="199360" cy="204559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 rot="17077194">
                <a:off x="5269692" y="5209765"/>
                <a:ext cx="284797" cy="29222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4" name="Grouper 73"/>
            <p:cNvGrpSpPr/>
            <p:nvPr/>
          </p:nvGrpSpPr>
          <p:grpSpPr>
            <a:xfrm>
              <a:off x="3073400" y="4792550"/>
              <a:ext cx="1456179" cy="1475994"/>
              <a:chOff x="6611940" y="4841909"/>
              <a:chExt cx="1456179" cy="1475994"/>
            </a:xfrm>
          </p:grpSpPr>
          <p:grpSp>
            <p:nvGrpSpPr>
              <p:cNvPr id="57" name="Grouper 22"/>
              <p:cNvGrpSpPr/>
              <p:nvPr/>
            </p:nvGrpSpPr>
            <p:grpSpPr>
              <a:xfrm>
                <a:off x="6611940" y="4841909"/>
                <a:ext cx="1456179" cy="1475994"/>
                <a:chOff x="266700" y="2781300"/>
                <a:chExt cx="3733800" cy="3784600"/>
              </a:xfrm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266700" y="2781300"/>
                  <a:ext cx="3733800" cy="37846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59" name="Forme libre 58"/>
                <p:cNvSpPr/>
                <p:nvPr/>
              </p:nvSpPr>
              <p:spPr>
                <a:xfrm>
                  <a:off x="641350" y="3047732"/>
                  <a:ext cx="2940050" cy="3359150"/>
                </a:xfrm>
                <a:custGeom>
                  <a:avLst/>
                  <a:gdLst>
                    <a:gd name="connsiteX0" fmla="*/ 673100 w 2940050"/>
                    <a:gd name="connsiteY0" fmla="*/ 31750 h 3359150"/>
                    <a:gd name="connsiteX1" fmla="*/ 0 w 2940050"/>
                    <a:gd name="connsiteY1" fmla="*/ 2209800 h 3359150"/>
                    <a:gd name="connsiteX2" fmla="*/ 12700 w 2940050"/>
                    <a:gd name="connsiteY2" fmla="*/ 3340100 h 3359150"/>
                    <a:gd name="connsiteX3" fmla="*/ 2927350 w 2940050"/>
                    <a:gd name="connsiteY3" fmla="*/ 3359150 h 3359150"/>
                    <a:gd name="connsiteX4" fmla="*/ 2940050 w 2940050"/>
                    <a:gd name="connsiteY4" fmla="*/ 2241550 h 3359150"/>
                    <a:gd name="connsiteX5" fmla="*/ 2305050 w 2940050"/>
                    <a:gd name="connsiteY5" fmla="*/ 0 h 3359150"/>
                    <a:gd name="connsiteX6" fmla="*/ 1504950 w 2940050"/>
                    <a:gd name="connsiteY6" fmla="*/ 412750 h 3359150"/>
                    <a:gd name="connsiteX7" fmla="*/ 673100 w 2940050"/>
                    <a:gd name="connsiteY7" fmla="*/ 31750 h 335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40050" h="3359150">
                      <a:moveTo>
                        <a:pt x="673100" y="31750"/>
                      </a:moveTo>
                      <a:lnTo>
                        <a:pt x="0" y="2209800"/>
                      </a:lnTo>
                      <a:lnTo>
                        <a:pt x="12700" y="3340100"/>
                      </a:lnTo>
                      <a:lnTo>
                        <a:pt x="2927350" y="3359150"/>
                      </a:lnTo>
                      <a:lnTo>
                        <a:pt x="2940050" y="2241550"/>
                      </a:lnTo>
                      <a:lnTo>
                        <a:pt x="2305050" y="0"/>
                      </a:lnTo>
                      <a:lnTo>
                        <a:pt x="1504950" y="412750"/>
                      </a:lnTo>
                      <a:lnTo>
                        <a:pt x="673100" y="317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Forme libre 59"/>
                <p:cNvSpPr/>
                <p:nvPr/>
              </p:nvSpPr>
              <p:spPr>
                <a:xfrm>
                  <a:off x="1517650" y="4120882"/>
                  <a:ext cx="1206500" cy="1416050"/>
                </a:xfrm>
                <a:custGeom>
                  <a:avLst/>
                  <a:gdLst>
                    <a:gd name="connsiteX0" fmla="*/ 615950 w 1206500"/>
                    <a:gd name="connsiteY0" fmla="*/ 0 h 1416050"/>
                    <a:gd name="connsiteX1" fmla="*/ 0 w 1206500"/>
                    <a:gd name="connsiteY1" fmla="*/ 1403350 h 1416050"/>
                    <a:gd name="connsiteX2" fmla="*/ 1206500 w 1206500"/>
                    <a:gd name="connsiteY2" fmla="*/ 1416050 h 1416050"/>
                    <a:gd name="connsiteX3" fmla="*/ 615950 w 1206500"/>
                    <a:gd name="connsiteY3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0" h="1416050">
                      <a:moveTo>
                        <a:pt x="615950" y="0"/>
                      </a:moveTo>
                      <a:lnTo>
                        <a:pt x="0" y="1403350"/>
                      </a:lnTo>
                      <a:lnTo>
                        <a:pt x="1206500" y="1416050"/>
                      </a:lnTo>
                      <a:lnTo>
                        <a:pt x="6159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 rot="17077194">
                <a:off x="7235753" y="5131050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 rot="17077194">
                <a:off x="7444167" y="5117044"/>
                <a:ext cx="284797" cy="292227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 rot="17077194">
                <a:off x="6965884" y="5209765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Forme libre 72"/>
              <p:cNvSpPr/>
              <p:nvPr/>
            </p:nvSpPr>
            <p:spPr bwMode="auto">
              <a:xfrm>
                <a:off x="6880578" y="5401733"/>
                <a:ext cx="914400" cy="773290"/>
              </a:xfrm>
              <a:custGeom>
                <a:avLst/>
                <a:gdLst>
                  <a:gd name="connsiteX0" fmla="*/ 739422 w 914400"/>
                  <a:gd name="connsiteY0" fmla="*/ 0 h 773290"/>
                  <a:gd name="connsiteX1" fmla="*/ 874889 w 914400"/>
                  <a:gd name="connsiteY1" fmla="*/ 541867 h 773290"/>
                  <a:gd name="connsiteX2" fmla="*/ 502355 w 914400"/>
                  <a:gd name="connsiteY2" fmla="*/ 728134 h 773290"/>
                  <a:gd name="connsiteX3" fmla="*/ 70555 w 914400"/>
                  <a:gd name="connsiteY3" fmla="*/ 702734 h 773290"/>
                  <a:gd name="connsiteX4" fmla="*/ 79022 w 914400"/>
                  <a:gd name="connsiteY4" fmla="*/ 304800 h 773290"/>
                  <a:gd name="connsiteX5" fmla="*/ 146755 w 914400"/>
                  <a:gd name="connsiteY5" fmla="*/ 93134 h 7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773290">
                    <a:moveTo>
                      <a:pt x="739422" y="0"/>
                    </a:moveTo>
                    <a:cubicBezTo>
                      <a:pt x="826911" y="210255"/>
                      <a:pt x="914400" y="420511"/>
                      <a:pt x="874889" y="541867"/>
                    </a:cubicBezTo>
                    <a:cubicBezTo>
                      <a:pt x="835378" y="663223"/>
                      <a:pt x="636411" y="701323"/>
                      <a:pt x="502355" y="728134"/>
                    </a:cubicBezTo>
                    <a:cubicBezTo>
                      <a:pt x="368299" y="754945"/>
                      <a:pt x="141110" y="773290"/>
                      <a:pt x="70555" y="702734"/>
                    </a:cubicBezTo>
                    <a:cubicBezTo>
                      <a:pt x="0" y="632178"/>
                      <a:pt x="66322" y="406400"/>
                      <a:pt x="79022" y="304800"/>
                    </a:cubicBezTo>
                    <a:cubicBezTo>
                      <a:pt x="91722" y="203200"/>
                      <a:pt x="146755" y="93134"/>
                      <a:pt x="146755" y="93134"/>
                    </a:cubicBezTo>
                  </a:path>
                </a:pathLst>
              </a:custGeom>
              <a:noFill/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</a:endParaRPr>
              </a:p>
            </p:txBody>
          </p:sp>
        </p:grpSp>
        <p:grpSp>
          <p:nvGrpSpPr>
            <p:cNvPr id="76" name="Grouper 75"/>
            <p:cNvGrpSpPr/>
            <p:nvPr/>
          </p:nvGrpSpPr>
          <p:grpSpPr>
            <a:xfrm rot="18259016">
              <a:off x="5153749" y="5225530"/>
              <a:ext cx="475543" cy="364627"/>
              <a:chOff x="5265977" y="5133650"/>
              <a:chExt cx="475543" cy="364627"/>
            </a:xfrm>
          </p:grpSpPr>
          <p:sp>
            <p:nvSpPr>
              <p:cNvPr id="77" name="Ellipse 76"/>
              <p:cNvSpPr>
                <a:spLocks noChangeAspect="1"/>
              </p:cNvSpPr>
              <p:nvPr/>
            </p:nvSpPr>
            <p:spPr>
              <a:xfrm rot="17077194">
                <a:off x="5539561" y="5131050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 rot="17077194">
                <a:off x="5269692" y="5209765"/>
                <a:ext cx="284797" cy="29222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9" name="Forme libre 78"/>
            <p:cNvSpPr/>
            <p:nvPr/>
          </p:nvSpPr>
          <p:spPr bwMode="auto">
            <a:xfrm>
              <a:off x="5304367" y="5469467"/>
              <a:ext cx="55033" cy="177800"/>
            </a:xfrm>
            <a:custGeom>
              <a:avLst/>
              <a:gdLst>
                <a:gd name="connsiteX0" fmla="*/ 29633 w 55033"/>
                <a:gd name="connsiteY0" fmla="*/ 0 h 177800"/>
                <a:gd name="connsiteX1" fmla="*/ 4233 w 55033"/>
                <a:gd name="connsiteY1" fmla="*/ 93133 h 177800"/>
                <a:gd name="connsiteX2" fmla="*/ 55033 w 55033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33" h="177800">
                  <a:moveTo>
                    <a:pt x="29633" y="0"/>
                  </a:moveTo>
                  <a:cubicBezTo>
                    <a:pt x="14816" y="31750"/>
                    <a:pt x="0" y="63500"/>
                    <a:pt x="4233" y="93133"/>
                  </a:cubicBezTo>
                  <a:cubicBezTo>
                    <a:pt x="8466" y="122766"/>
                    <a:pt x="55033" y="177800"/>
                    <a:pt x="55033" y="177800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grpSp>
          <p:nvGrpSpPr>
            <p:cNvPr id="81" name="Grouper 80"/>
            <p:cNvGrpSpPr/>
            <p:nvPr/>
          </p:nvGrpSpPr>
          <p:grpSpPr>
            <a:xfrm rot="18259016">
              <a:off x="6861874" y="5248703"/>
              <a:ext cx="475543" cy="364627"/>
              <a:chOff x="5265977" y="5133650"/>
              <a:chExt cx="475543" cy="364627"/>
            </a:xfrm>
          </p:grpSpPr>
          <p:sp>
            <p:nvSpPr>
              <p:cNvPr id="82" name="Ellipse 81"/>
              <p:cNvSpPr>
                <a:spLocks noChangeAspect="1"/>
              </p:cNvSpPr>
              <p:nvPr/>
            </p:nvSpPr>
            <p:spPr>
              <a:xfrm rot="17077194">
                <a:off x="5539561" y="5131050"/>
                <a:ext cx="199360" cy="204559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 rot="17077194">
                <a:off x="5269692" y="5209765"/>
                <a:ext cx="284797" cy="292227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4" name="Forme libre 83"/>
            <p:cNvSpPr/>
            <p:nvPr/>
          </p:nvSpPr>
          <p:spPr bwMode="auto">
            <a:xfrm>
              <a:off x="6959600" y="5672667"/>
              <a:ext cx="76200" cy="245533"/>
            </a:xfrm>
            <a:custGeom>
              <a:avLst/>
              <a:gdLst>
                <a:gd name="connsiteX0" fmla="*/ 76200 w 76200"/>
                <a:gd name="connsiteY0" fmla="*/ 0 h 245533"/>
                <a:gd name="connsiteX1" fmla="*/ 25400 w 76200"/>
                <a:gd name="connsiteY1" fmla="*/ 118533 h 245533"/>
                <a:gd name="connsiteX2" fmla="*/ 0 w 76200"/>
                <a:gd name="connsiteY2" fmla="*/ 245533 h 2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45533">
                  <a:moveTo>
                    <a:pt x="76200" y="0"/>
                  </a:moveTo>
                  <a:cubicBezTo>
                    <a:pt x="57150" y="38805"/>
                    <a:pt x="38100" y="77611"/>
                    <a:pt x="25400" y="118533"/>
                  </a:cubicBezTo>
                  <a:cubicBezTo>
                    <a:pt x="12700" y="159455"/>
                    <a:pt x="0" y="245533"/>
                    <a:pt x="0" y="245533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2374900" y="6107668"/>
            <a:ext cx="652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Clr>
                <a:schemeClr val="accent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The state space is no more finite!</a:t>
            </a:r>
            <a:endParaRPr lang="en-US" sz="18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4" name="Group 5"/>
          <p:cNvGrpSpPr>
            <a:grpSpLocks noChangeAspect="1"/>
          </p:cNvGrpSpPr>
          <p:nvPr/>
        </p:nvGrpSpPr>
        <p:grpSpPr bwMode="auto">
          <a:xfrm>
            <a:off x="3267075" y="4279900"/>
            <a:ext cx="3100388" cy="1631950"/>
            <a:chOff x="1746" y="1661"/>
            <a:chExt cx="3084" cy="1648"/>
          </a:xfrm>
        </p:grpSpPr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1746" y="1661"/>
              <a:ext cx="3084" cy="1634"/>
            </a:xfrm>
            <a:prstGeom prst="ellipse">
              <a:avLst/>
            </a:prstGeom>
            <a:noFill/>
            <a:ln w="9525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2517" y="1661"/>
              <a:ext cx="1808" cy="1648"/>
            </a:xfrm>
            <a:custGeom>
              <a:avLst/>
              <a:gdLst/>
              <a:ahLst/>
              <a:cxnLst>
                <a:cxn ang="0">
                  <a:pos x="363" y="53"/>
                </a:cxn>
                <a:cxn ang="0">
                  <a:pos x="0" y="416"/>
                </a:cxn>
                <a:cxn ang="0">
                  <a:pos x="363" y="825"/>
                </a:cxn>
                <a:cxn ang="0">
                  <a:pos x="181" y="1006"/>
                </a:cxn>
                <a:cxn ang="0">
                  <a:pos x="998" y="961"/>
                </a:cxn>
                <a:cxn ang="0">
                  <a:pos x="408" y="462"/>
                </a:cxn>
                <a:cxn ang="0">
                  <a:pos x="1361" y="643"/>
                </a:cxn>
                <a:cxn ang="0">
                  <a:pos x="862" y="1641"/>
                </a:cxn>
                <a:cxn ang="0">
                  <a:pos x="1769" y="734"/>
                </a:cxn>
                <a:cxn ang="0">
                  <a:pos x="363" y="53"/>
                </a:cxn>
              </a:cxnLst>
              <a:rect l="0" t="0" r="r" b="b"/>
              <a:pathLst>
                <a:path w="1852" h="1656">
                  <a:moveTo>
                    <a:pt x="363" y="53"/>
                  </a:moveTo>
                  <a:cubicBezTo>
                    <a:pt x="68" y="0"/>
                    <a:pt x="0" y="287"/>
                    <a:pt x="0" y="416"/>
                  </a:cubicBezTo>
                  <a:cubicBezTo>
                    <a:pt x="0" y="545"/>
                    <a:pt x="333" y="727"/>
                    <a:pt x="363" y="825"/>
                  </a:cubicBezTo>
                  <a:cubicBezTo>
                    <a:pt x="393" y="923"/>
                    <a:pt x="75" y="983"/>
                    <a:pt x="181" y="1006"/>
                  </a:cubicBezTo>
                  <a:cubicBezTo>
                    <a:pt x="287" y="1029"/>
                    <a:pt x="960" y="1052"/>
                    <a:pt x="998" y="961"/>
                  </a:cubicBezTo>
                  <a:cubicBezTo>
                    <a:pt x="1036" y="870"/>
                    <a:pt x="348" y="515"/>
                    <a:pt x="408" y="462"/>
                  </a:cubicBezTo>
                  <a:cubicBezTo>
                    <a:pt x="468" y="409"/>
                    <a:pt x="1285" y="447"/>
                    <a:pt x="1361" y="643"/>
                  </a:cubicBezTo>
                  <a:cubicBezTo>
                    <a:pt x="1437" y="839"/>
                    <a:pt x="794" y="1626"/>
                    <a:pt x="862" y="1641"/>
                  </a:cubicBezTo>
                  <a:cubicBezTo>
                    <a:pt x="930" y="1656"/>
                    <a:pt x="1852" y="999"/>
                    <a:pt x="1769" y="734"/>
                  </a:cubicBezTo>
                  <a:cubicBezTo>
                    <a:pt x="1686" y="469"/>
                    <a:pt x="658" y="106"/>
                    <a:pt x="363" y="53"/>
                  </a:cubicBez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1830" y="1994"/>
              <a:ext cx="1527" cy="1178"/>
            </a:xfrm>
            <a:custGeom>
              <a:avLst/>
              <a:gdLst/>
              <a:ahLst/>
              <a:cxnLst>
                <a:cxn ang="0">
                  <a:pos x="461" y="393"/>
                </a:cxn>
                <a:cxn ang="0">
                  <a:pos x="371" y="574"/>
                </a:cxn>
                <a:cxn ang="0">
                  <a:pos x="643" y="710"/>
                </a:cxn>
                <a:cxn ang="0">
                  <a:pos x="461" y="30"/>
                </a:cxn>
                <a:cxn ang="0">
                  <a:pos x="53" y="529"/>
                </a:cxn>
                <a:cxn ang="0">
                  <a:pos x="779" y="1119"/>
                </a:cxn>
                <a:cxn ang="0">
                  <a:pos x="1505" y="892"/>
                </a:cxn>
                <a:cxn ang="0">
                  <a:pos x="643" y="892"/>
                </a:cxn>
                <a:cxn ang="0">
                  <a:pos x="144" y="529"/>
                </a:cxn>
                <a:cxn ang="0">
                  <a:pos x="416" y="257"/>
                </a:cxn>
                <a:cxn ang="0">
                  <a:pos x="507" y="347"/>
                </a:cxn>
              </a:cxnLst>
              <a:rect l="0" t="0" r="r" b="b"/>
              <a:pathLst>
                <a:path w="1528" h="1179">
                  <a:moveTo>
                    <a:pt x="461" y="393"/>
                  </a:moveTo>
                  <a:cubicBezTo>
                    <a:pt x="401" y="457"/>
                    <a:pt x="341" y="521"/>
                    <a:pt x="371" y="574"/>
                  </a:cubicBezTo>
                  <a:cubicBezTo>
                    <a:pt x="401" y="627"/>
                    <a:pt x="628" y="801"/>
                    <a:pt x="643" y="710"/>
                  </a:cubicBezTo>
                  <a:cubicBezTo>
                    <a:pt x="658" y="619"/>
                    <a:pt x="559" y="60"/>
                    <a:pt x="461" y="30"/>
                  </a:cubicBezTo>
                  <a:cubicBezTo>
                    <a:pt x="363" y="0"/>
                    <a:pt x="0" y="348"/>
                    <a:pt x="53" y="529"/>
                  </a:cubicBezTo>
                  <a:cubicBezTo>
                    <a:pt x="106" y="710"/>
                    <a:pt x="537" y="1059"/>
                    <a:pt x="779" y="1119"/>
                  </a:cubicBezTo>
                  <a:cubicBezTo>
                    <a:pt x="1021" y="1179"/>
                    <a:pt x="1528" y="930"/>
                    <a:pt x="1505" y="892"/>
                  </a:cubicBezTo>
                  <a:cubicBezTo>
                    <a:pt x="1482" y="854"/>
                    <a:pt x="870" y="952"/>
                    <a:pt x="643" y="892"/>
                  </a:cubicBezTo>
                  <a:cubicBezTo>
                    <a:pt x="416" y="832"/>
                    <a:pt x="182" y="635"/>
                    <a:pt x="144" y="529"/>
                  </a:cubicBezTo>
                  <a:cubicBezTo>
                    <a:pt x="106" y="423"/>
                    <a:pt x="356" y="287"/>
                    <a:pt x="416" y="257"/>
                  </a:cubicBezTo>
                  <a:cubicBezTo>
                    <a:pt x="476" y="227"/>
                    <a:pt x="491" y="287"/>
                    <a:pt x="507" y="347"/>
                  </a:cubicBezTo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2089" y="2432"/>
              <a:ext cx="46" cy="5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6" name="Oval 10"/>
            <p:cNvSpPr>
              <a:spLocks noChangeArrowheads="1"/>
            </p:cNvSpPr>
            <p:nvPr/>
          </p:nvSpPr>
          <p:spPr bwMode="auto">
            <a:xfrm>
              <a:off x="3357" y="2251"/>
              <a:ext cx="46" cy="5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2041" y="2251"/>
              <a:ext cx="1663" cy="588"/>
            </a:xfrm>
            <a:custGeom>
              <a:avLst/>
              <a:gdLst/>
              <a:ahLst/>
              <a:cxnLst>
                <a:cxn ang="0">
                  <a:pos x="68" y="227"/>
                </a:cxn>
                <a:cxn ang="0">
                  <a:pos x="113" y="408"/>
                </a:cxn>
                <a:cxn ang="0">
                  <a:pos x="748" y="589"/>
                </a:cxn>
                <a:cxn ang="0">
                  <a:pos x="1565" y="408"/>
                </a:cxn>
                <a:cxn ang="0">
                  <a:pos x="1338" y="0"/>
                </a:cxn>
              </a:cxnLst>
              <a:rect l="0" t="0" r="r" b="b"/>
              <a:pathLst>
                <a:path w="1663" h="589">
                  <a:moveTo>
                    <a:pt x="68" y="227"/>
                  </a:moveTo>
                  <a:cubicBezTo>
                    <a:pt x="34" y="287"/>
                    <a:pt x="0" y="348"/>
                    <a:pt x="113" y="408"/>
                  </a:cubicBezTo>
                  <a:cubicBezTo>
                    <a:pt x="226" y="468"/>
                    <a:pt x="506" y="589"/>
                    <a:pt x="748" y="589"/>
                  </a:cubicBezTo>
                  <a:cubicBezTo>
                    <a:pt x="990" y="589"/>
                    <a:pt x="1467" y="506"/>
                    <a:pt x="1565" y="408"/>
                  </a:cubicBezTo>
                  <a:cubicBezTo>
                    <a:pt x="1663" y="310"/>
                    <a:pt x="1500" y="155"/>
                    <a:pt x="1338" y="0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2667000" y="1879600"/>
            <a:ext cx="5715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solution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appears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collision-free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path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 the composite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CS</a:t>
            </a:r>
            <a:r>
              <a:rPr kumimoji="1" lang="fr-FR" sz="1800" b="0" i="1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Robot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CS</a:t>
            </a:r>
            <a:r>
              <a:rPr kumimoji="1" lang="fr-FR" sz="1800" b="0" i="1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Object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)</a:t>
            </a:r>
            <a:r>
              <a:rPr kumimoji="1" lang="fr-FR" sz="1800" b="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Admissible</a:t>
            </a:r>
            <a:endParaRPr kumimoji="1" lang="fr-FR" sz="1800" b="0" i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7" name="Objet 86"/>
          <p:cNvGraphicFramePr>
            <a:graphicFrameLocks noChangeAspect="1"/>
          </p:cNvGraphicFramePr>
          <p:nvPr/>
        </p:nvGraphicFramePr>
        <p:xfrm>
          <a:off x="5684220" y="2324099"/>
          <a:ext cx="237061" cy="207428"/>
        </p:xfrm>
        <a:graphic>
          <a:graphicData uri="http://schemas.openxmlformats.org/presentationml/2006/ole">
            <p:oleObj spid="_x0000_s39938" name="Équation" r:id="rId4" imgW="101600" imgH="88900" progId="Equation.3">
              <p:embed/>
            </p:oleObj>
          </a:graphicData>
        </a:graphic>
      </p:graphicFrame>
      <p:grpSp>
        <p:nvGrpSpPr>
          <p:cNvPr id="95" name="Grouper 94"/>
          <p:cNvGrpSpPr/>
          <p:nvPr/>
        </p:nvGrpSpPr>
        <p:grpSpPr>
          <a:xfrm>
            <a:off x="2667000" y="2768600"/>
            <a:ext cx="5715000" cy="3143250"/>
            <a:chOff x="2667000" y="2768600"/>
            <a:chExt cx="5715000" cy="3143250"/>
          </a:xfrm>
        </p:grpSpPr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2667000" y="2768600"/>
              <a:ext cx="5715000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10000"/>
                </a:lnSpc>
                <a:spcBef>
                  <a:spcPct val="20000"/>
                </a:spcBef>
                <a:buClr>
                  <a:srgbClr val="00CC99"/>
                </a:buClr>
                <a:buFontTx/>
                <a:buChar char="•"/>
              </a:pPr>
              <a:r>
                <a:rPr kumimoji="1" lang="fr-FR" sz="1800" b="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However</a:t>
              </a:r>
              <a:r>
                <a:rPr kumimoji="1" lang="fr-FR" sz="1800" b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: </a:t>
              </a:r>
              <a:r>
                <a:rPr kumimoji="1" lang="fr-FR" sz="1800" b="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any</a:t>
              </a:r>
              <a:r>
                <a:rPr kumimoji="1" lang="fr-FR" sz="1800" b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kumimoji="1" lang="fr-FR" sz="1800" b="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path</a:t>
              </a:r>
              <a:r>
                <a:rPr kumimoji="1" lang="fr-FR" sz="1800" b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in </a:t>
              </a:r>
              <a:r>
                <a:rPr kumimoji="1" lang="fr-FR" sz="1800" b="0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kumimoji="1" lang="fr-FR" sz="1800" b="0" i="1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CS</a:t>
              </a:r>
              <a:r>
                <a:rPr kumimoji="1" lang="fr-FR" sz="1800" b="0" i="1" baseline="300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Robot</a:t>
              </a:r>
              <a:r>
                <a:rPr kumimoji="1" lang="fr-FR" sz="1800" b="0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    </a:t>
              </a:r>
              <a:r>
                <a:rPr kumimoji="1" lang="fr-FR" sz="1800" b="0" i="1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CS</a:t>
              </a:r>
              <a:r>
                <a:rPr kumimoji="1" lang="fr-FR" sz="1800" b="0" i="1" baseline="300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Object</a:t>
              </a:r>
              <a:r>
                <a:rPr kumimoji="1" lang="fr-FR" sz="1800" b="0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)</a:t>
              </a:r>
              <a:r>
                <a:rPr kumimoji="1" lang="fr-FR" sz="1800" b="0" i="1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Admissible</a:t>
              </a:r>
              <a:r>
                <a:rPr kumimoji="1" lang="fr-FR" sz="1800" b="0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kumimoji="1" lang="fr-FR" sz="1800" b="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is</a:t>
              </a:r>
              <a:r>
                <a:rPr kumimoji="1" lang="fr-FR" sz="1800" b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not </a:t>
              </a:r>
              <a:r>
                <a:rPr kumimoji="1" lang="fr-FR" sz="1800" b="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necessarily</a:t>
              </a:r>
              <a:r>
                <a:rPr kumimoji="1" lang="fr-FR" sz="1800" b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a manipulation </a:t>
              </a:r>
              <a:r>
                <a:rPr kumimoji="1" lang="fr-FR" sz="1800" b="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path</a:t>
              </a:r>
              <a:endPara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91" name="Connecteur droit 90"/>
            <p:cNvCxnSpPr/>
            <p:nvPr/>
          </p:nvCxnSpPr>
          <p:spPr bwMode="auto">
            <a:xfrm>
              <a:off x="3267075" y="4279900"/>
              <a:ext cx="3100388" cy="163195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Connecteur droit 93"/>
            <p:cNvCxnSpPr/>
            <p:nvPr/>
          </p:nvCxnSpPr>
          <p:spPr bwMode="auto">
            <a:xfrm flipV="1">
              <a:off x="3267075" y="4227416"/>
              <a:ext cx="3100388" cy="163195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414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Manipulation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2667000" y="1879600"/>
            <a:ext cx="5715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solution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appears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collision-free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path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 the composite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CS</a:t>
            </a:r>
            <a:r>
              <a:rPr kumimoji="1" lang="fr-FR" sz="1800" b="0" i="1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Robot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CS</a:t>
            </a:r>
            <a:r>
              <a:rPr kumimoji="1" lang="fr-FR" sz="1800" b="0" i="1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Object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)</a:t>
            </a:r>
            <a:r>
              <a:rPr kumimoji="1" lang="fr-FR" sz="1800" b="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Admissible</a:t>
            </a:r>
            <a:endParaRPr kumimoji="1" lang="fr-FR" sz="1800" b="0" i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Rectangle 42"/>
          <p:cNvSpPr>
            <a:spLocks noChangeArrowheads="1"/>
          </p:cNvSpPr>
          <p:nvPr/>
        </p:nvSpPr>
        <p:spPr bwMode="auto">
          <a:xfrm>
            <a:off x="2667000" y="3860800"/>
            <a:ext cx="61341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What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topological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structure of the manipulation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endParaRPr kumimoji="1" lang="fr-FR" sz="18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How 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to translate the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continuous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problem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into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a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combinatorial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one?</a:t>
            </a:r>
            <a:endParaRPr kumimoji="1" lang="fr-FR" sz="1800" b="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7" name="Objet 86"/>
          <p:cNvGraphicFramePr>
            <a:graphicFrameLocks noChangeAspect="1"/>
          </p:cNvGraphicFramePr>
          <p:nvPr/>
        </p:nvGraphicFramePr>
        <p:xfrm>
          <a:off x="5684220" y="2324099"/>
          <a:ext cx="237061" cy="207428"/>
        </p:xfrm>
        <a:graphic>
          <a:graphicData uri="http://schemas.openxmlformats.org/presentationml/2006/ole">
            <p:oleObj spid="_x0000_s41986" name="Équation" r:id="rId4" imgW="101600" imgH="88900" progId="Equation.3">
              <p:embed/>
            </p:oleObj>
          </a:graphicData>
        </a:graphic>
      </p:graphicFrame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2667000" y="2768600"/>
            <a:ext cx="5715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FontTx/>
              <a:buChar char="•"/>
            </a:pP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Any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solution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appears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collision-free</a:t>
            </a:r>
            <a:r>
              <a:rPr kumimoji="1" lang="fr-FR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path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 the composite </a:t>
            </a:r>
            <a:r>
              <a:rPr kumimoji="1" lang="fr-FR" sz="1800" b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  <a:r>
              <a:rPr kumimoji="1" lang="fr-FR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CS</a:t>
            </a:r>
            <a:r>
              <a:rPr kumimoji="1" lang="fr-FR" sz="1800" b="0" i="1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Robot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kumimoji="1" lang="fr-FR" sz="1800" b="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CS</a:t>
            </a:r>
            <a:r>
              <a:rPr kumimoji="1" lang="fr-FR" sz="1800" b="0" i="1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Object</a:t>
            </a:r>
            <a:r>
              <a:rPr kumimoji="1" lang="fr-FR" sz="18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)</a:t>
            </a:r>
            <a:r>
              <a:rPr kumimoji="1" lang="fr-FR" sz="1800" b="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Admissible</a:t>
            </a:r>
            <a:endParaRPr kumimoji="1" lang="fr-FR" sz="1800" b="0" i="1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work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example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6" descr="cage_prob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400" y="2776762"/>
            <a:ext cx="4484688" cy="234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73400" y="113665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work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400" b="0" dirty="0" err="1" smtClean="0">
                <a:solidFill>
                  <a:schemeClr val="tx1"/>
                </a:solidFill>
                <a:latin typeface="Arial" charset="0"/>
              </a:rPr>
              <a:t>example</a:t>
            </a:r>
            <a:r>
              <a:rPr lang="fr-FR" sz="24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2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manip_gp3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3400" y="2527300"/>
            <a:ext cx="29845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9006</TotalTime>
  <Words>754</Words>
  <Application>Microsoft Macintosh PowerPoint</Application>
  <PresentationFormat>Présentation à l'écran (4:3)</PresentationFormat>
  <Paragraphs>214</Paragraphs>
  <Slides>36</Slides>
  <Notes>36</Notes>
  <HiddenSlides>0</HiddenSlides>
  <MMClips>20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Default Design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KINEO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</dc:title>
  <dc:creator>jpl</dc:creator>
  <cp:lastModifiedBy>LAAS CNRS</cp:lastModifiedBy>
  <cp:revision>488</cp:revision>
  <dcterms:created xsi:type="dcterms:W3CDTF">2011-04-03T19:58:49Z</dcterms:created>
  <dcterms:modified xsi:type="dcterms:W3CDTF">2011-04-03T19:58:57Z</dcterms:modified>
</cp:coreProperties>
</file>