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5" r:id="rId2"/>
    <p:sldId id="598" r:id="rId3"/>
    <p:sldId id="647" r:id="rId4"/>
    <p:sldId id="648" r:id="rId5"/>
    <p:sldId id="652" r:id="rId6"/>
    <p:sldId id="654" r:id="rId7"/>
    <p:sldId id="645" r:id="rId8"/>
    <p:sldId id="656" r:id="rId9"/>
    <p:sldId id="657" r:id="rId10"/>
    <p:sldId id="658" r:id="rId11"/>
    <p:sldId id="659" r:id="rId12"/>
    <p:sldId id="660" r:id="rId13"/>
    <p:sldId id="666" r:id="rId14"/>
    <p:sldId id="668" r:id="rId15"/>
    <p:sldId id="669" r:id="rId16"/>
    <p:sldId id="661" r:id="rId17"/>
    <p:sldId id="663" r:id="rId18"/>
    <p:sldId id="665" r:id="rId19"/>
    <p:sldId id="667" r:id="rId20"/>
    <p:sldId id="670" r:id="rId21"/>
    <p:sldId id="671" r:id="rId22"/>
    <p:sldId id="664" r:id="rId23"/>
    <p:sldId id="672" r:id="rId24"/>
    <p:sldId id="673" r:id="rId25"/>
    <p:sldId id="674" r:id="rId26"/>
    <p:sldId id="675" r:id="rId27"/>
    <p:sldId id="676" r:id="rId28"/>
    <p:sldId id="677" r:id="rId29"/>
    <p:sldId id="678" r:id="rId30"/>
    <p:sldId id="679" r:id="rId31"/>
    <p:sldId id="680" r:id="rId32"/>
    <p:sldId id="681" r:id="rId33"/>
    <p:sldId id="682" r:id="rId34"/>
    <p:sldId id="683" r:id="rId35"/>
    <p:sldId id="662" r:id="rId36"/>
  </p:sldIdLst>
  <p:sldSz cx="9144000" cy="6858000" type="screen4x3"/>
  <p:notesSz cx="6743700" cy="988218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F5F5F"/>
    <a:srgbClr val="CC0000"/>
    <a:srgbClr val="CC33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64"/>
      </p:cViewPr>
      <p:guideLst>
        <p:guide orient="horz" pos="31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040" y="-108"/>
      </p:cViewPr>
      <p:guideLst>
        <p:guide orient="horz" pos="3112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8475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FADDDE1-97B6-4737-927A-6C1C140B6C27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4238"/>
            <a:ext cx="494665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8475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8F95417-E409-44F2-9A72-A997976E6E0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EFE7C-A95A-4433-890D-4E309A1DFECC}" type="slidenum">
              <a:rPr lang="fr-FR"/>
              <a:pPr/>
              <a:t>1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10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11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12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14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15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16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17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18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19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20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21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22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24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25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26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27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28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29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30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31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32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34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35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4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5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6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7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8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9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KINEOba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6988"/>
            <a:ext cx="9144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KINEOba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73838"/>
            <a:ext cx="9144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1447800"/>
            <a:ext cx="2667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2743200" y="1420813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231775" y="65405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GB" sz="1400">
              <a:latin typeface="Arial" charset="0"/>
              <a:ea typeface="+mn-ea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540500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 . P .   L a u m o n d 			 	           		     L A A S – C N R S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762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A n t h r o p o m o r p h i c   </a:t>
            </a:r>
            <a:r>
              <a:rPr lang="fr-FR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M o t i o n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j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1" Type="http://schemas.openxmlformats.org/officeDocument/2006/relationships/video" Target="file://localhost/users/jpl/Desktop/exposes/COURS/human/monkey_bars.mpg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video" Target="file://localhost/users/jpl/Desktop/exposes/COURS/human/eugenediliind1.mpg" TargetMode="Externa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1" Type="http://schemas.openxmlformats.org/officeDocument/2006/relationships/video" Target="file://localhost/users/jpl/Desktop/exposes/COURS/human/JPLHuman.mov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4.png"/><Relationship Id="rId5" Type="http://schemas.openxmlformats.org/officeDocument/2006/relationships/image" Target="../media/image18.gif"/><Relationship Id="rId6" Type="http://schemas.openxmlformats.org/officeDocument/2006/relationships/image" Target="../media/image19.png"/><Relationship Id="rId1" Type="http://schemas.openxmlformats.org/officeDocument/2006/relationships/video" Target="file://localhost/users/jpl/Desktop/exposes/COURS/human/perfRV2_hd.mov" TargetMode="Externa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3.png"/><Relationship Id="rId1" Type="http://schemas.openxmlformats.org/officeDocument/2006/relationships/video" Target="file://localhost/users/jpl/Desktop/exposes/COURS/human/hrp2Barbell_CNRSVIDEO-OK.mov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34.png"/><Relationship Id="rId1" Type="http://schemas.openxmlformats.org/officeDocument/2006/relationships/video" Target="file://localhost/users/jpl/Desktop/exposes/COURS/human/humanoids2009.mov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5.png"/><Relationship Id="rId1" Type="http://schemas.openxmlformats.org/officeDocument/2006/relationships/video" Target="file://localhost/users/jpl/Desktop/exposes/COURS/human/entre-les-pieds09.mp4" TargetMode="Externa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ideo" Target="file://localhost/users/jpl/Desktop/exposes/COURS/human/reach_2_0_0.mpg" TargetMode="External"/><Relationship Id="rId2" Type="http://schemas.openxmlformats.org/officeDocument/2006/relationships/video" Target="file://localhost/users/jpl/Desktop/exposes/COURS/human/reach_2_0_180.m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39.png"/><Relationship Id="rId1" Type="http://schemas.openxmlformats.org/officeDocument/2006/relationships/video" Target="file://localhost/users/jpl/Desktop/exposes/COURS/human/biorob2010.mp4" TargetMode="Externa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12800" y="2317750"/>
            <a:ext cx="8331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FR" sz="3200" dirty="0" err="1" smtClean="0">
                <a:solidFill>
                  <a:schemeClr val="tx1"/>
                </a:solidFill>
                <a:latin typeface="Arial" charset="0"/>
              </a:rPr>
              <a:t>Anthropomorphic</a:t>
            </a:r>
            <a:r>
              <a:rPr lang="fr-F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3200" smtClean="0">
                <a:solidFill>
                  <a:schemeClr val="tx1"/>
                </a:solidFill>
                <a:latin typeface="Arial" charset="0"/>
              </a:rPr>
              <a:t>motion planning</a:t>
            </a:r>
          </a:p>
          <a:p>
            <a:pPr marL="457200" indent="-457200"/>
            <a:endParaRPr lang="fr-FR" sz="1400" b="0" dirty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200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/>
            <a:endParaRPr lang="fr-FR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98600" y="3947596"/>
            <a:ext cx="6794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J.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Pettré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J.P. Laumond,</a:t>
            </a: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A motion capture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control-space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approach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for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walking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mannequins</a:t>
            </a: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Computer Animation and Virtual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Worlds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Vol. 16, 2006.</a:t>
            </a:r>
          </a:p>
          <a:p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C.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Esteves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G.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Arechavaleta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J.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Pettré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J.P. Laumond,</a:t>
            </a: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Animation planning for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virtual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mannequins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cooperation</a:t>
            </a:r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ACM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Trans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. on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Graphics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Vol. 25, N°2, 2006.</a:t>
            </a:r>
          </a:p>
          <a:p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O.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Kanoun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J.P. Laumond, E. Yoshida,</a:t>
            </a: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Planning foot placements for a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humanoid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robot : a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problem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of inverse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kinematics</a:t>
            </a:r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International Journal of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Robotics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Research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Vol. 30, N°4, 2011.</a:t>
            </a:r>
          </a:p>
          <a:p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M.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Sreenivasa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P.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Souères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, J.P. Laumond,</a:t>
            </a: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On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using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human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movement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invariants to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generate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target-driven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anthropomorphic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locomotion,</a:t>
            </a:r>
          </a:p>
          <a:p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IEEE/RAS-EMBS International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Conference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Biomedical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Robotics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Biomechatronics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fr-FR" sz="1000" b="0" dirty="0" err="1" smtClean="0">
                <a:solidFill>
                  <a:schemeClr val="tx1"/>
                </a:solidFill>
                <a:latin typeface="+mn-lt"/>
              </a:rPr>
              <a:t>BioRob</a:t>
            </a:r>
            <a:r>
              <a:rPr lang="fr-FR" sz="1000" b="0" dirty="0" smtClean="0">
                <a:solidFill>
                  <a:schemeClr val="tx1"/>
                </a:solidFill>
                <a:latin typeface="+mn-lt"/>
              </a:rPr>
              <a:t>), 2010.</a:t>
            </a:r>
          </a:p>
          <a:p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endParaRPr lang="fr-FR" sz="1000" b="0" dirty="0" smtClean="0">
              <a:solidFill>
                <a:schemeClr val="tx1"/>
              </a:solidFill>
              <a:latin typeface="+mn-lt"/>
            </a:endParaRPr>
          </a:p>
          <a:p>
            <a:endParaRPr lang="fr-FR" sz="1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54300" y="5435600"/>
            <a:ext cx="610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Step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2: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Animate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100" lvl="1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600" b="0" dirty="0" smtClean="0">
                <a:solidFill>
                  <a:schemeClr val="tx1"/>
                </a:solidFill>
                <a:latin typeface="+mn-lt"/>
              </a:rPr>
              <a:t>locomotion </a:t>
            </a:r>
            <a:r>
              <a:rPr kumimoji="1" lang="fr-FR" sz="1600" b="0" dirty="0" err="1" smtClean="0">
                <a:solidFill>
                  <a:schemeClr val="tx1"/>
                </a:solidFill>
                <a:latin typeface="+mn-lt"/>
              </a:rPr>
              <a:t>dofs</a:t>
            </a:r>
            <a:r>
              <a:rPr kumimoji="1" lang="fr-FR" sz="16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1600" b="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kumimoji="1" lang="fr-FR" sz="1600" b="0" dirty="0" smtClean="0">
                <a:solidFill>
                  <a:schemeClr val="tx1"/>
                </a:solidFill>
                <a:latin typeface="+mn-lt"/>
              </a:rPr>
              <a:t> locomotion </a:t>
            </a:r>
            <a:r>
              <a:rPr kumimoji="1" lang="fr-FR" sz="1600" b="0" dirty="0" err="1" smtClean="0">
                <a:solidFill>
                  <a:schemeClr val="tx1"/>
                </a:solidFill>
                <a:latin typeface="+mn-lt"/>
              </a:rPr>
              <a:t>controler</a:t>
            </a:r>
            <a:endParaRPr kumimoji="1" lang="fr-FR" sz="1600" b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600" b="0" dirty="0" smtClean="0">
                <a:solidFill>
                  <a:schemeClr val="tx1"/>
                </a:solidFill>
                <a:latin typeface="+mn-lt"/>
              </a:rPr>
              <a:t>manipulation </a:t>
            </a:r>
            <a:r>
              <a:rPr kumimoji="1" lang="fr-FR" sz="1600" b="0" dirty="0" err="1" smtClean="0">
                <a:solidFill>
                  <a:schemeClr val="tx1"/>
                </a:solidFill>
                <a:latin typeface="+mn-lt"/>
              </a:rPr>
              <a:t>dofs</a:t>
            </a:r>
            <a:r>
              <a:rPr kumimoji="1" lang="fr-FR" sz="16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1600" b="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kumimoji="1" lang="fr-FR" sz="1600" b="0" dirty="0" smtClean="0">
                <a:solidFill>
                  <a:schemeClr val="tx1"/>
                </a:solidFill>
                <a:latin typeface="+mn-lt"/>
              </a:rPr>
              <a:t> inverse </a:t>
            </a:r>
            <a:r>
              <a:rPr kumimoji="1" lang="fr-FR" sz="1600" b="0" dirty="0" err="1" smtClean="0">
                <a:solidFill>
                  <a:schemeClr val="tx1"/>
                </a:solidFill>
                <a:latin typeface="+mn-lt"/>
              </a:rPr>
              <a:t>kinematics</a:t>
            </a:r>
            <a:endParaRPr kumimoji="1" lang="fr-FR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88096"/>
            <a:ext cx="4725988" cy="237920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275" y="3136900"/>
            <a:ext cx="1246188" cy="19494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54300" y="56769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Step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3: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Remove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residual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collision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mobility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dofs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2400300"/>
            <a:ext cx="6145213" cy="27813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monkey_bars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49600" y="2095500"/>
            <a:ext cx="3784600" cy="3784600"/>
          </a:xfrm>
          <a:prstGeom prst="rect">
            <a:avLst/>
          </a:prstGeom>
        </p:spPr>
      </p:pic>
      <p:pic>
        <p:nvPicPr>
          <p:cNvPr id="6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7" name="eugenediliind1.mp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41600" y="2244927"/>
            <a:ext cx="5194300" cy="320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5" name="JPLHuman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4800" y="2105024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7" name="Image 6" descr="PerfRV2-Dassaul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072" y="2539999"/>
            <a:ext cx="1599628" cy="2391139"/>
          </a:xfrm>
          <a:prstGeom prst="rect">
            <a:avLst/>
          </a:prstGeom>
        </p:spPr>
      </p:pic>
      <p:pic>
        <p:nvPicPr>
          <p:cNvPr id="8" name="perfRV2_hd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81500" y="2539999"/>
            <a:ext cx="4191000" cy="235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654300" y="33147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From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		to</a:t>
            </a:r>
          </a:p>
        </p:txBody>
      </p:sp>
      <p:pic>
        <p:nvPicPr>
          <p:cNvPr id="6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82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4307" y="2818606"/>
            <a:ext cx="92929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2654300" y="48387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From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kumimoji="1" lang="fr-FR" sz="2400" b="0" i="1" dirty="0" err="1" smtClean="0">
                <a:solidFill>
                  <a:schemeClr val="tx1"/>
                </a:solidFill>
                <a:latin typeface="+mn-lt"/>
              </a:rPr>
              <a:t>kinematics</a:t>
            </a:r>
            <a:r>
              <a:rPr kumimoji="1" lang="fr-FR" sz="2000" b="0" i="1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to     </a:t>
            </a:r>
            <a:r>
              <a:rPr kumimoji="1" lang="fr-FR" sz="2400" b="0" i="1" dirty="0" err="1" smtClean="0">
                <a:solidFill>
                  <a:schemeClr val="tx1"/>
                </a:solidFill>
                <a:latin typeface="+mn-lt"/>
              </a:rPr>
              <a:t>dynamics</a:t>
            </a:r>
            <a:r>
              <a:rPr kumimoji="1" lang="fr-FR" sz="2000" b="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2654300" y="48387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Why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is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dynamics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so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critical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?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2100" y="3228945"/>
            <a:ext cx="3141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288" lvl="3" algn="l">
              <a:buClr>
                <a:srgbClr val="00CC99"/>
              </a:buClr>
              <a:buSzPct val="100000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[video]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2654300" y="5892800"/>
            <a:ext cx="6489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Iterative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algorithm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dynamical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simulation</a:t>
            </a:r>
          </a:p>
        </p:txBody>
      </p:sp>
      <p:pic>
        <p:nvPicPr>
          <p:cNvPr id="5" name="Image 4" descr="Capture d’écran 2011-04-14 à 20.11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62232"/>
            <a:ext cx="3886200" cy="4128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82" y="4181838"/>
            <a:ext cx="1857818" cy="1463311"/>
          </a:xfrm>
          <a:prstGeom prst="rect">
            <a:avLst/>
          </a:prstGeom>
        </p:spPr>
      </p:pic>
      <p:pic>
        <p:nvPicPr>
          <p:cNvPr id="7" name="Image 6" descr="Capture d’écran 2011-04-14 à 20.15.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50" y="1854200"/>
            <a:ext cx="2637778" cy="2159000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637117" y="2540000"/>
            <a:ext cx="1064683" cy="1866900"/>
            <a:chOff x="662517" y="2565400"/>
            <a:chExt cx="1064683" cy="1866900"/>
          </a:xfrm>
        </p:grpSpPr>
        <p:sp>
          <p:nvSpPr>
            <p:cNvPr id="10" name="Ellipse 9"/>
            <p:cNvSpPr/>
            <p:nvPr/>
          </p:nvSpPr>
          <p:spPr bwMode="auto">
            <a:xfrm>
              <a:off x="1104900" y="2565400"/>
              <a:ext cx="622300" cy="12065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11" name="Forme libre 10"/>
            <p:cNvSpPr/>
            <p:nvPr/>
          </p:nvSpPr>
          <p:spPr bwMode="auto">
            <a:xfrm>
              <a:off x="662517" y="3543300"/>
              <a:ext cx="505883" cy="889000"/>
            </a:xfrm>
            <a:custGeom>
              <a:avLst/>
              <a:gdLst>
                <a:gd name="connsiteX0" fmla="*/ 505883 w 505883"/>
                <a:gd name="connsiteY0" fmla="*/ 0 h 939800"/>
                <a:gd name="connsiteX1" fmla="*/ 35983 w 505883"/>
                <a:gd name="connsiteY1" fmla="*/ 533400 h 939800"/>
                <a:gd name="connsiteX2" fmla="*/ 289983 w 505883"/>
                <a:gd name="connsiteY2" fmla="*/ 93980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883" h="939800">
                  <a:moveTo>
                    <a:pt x="505883" y="0"/>
                  </a:moveTo>
                  <a:cubicBezTo>
                    <a:pt x="288924" y="188383"/>
                    <a:pt x="71966" y="376767"/>
                    <a:pt x="35983" y="533400"/>
                  </a:cubicBezTo>
                  <a:cubicBezTo>
                    <a:pt x="0" y="690033"/>
                    <a:pt x="289983" y="939800"/>
                    <a:pt x="289983" y="93980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</a:p>
        </p:txBody>
      </p:sp>
      <p:pic>
        <p:nvPicPr>
          <p:cNvPr id="12" name="hrp2Barbell_CNRSVIDEO-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1000" y="2103437"/>
            <a:ext cx="6477000" cy="3643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3124200" y="1219200"/>
            <a:ext cx="6032500" cy="4445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24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Anthropomorphic systems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84659" y="2044700"/>
            <a:ext cx="973772" cy="3289300"/>
            <a:chOff x="431" y="368"/>
            <a:chExt cx="613" cy="2072"/>
          </a:xfrm>
        </p:grpSpPr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" y="368"/>
              <a:ext cx="58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" y="1624"/>
              <a:ext cx="613" cy="816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</p:pic>
      </p:grpSp>
      <p:sp>
        <p:nvSpPr>
          <p:cNvPr id="17" name="Rectangle 14"/>
          <p:cNvSpPr>
            <a:spLocks/>
          </p:cNvSpPr>
          <p:nvPr/>
        </p:nvSpPr>
        <p:spPr bwMode="auto">
          <a:xfrm>
            <a:off x="2743200" y="1993900"/>
            <a:ext cx="6108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Human body: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496888" lvl="1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A 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highly redundant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system</a:t>
            </a:r>
          </a:p>
          <a:p>
            <a:pPr marL="496888" lvl="1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496888" lvl="1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Locomotion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: a </a:t>
            </a:r>
            <a:r>
              <a:rPr lang="en-US" sz="2000" b="0" dirty="0" err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underactuated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system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Challenge: Whole 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body motion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understanding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	</a:t>
            </a:r>
          </a:p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3124200" y="1219200"/>
            <a:ext cx="6032500" cy="4445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24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Anthropomorphic systems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659" y="2044700"/>
            <a:ext cx="973772" cy="3289300"/>
            <a:chOff x="431" y="368"/>
            <a:chExt cx="613" cy="2072"/>
          </a:xfrm>
        </p:grpSpPr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" y="368"/>
              <a:ext cx="58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" y="1624"/>
              <a:ext cx="613" cy="816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</p:pic>
      </p:grpSp>
      <p:sp>
        <p:nvSpPr>
          <p:cNvPr id="17" name="Rectangle 14"/>
          <p:cNvSpPr>
            <a:spLocks/>
          </p:cNvSpPr>
          <p:nvPr/>
        </p:nvSpPr>
        <p:spPr bwMode="auto">
          <a:xfrm>
            <a:off x="2743200" y="1993900"/>
            <a:ext cx="6108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Human body: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496888" lvl="1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A 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highly redundant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system</a:t>
            </a:r>
          </a:p>
          <a:p>
            <a:pPr marL="496888" lvl="1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496888" lvl="1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Locomotion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: a </a:t>
            </a:r>
            <a:r>
              <a:rPr lang="en-US" sz="2000" b="0" dirty="0" err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underactuated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system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Challenge: Whole 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body motion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understanding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Do not separate arms from legs !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	</a:t>
            </a:r>
          </a:p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4483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Problem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statement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grasping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requires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stepping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		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26" y="2463800"/>
            <a:ext cx="1625595" cy="25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448858"/>
            <a:ext cx="1503158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2463800"/>
            <a:ext cx="1544925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Task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function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approach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12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kumimoji="1" lang="fr-FR" sz="1200" b="0" dirty="0" err="1" smtClean="0">
                <a:solidFill>
                  <a:schemeClr val="tx1"/>
                </a:solidFill>
                <a:latin typeface="+mn-lt"/>
              </a:rPr>
              <a:t>see</a:t>
            </a:r>
            <a:r>
              <a:rPr kumimoji="1" lang="fr-FR" sz="1200" b="0" dirty="0" smtClean="0">
                <a:solidFill>
                  <a:schemeClr val="tx1"/>
                </a:solidFill>
                <a:latin typeface="+mn-lt"/>
              </a:rPr>
              <a:t> courses on </a:t>
            </a:r>
            <a:r>
              <a:rPr kumimoji="1" lang="fr-FR" sz="1200" b="0" dirty="0" err="1" smtClean="0">
                <a:solidFill>
                  <a:schemeClr val="tx1"/>
                </a:solidFill>
                <a:latin typeface="+mn-lt"/>
              </a:rPr>
              <a:t>redundant</a:t>
            </a:r>
            <a:r>
              <a:rPr kumimoji="1" lang="fr-FR" sz="1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1200" b="0" dirty="0" err="1" smtClean="0">
                <a:solidFill>
                  <a:schemeClr val="tx1"/>
                </a:solidFill>
                <a:latin typeface="+mn-lt"/>
              </a:rPr>
              <a:t>systems</a:t>
            </a:r>
            <a:r>
              <a:rPr kumimoji="1" lang="fr-FR" sz="1200" b="0" dirty="0" smtClean="0">
                <a:solidFill>
                  <a:schemeClr val="tx1"/>
                </a:solidFill>
                <a:latin typeface="+mn-lt"/>
              </a:rPr>
              <a:t>) 		</a:t>
            </a:r>
          </a:p>
        </p:txBody>
      </p:sp>
      <p:pic>
        <p:nvPicPr>
          <p:cNvPr id="13" name="Image 12" descr="Capture d’écran 2011-04-14 à 21.08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2085720"/>
            <a:ext cx="5511800" cy="336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Task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function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approach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		</a:t>
            </a:r>
          </a:p>
        </p:txBody>
      </p:sp>
      <p:pic>
        <p:nvPicPr>
          <p:cNvPr id="5" name="Image 4" descr="Capture d’écran 2011-04-14 à 21.1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145030"/>
            <a:ext cx="6171894" cy="320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48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How to model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stepping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as a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task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?		</a:t>
            </a:r>
          </a:p>
        </p:txBody>
      </p:sp>
      <p:pic>
        <p:nvPicPr>
          <p:cNvPr id="6" name="Image 5" descr="Capture d’écran 2011-04-14 à 21.13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2121782"/>
            <a:ext cx="5651500" cy="318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64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Consider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footprints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and robot as a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virtual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manipulator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		</a:t>
            </a:r>
          </a:p>
        </p:txBody>
      </p:sp>
      <p:pic>
        <p:nvPicPr>
          <p:cNvPr id="5" name="Image 4" descr="Capture d’écran 2011-04-14 à 21.15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82723"/>
            <a:ext cx="5016500" cy="259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64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Consider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footprints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and robot as a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virtual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manipulator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		</a:t>
            </a:r>
          </a:p>
        </p:txBody>
      </p:sp>
      <p:pic>
        <p:nvPicPr>
          <p:cNvPr id="7" name="Image 6" descr="Capture d’écran 2011-04-14 à 21.17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2174280"/>
            <a:ext cx="4686300" cy="301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64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Scenario: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reach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ball</a:t>
            </a:r>
            <a:endParaRPr kumimoji="1" lang="fr-FR" sz="20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 4" descr="Capture d’écran 2011-04-14 à 21.19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058600"/>
            <a:ext cx="4013200" cy="309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64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Scenario: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reach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ball</a:t>
            </a:r>
            <a:endParaRPr kumimoji="1" lang="fr-FR" sz="20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Image 5" descr="Capture d’écran 2011-04-14 à 21.21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020649"/>
            <a:ext cx="5575300" cy="3380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64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Scenario: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reach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ball</a:t>
            </a:r>
            <a:endParaRPr kumimoji="1" lang="fr-FR" sz="20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humanoids2009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09900" y="2163232"/>
            <a:ext cx="4826000" cy="3217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3124200" y="1219200"/>
            <a:ext cx="4013200" cy="4445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24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Imitation-based locomotion</a:t>
            </a:r>
            <a:endParaRPr lang="en-US" sz="24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/>
          </p:cNvSpPr>
          <p:nvPr/>
        </p:nvSpPr>
        <p:spPr bwMode="auto">
          <a:xfrm>
            <a:off x="2743200" y="1828800"/>
            <a:ext cx="6108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A velocity control space approach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9" name="Picture 4" descr="marcheA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0940" y="3429000"/>
            <a:ext cx="3088640" cy="2316480"/>
          </a:xfrm>
          <a:prstGeom prst="rect">
            <a:avLst/>
          </a:prstGeom>
          <a:noFill/>
        </p:spPr>
      </p:pic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251113" y="4854526"/>
            <a:ext cx="1148340" cy="79196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11515" y="4656536"/>
            <a:ext cx="1187938" cy="712763"/>
            <a:chOff x="1584" y="2256"/>
            <a:chExt cx="1440" cy="864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584" y="2256"/>
              <a:ext cx="144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2640" y="2352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064" y="2592"/>
              <a:ext cx="96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584" y="2496"/>
              <a:ext cx="1056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1" name="Connecteur droit avec flèche 20"/>
          <p:cNvCxnSpPr>
            <a:stCxn id="15" idx="1"/>
          </p:cNvCxnSpPr>
          <p:nvPr/>
        </p:nvCxnSpPr>
        <p:spPr bwMode="auto">
          <a:xfrm rot="16200000" flipH="1">
            <a:off x="5651727" y="4681447"/>
            <a:ext cx="39598" cy="54414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er 27"/>
          <p:cNvGrpSpPr/>
          <p:nvPr/>
        </p:nvGrpSpPr>
        <p:grpSpPr>
          <a:xfrm>
            <a:off x="5082670" y="4840845"/>
            <a:ext cx="1497113" cy="451007"/>
            <a:chOff x="5082670" y="4840845"/>
            <a:chExt cx="1497113" cy="451007"/>
          </a:xfrm>
        </p:grpSpPr>
        <p:grpSp>
          <p:nvGrpSpPr>
            <p:cNvPr id="25" name="Grouper 24"/>
            <p:cNvGrpSpPr/>
            <p:nvPr/>
          </p:nvGrpSpPr>
          <p:grpSpPr>
            <a:xfrm>
              <a:off x="5204378" y="4840845"/>
              <a:ext cx="1105828" cy="187504"/>
              <a:chOff x="5204378" y="4840845"/>
              <a:chExt cx="1105828" cy="187504"/>
            </a:xfrm>
          </p:grpSpPr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5399453" y="4933722"/>
                <a:ext cx="910753" cy="3959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orme libre 23"/>
              <p:cNvSpPr/>
              <p:nvPr/>
            </p:nvSpPr>
            <p:spPr bwMode="auto">
              <a:xfrm>
                <a:off x="5204378" y="4840845"/>
                <a:ext cx="289983" cy="187504"/>
              </a:xfrm>
              <a:custGeom>
                <a:avLst/>
                <a:gdLst>
                  <a:gd name="connsiteX0" fmla="*/ 289983 w 289983"/>
                  <a:gd name="connsiteY0" fmla="*/ 0 h 292100"/>
                  <a:gd name="connsiteX1" fmla="*/ 35983 w 289983"/>
                  <a:gd name="connsiteY1" fmla="*/ 63500 h 292100"/>
                  <a:gd name="connsiteX2" fmla="*/ 74083 w 289983"/>
                  <a:gd name="connsiteY2" fmla="*/ 254000 h 292100"/>
                  <a:gd name="connsiteX3" fmla="*/ 289983 w 289983"/>
                  <a:gd name="connsiteY3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983" h="292100">
                    <a:moveTo>
                      <a:pt x="289983" y="0"/>
                    </a:moveTo>
                    <a:cubicBezTo>
                      <a:pt x="180974" y="10583"/>
                      <a:pt x="71966" y="21167"/>
                      <a:pt x="35983" y="63500"/>
                    </a:cubicBezTo>
                    <a:cubicBezTo>
                      <a:pt x="0" y="105833"/>
                      <a:pt x="31750" y="215900"/>
                      <a:pt x="74083" y="254000"/>
                    </a:cubicBezTo>
                    <a:cubicBezTo>
                      <a:pt x="116416" y="292100"/>
                      <a:pt x="289983" y="292100"/>
                      <a:pt x="289983" y="2921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6225296" y="4887416"/>
              <a:ext cx="354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b="0" i="1" dirty="0" smtClean="0">
                  <a:solidFill>
                    <a:srgbClr val="FF0000"/>
                  </a:solidFill>
                  <a:latin typeface="+mn-lt"/>
                </a:rPr>
                <a:t>v</a:t>
              </a:r>
              <a:endParaRPr lang="fr-FR" sz="1800" b="0" i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82670" y="4922520"/>
              <a:ext cx="426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b="0" i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w</a:t>
              </a:r>
              <a:endParaRPr lang="fr-FR" sz="1800" b="0" i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501900" y="5575300"/>
            <a:ext cx="664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Scenario: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reach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ball</a:t>
            </a:r>
            <a:endParaRPr kumimoji="1" lang="fr-FR" sz="20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entre-les-pieds09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5300" y="2165349"/>
            <a:ext cx="4140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ach_2_0_0.mp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92865" y="2532523"/>
            <a:ext cx="1942106" cy="2306251"/>
          </a:xfrm>
          <a:prstGeom prst="rect">
            <a:avLst/>
          </a:prstGeom>
        </p:spPr>
      </p:pic>
      <p:pic>
        <p:nvPicPr>
          <p:cNvPr id="9" name="reach_2_0_180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03720" y="2532523"/>
            <a:ext cx="2137501" cy="2306251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16665" y="4981822"/>
            <a:ext cx="541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hlink"/>
              </a:buClr>
            </a:pPr>
            <a:r>
              <a:rPr lang="fr-FR" sz="1400" b="0" dirty="0" err="1" smtClean="0">
                <a:solidFill>
                  <a:schemeClr val="tx1"/>
                </a:solidFill>
                <a:latin typeface="Arial"/>
                <a:cs typeface="Arial"/>
              </a:rPr>
              <a:t>Grasp</a:t>
            </a:r>
            <a:r>
              <a:rPr lang="fr-FR" sz="1400" b="0" dirty="0" smtClean="0">
                <a:solidFill>
                  <a:schemeClr val="tx1"/>
                </a:solidFill>
                <a:latin typeface="Arial"/>
                <a:cs typeface="Arial"/>
              </a:rPr>
              <a:t> in front		                </a:t>
            </a:r>
            <a:r>
              <a:rPr lang="fr-FR" sz="1400" b="0" dirty="0" err="1" smtClean="0">
                <a:solidFill>
                  <a:schemeClr val="tx1"/>
                </a:solidFill>
                <a:latin typeface="Arial"/>
                <a:cs typeface="Arial"/>
              </a:rPr>
              <a:t>Grasp</a:t>
            </a:r>
            <a:r>
              <a:rPr lang="fr-FR" sz="1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400" b="0" dirty="0" err="1" smtClean="0">
                <a:solidFill>
                  <a:schemeClr val="tx1"/>
                </a:solidFill>
                <a:latin typeface="Arial"/>
                <a:cs typeface="Arial"/>
              </a:rPr>
              <a:t>behind</a:t>
            </a:r>
            <a:endParaRPr lang="fr-FR" sz="14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2857500" y="5575300"/>
            <a:ext cx="482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buClr>
                <a:schemeClr val="accent1"/>
              </a:buClr>
              <a:buFont typeface="Arial"/>
              <a:buChar char="•"/>
            </a:pP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  The </a:t>
            </a:r>
            <a:r>
              <a:rPr lang="fr-FR" sz="2000" b="0" dirty="0" err="1" smtClean="0">
                <a:solidFill>
                  <a:schemeClr val="tx1"/>
                </a:solidFill>
                <a:latin typeface="Arial"/>
                <a:cs typeface="Arial"/>
              </a:rPr>
              <a:t>need</a:t>
            </a: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 of </a:t>
            </a:r>
            <a:r>
              <a:rPr lang="fr-FR" sz="2000" b="0" dirty="0" err="1" smtClean="0">
                <a:solidFill>
                  <a:schemeClr val="tx1"/>
                </a:solidFill>
                <a:latin typeface="Arial"/>
                <a:cs typeface="Arial"/>
              </a:rPr>
              <a:t>complementary</a:t>
            </a: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Whole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body motion planning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153150" y="3981450"/>
            <a:ext cx="114300" cy="12700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3073400" y="3917950"/>
            <a:ext cx="114300" cy="12700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92864" y="1161990"/>
            <a:ext cx="615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chemeClr val="hlink"/>
              </a:buClr>
            </a:pP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Human</a:t>
            </a:r>
            <a:r>
              <a:rPr lang="fr-FR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behavior</a:t>
            </a:r>
            <a:r>
              <a:rPr lang="fr-FR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based</a:t>
            </a:r>
            <a:r>
              <a:rPr lang="fr-FR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endParaRPr lang="fr-FR" sz="24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2857500" y="5575300"/>
            <a:ext cx="482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buClr>
                <a:schemeClr val="accent1"/>
              </a:buClr>
              <a:buFont typeface="Arial"/>
              <a:buChar char="•"/>
            </a:pP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  The </a:t>
            </a:r>
            <a:r>
              <a:rPr lang="fr-FR" sz="2000" b="0" dirty="0" err="1" smtClean="0">
                <a:solidFill>
                  <a:schemeClr val="tx1"/>
                </a:solidFill>
                <a:latin typeface="Arial"/>
                <a:cs typeface="Arial"/>
              </a:rPr>
              <a:t>need</a:t>
            </a: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 of </a:t>
            </a:r>
            <a:r>
              <a:rPr lang="fr-FR" sz="2000" b="0" dirty="0" err="1" smtClean="0">
                <a:solidFill>
                  <a:schemeClr val="tx1"/>
                </a:solidFill>
                <a:latin typeface="Arial"/>
                <a:cs typeface="Arial"/>
              </a:rPr>
              <a:t>complementary</a:t>
            </a: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r>
              <a:rPr lang="fr-FR" sz="2000" b="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  <p:pic>
        <p:nvPicPr>
          <p:cNvPr id="8" name="Image 7" descr="fig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92864" y="2286000"/>
            <a:ext cx="4495800" cy="279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92864" y="1161990"/>
            <a:ext cx="615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chemeClr val="hlink"/>
              </a:buClr>
            </a:pP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Human</a:t>
            </a:r>
            <a:r>
              <a:rPr lang="fr-FR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behavior</a:t>
            </a:r>
            <a:r>
              <a:rPr lang="fr-FR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based</a:t>
            </a:r>
            <a:r>
              <a:rPr lang="fr-FR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endParaRPr lang="fr-FR" sz="24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biorob2010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2864" y="2312553"/>
            <a:ext cx="4385836" cy="3289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3124200" y="1219200"/>
            <a:ext cx="4013200" cy="4445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24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Imitation-based locomotion</a:t>
            </a:r>
            <a:endParaRPr lang="en-US" sz="24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/>
          </p:cNvSpPr>
          <p:nvPr/>
        </p:nvSpPr>
        <p:spPr bwMode="auto">
          <a:xfrm>
            <a:off x="2743200" y="1828800"/>
            <a:ext cx="6108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A velocity control space approach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Imitation with motion capture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Image 34" descr="mai2008 (1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1550" y="2729071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7" descr="Capture d’écran 2010-12-09 à 22.43.2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1950" y="30186313"/>
            <a:ext cx="48402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34" descr="mai2008 (1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3950" y="2744311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47" descr="Capture d’écran 2010-12-09 à 22.43.2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4350" y="30338713"/>
            <a:ext cx="48402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mai2008 (1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9350" y="3253003"/>
            <a:ext cx="20764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apture d’écran 2010-12-09 à 22.43.2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213100"/>
            <a:ext cx="4051570" cy="15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3124200" y="1219200"/>
            <a:ext cx="4013200" cy="4445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24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Imitation-based locomotion</a:t>
            </a:r>
            <a:endParaRPr lang="en-US" sz="24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/>
          </p:cNvSpPr>
          <p:nvPr/>
        </p:nvSpPr>
        <p:spPr bwMode="auto">
          <a:xfrm>
            <a:off x="2743200" y="1828800"/>
            <a:ext cx="6108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A velocity control space approach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 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Analyzis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of motion capture in the joint space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578140"/>
            <a:ext cx="4679950" cy="331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3124200" y="1219200"/>
            <a:ext cx="4013200" cy="4445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24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Imitation-based locomotion</a:t>
            </a:r>
            <a:endParaRPr lang="en-US" sz="24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/>
          </p:cNvSpPr>
          <p:nvPr/>
        </p:nvSpPr>
        <p:spPr bwMode="auto">
          <a:xfrm>
            <a:off x="2743200" y="1828800"/>
            <a:ext cx="6108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A velocity control space approach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1411288" lvl="3" algn="l">
              <a:buClr>
                <a:srgbClr val="00CC99"/>
              </a:buClr>
              <a:buSzPct val="100000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[video]</a:t>
            </a: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  <a:buFont typeface="Times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  <a:p>
            <a:pPr marL="39688" algn="l">
              <a:buClr>
                <a:srgbClr val="00CC99"/>
              </a:buClr>
              <a:buSzPct val="100000"/>
            </a:pPr>
            <a:endParaRPr lang="en-US" sz="2000" b="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</a:endParaRPr>
          </a:p>
          <a:p>
            <a:pPr marL="39688" algn="l"/>
            <a:endParaRPr lang="en-US" sz="2000" b="0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54300" y="5664200"/>
            <a:ext cx="610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Separate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manipulation and locomotion</a:t>
            </a:r>
            <a:endParaRPr kumimoji="1" lang="fr-FR"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7" y="2127250"/>
            <a:ext cx="3281363" cy="33020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54300" y="5664200"/>
            <a:ext cx="610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A 9-dimensional « piano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mover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 »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problem</a:t>
            </a:r>
            <a:endParaRPr kumimoji="1" lang="fr-FR"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200" y="2058988"/>
            <a:ext cx="3116263" cy="350837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972054" y="4119563"/>
            <a:ext cx="3541715" cy="593725"/>
            <a:chOff x="2695" y="2739"/>
            <a:chExt cx="2231" cy="374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695" y="2749"/>
              <a:ext cx="446" cy="264"/>
              <a:chOff x="1072" y="3155"/>
              <a:chExt cx="446" cy="264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1072" y="3243"/>
                <a:ext cx="213" cy="17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 type="oval" w="sm" len="sm"/>
              </a:ln>
              <a:effectLst/>
            </p:spPr>
            <p:txBody>
              <a:bodyPr wrap="none" lIns="100800" tIns="50400" rIns="100800" bIns="50400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rot="13196949" flipV="1">
                <a:off x="1305" y="3155"/>
                <a:ext cx="213" cy="17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 type="oval" w="sm" len="sm"/>
              </a:ln>
              <a:effectLst/>
            </p:spPr>
            <p:txBody>
              <a:bodyPr wrap="none" lIns="100800" tIns="50400" rIns="100800" bIns="50400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389" y="2739"/>
              <a:ext cx="1537" cy="374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100800" tIns="50400" rIns="100800" bIns="50400">
              <a:prstTxWarp prst="textNoShape">
                <a:avLst/>
              </a:prstTxWarp>
              <a:spAutoFit/>
            </a:bodyPr>
            <a:lstStyle/>
            <a:p>
              <a:r>
                <a:rPr lang="fr-FR" sz="1600" b="0" dirty="0">
                  <a:solidFill>
                    <a:schemeClr val="tx1"/>
                  </a:solidFill>
                  <a:latin typeface="+mn-lt"/>
                </a:rPr>
                <a:t>Locomotion</a:t>
              </a:r>
              <a:r>
                <a:rPr lang="fr-FR" sz="1600" b="0" dirty="0" smtClean="0">
                  <a:solidFill>
                    <a:schemeClr val="tx1"/>
                  </a:solidFill>
                  <a:latin typeface="+mn-lt"/>
                </a:rPr>
                <a:t> in the plane: </a:t>
              </a:r>
            </a:p>
            <a:p>
              <a:r>
                <a:rPr lang="fr-FR" sz="1600" b="0" dirty="0" smtClean="0">
                  <a:solidFill>
                    <a:schemeClr val="tx1"/>
                  </a:solidFill>
                  <a:latin typeface="+mn-lt"/>
                </a:rPr>
                <a:t>3 dimensions</a:t>
              </a:r>
              <a:endParaRPr lang="fr-FR" sz="16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935159" y="3094040"/>
            <a:ext cx="2760659" cy="755650"/>
            <a:chOff x="803" y="2093"/>
            <a:chExt cx="1739" cy="476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096" y="2093"/>
              <a:ext cx="446" cy="433"/>
              <a:chOff x="1072" y="2986"/>
              <a:chExt cx="446" cy="433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072" y="3155"/>
                <a:ext cx="446" cy="264"/>
                <a:chOff x="1072" y="3155"/>
                <a:chExt cx="446" cy="264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72" y="3243"/>
                  <a:ext cx="213" cy="17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lIns="100800" tIns="50400" rIns="100800" bIns="50400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 rot="13196949" flipV="1">
                  <a:off x="1305" y="3155"/>
                  <a:ext cx="213" cy="17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lIns="100800" tIns="50400" rIns="100800" bIns="50400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rot="7840280" flipV="1">
                <a:off x="1178" y="3005"/>
                <a:ext cx="213" cy="17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 type="oval" w="sm" len="sm"/>
              </a:ln>
              <a:effectLst/>
            </p:spPr>
            <p:txBody>
              <a:bodyPr wrap="none" lIns="100800" tIns="50400" rIns="100800" bIns="50400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803" y="2350"/>
              <a:ext cx="1291" cy="219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lIns="100800" tIns="50400" rIns="100800" bIns="50400">
              <a:prstTxWarp prst="textNoShape">
                <a:avLst/>
              </a:prstTxWarp>
              <a:spAutoFit/>
            </a:bodyPr>
            <a:lstStyle/>
            <a:p>
              <a:r>
                <a:rPr lang="fr-FR" sz="1600" b="0" dirty="0" smtClean="0">
                  <a:solidFill>
                    <a:schemeClr val="tx1"/>
                  </a:solidFill>
                  <a:latin typeface="+mn-lt"/>
                </a:rPr>
                <a:t>Object motion: 6 </a:t>
              </a:r>
              <a:r>
                <a:rPr lang="fr-FR" sz="1600" b="0" dirty="0" err="1" smtClean="0">
                  <a:solidFill>
                    <a:schemeClr val="tx1"/>
                  </a:solidFill>
                  <a:latin typeface="+mn-lt"/>
                </a:rPr>
                <a:t>dof</a:t>
              </a:r>
              <a:endParaRPr lang="fr-FR" sz="16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0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Motion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54300" y="5664200"/>
            <a:ext cx="610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Step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1: Plan a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collision-free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path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for « 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cylinder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 + </a:t>
            </a:r>
            <a:r>
              <a:rPr kumimoji="1" lang="fr-FR" sz="2000" b="0" dirty="0" err="1" smtClean="0">
                <a:solidFill>
                  <a:schemeClr val="tx1"/>
                </a:solidFill>
                <a:latin typeface="+mn-lt"/>
              </a:rPr>
              <a:t>object</a:t>
            </a:r>
            <a:r>
              <a:rPr kumimoji="1" lang="fr-FR" sz="2000" b="0" dirty="0" smtClean="0">
                <a:solidFill>
                  <a:schemeClr val="tx1"/>
                </a:solidFill>
                <a:latin typeface="+mn-lt"/>
              </a:rPr>
              <a:t> »</a:t>
            </a:r>
            <a:endParaRPr kumimoji="1" lang="fr-FR"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2998788"/>
            <a:ext cx="1660525" cy="187007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0100" y="2660650"/>
            <a:ext cx="4873625" cy="23177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659" y="3009900"/>
            <a:ext cx="973772" cy="12954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8652</TotalTime>
  <Words>576</Words>
  <Application>Microsoft Macintosh PowerPoint</Application>
  <PresentationFormat>Présentation à l'écran (4:3)</PresentationFormat>
  <Paragraphs>188</Paragraphs>
  <Slides>35</Slides>
  <Notes>35</Notes>
  <HiddenSlides>0</HiddenSlides>
  <MMClips>10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Default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Company>KINEO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</dc:title>
  <dc:creator>jpl</dc:creator>
  <cp:lastModifiedBy>LAAS CNRS</cp:lastModifiedBy>
  <cp:revision>525</cp:revision>
  <cp:lastPrinted>2011-04-11T07:48:38Z</cp:lastPrinted>
  <dcterms:created xsi:type="dcterms:W3CDTF">2011-04-15T07:20:37Z</dcterms:created>
  <dcterms:modified xsi:type="dcterms:W3CDTF">2011-04-15T07:20:50Z</dcterms:modified>
</cp:coreProperties>
</file>