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469" r:id="rId2"/>
    <p:sldId id="467" r:id="rId3"/>
    <p:sldId id="471" r:id="rId4"/>
    <p:sldId id="472" r:id="rId5"/>
    <p:sldId id="470" r:id="rId6"/>
    <p:sldId id="468" r:id="rId7"/>
  </p:sldIdLst>
  <p:sldSz cx="9144000" cy="6858000" type="screen4x3"/>
  <p:notesSz cx="6400800" cy="8686800"/>
  <p:defaultTextStyle>
    <a:defPPr>
      <a:defRPr lang="it-IT"/>
    </a:defPPr>
    <a:lvl1pPr algn="ctr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5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5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5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5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 clrMode="gray" scaleToFitPaper="1"/>
  <p:clrMru>
    <a:srgbClr val="CC0000"/>
    <a:srgbClr val="0000CC"/>
    <a:srgbClr val="008000"/>
    <a:srgbClr val="993300"/>
    <a:srgbClr val="CCFFFF"/>
    <a:srgbClr val="33CC33"/>
    <a:srgbClr val="00CC99"/>
    <a:srgbClr val="00CC66"/>
    <a:srgbClr val="CCFFCC"/>
    <a:srgbClr val="FF99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09" autoAdjust="0"/>
    <p:restoredTop sz="90929"/>
  </p:normalViewPr>
  <p:slideViewPr>
    <p:cSldViewPr>
      <p:cViewPr varScale="1">
        <p:scale>
          <a:sx n="72" d="100"/>
          <a:sy n="72" d="100"/>
        </p:scale>
        <p:origin x="-76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12" y="-90"/>
      </p:cViewPr>
      <p:guideLst>
        <p:guide orient="horz" pos="2734"/>
        <p:guide pos="201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771775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60" tIns="43081" rIns="86160" bIns="43081" numCol="1" anchor="t" anchorCtr="0" compatLnSpc="1">
            <a:prstTxWarp prst="textNoShape">
              <a:avLst/>
            </a:prstTxWarp>
          </a:bodyPr>
          <a:lstStyle>
            <a:lvl1pPr algn="l" defTabSz="860425">
              <a:defRPr sz="1100">
                <a:solidFill>
                  <a:schemeClr val="bg1"/>
                </a:solidFill>
              </a:defRPr>
            </a:lvl1pPr>
          </a:lstStyle>
          <a:p>
            <a:endParaRPr lang="it-IT"/>
          </a:p>
        </p:txBody>
      </p:sp>
      <p:sp>
        <p:nvSpPr>
          <p:cNvPr id="268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629025" y="0"/>
            <a:ext cx="2771775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60" tIns="43081" rIns="86160" bIns="43081" numCol="1" anchor="t" anchorCtr="0" compatLnSpc="1">
            <a:prstTxWarp prst="textNoShape">
              <a:avLst/>
            </a:prstTxWarp>
          </a:bodyPr>
          <a:lstStyle>
            <a:lvl1pPr algn="r" defTabSz="860425">
              <a:defRPr sz="1100">
                <a:solidFill>
                  <a:schemeClr val="bg1"/>
                </a:solidFill>
              </a:defRPr>
            </a:lvl1pPr>
          </a:lstStyle>
          <a:p>
            <a:endParaRPr lang="it-IT"/>
          </a:p>
        </p:txBody>
      </p:sp>
      <p:sp>
        <p:nvSpPr>
          <p:cNvPr id="268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253413"/>
            <a:ext cx="2771775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60" tIns="43081" rIns="86160" bIns="43081" numCol="1" anchor="b" anchorCtr="0" compatLnSpc="1">
            <a:prstTxWarp prst="textNoShape">
              <a:avLst/>
            </a:prstTxWarp>
          </a:bodyPr>
          <a:lstStyle>
            <a:lvl1pPr algn="l" defTabSz="860425">
              <a:defRPr sz="1100">
                <a:solidFill>
                  <a:schemeClr val="bg1"/>
                </a:solidFill>
              </a:defRPr>
            </a:lvl1pPr>
          </a:lstStyle>
          <a:p>
            <a:endParaRPr lang="it-IT"/>
          </a:p>
        </p:txBody>
      </p:sp>
      <p:sp>
        <p:nvSpPr>
          <p:cNvPr id="268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629025" y="8253413"/>
            <a:ext cx="2771775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60" tIns="43081" rIns="86160" bIns="43081" numCol="1" anchor="b" anchorCtr="0" compatLnSpc="1">
            <a:prstTxWarp prst="textNoShape">
              <a:avLst/>
            </a:prstTxWarp>
          </a:bodyPr>
          <a:lstStyle>
            <a:lvl1pPr algn="r" defTabSz="860425">
              <a:defRPr sz="1100">
                <a:solidFill>
                  <a:schemeClr val="bg1"/>
                </a:solidFill>
              </a:defRPr>
            </a:lvl1pPr>
          </a:lstStyle>
          <a:p>
            <a:fld id="{6D373372-57C4-4655-852F-EDE52C3A23F0}" type="slidenum">
              <a:rPr lang="it-IT"/>
              <a:pPr/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771775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60" tIns="43081" rIns="86160" bIns="43081" numCol="1" anchor="t" anchorCtr="0" compatLnSpc="1">
            <a:prstTxWarp prst="textNoShape">
              <a:avLst/>
            </a:prstTxWarp>
          </a:bodyPr>
          <a:lstStyle>
            <a:lvl1pPr algn="l" defTabSz="860425">
              <a:defRPr sz="1100">
                <a:solidFill>
                  <a:schemeClr val="bg1"/>
                </a:solidFill>
              </a:defRPr>
            </a:lvl1pPr>
          </a:lstStyle>
          <a:p>
            <a:endParaRPr lang="it-IT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629025" y="0"/>
            <a:ext cx="2771775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60" tIns="43081" rIns="86160" bIns="43081" numCol="1" anchor="t" anchorCtr="0" compatLnSpc="1">
            <a:prstTxWarp prst="textNoShape">
              <a:avLst/>
            </a:prstTxWarp>
          </a:bodyPr>
          <a:lstStyle>
            <a:lvl1pPr algn="r" defTabSz="860425">
              <a:defRPr sz="1100">
                <a:solidFill>
                  <a:schemeClr val="bg1"/>
                </a:solidFill>
              </a:defRPr>
            </a:lvl1pPr>
          </a:lstStyle>
          <a:p>
            <a:endParaRPr lang="it-IT"/>
          </a:p>
        </p:txBody>
      </p:sp>
      <p:sp>
        <p:nvSpPr>
          <p:cNvPr id="410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027113" y="652463"/>
            <a:ext cx="4344987" cy="32591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55663" y="4127500"/>
            <a:ext cx="4689475" cy="390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60" tIns="43081" rIns="86160" bIns="430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253413"/>
            <a:ext cx="2771775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60" tIns="43081" rIns="86160" bIns="43081" numCol="1" anchor="b" anchorCtr="0" compatLnSpc="1">
            <a:prstTxWarp prst="textNoShape">
              <a:avLst/>
            </a:prstTxWarp>
          </a:bodyPr>
          <a:lstStyle>
            <a:lvl1pPr algn="l" defTabSz="860425">
              <a:defRPr sz="1100">
                <a:solidFill>
                  <a:schemeClr val="bg1"/>
                </a:solidFill>
              </a:defRPr>
            </a:lvl1pPr>
          </a:lstStyle>
          <a:p>
            <a:endParaRPr lang="it-IT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629025" y="8253413"/>
            <a:ext cx="2771775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60" tIns="43081" rIns="86160" bIns="43081" numCol="1" anchor="b" anchorCtr="0" compatLnSpc="1">
            <a:prstTxWarp prst="textNoShape">
              <a:avLst/>
            </a:prstTxWarp>
          </a:bodyPr>
          <a:lstStyle>
            <a:lvl1pPr algn="r" defTabSz="860425">
              <a:defRPr sz="1100">
                <a:solidFill>
                  <a:schemeClr val="bg1"/>
                </a:solidFill>
              </a:defRPr>
            </a:lvl1pPr>
          </a:lstStyle>
          <a:p>
            <a:fld id="{7092F269-99F2-44C5-A230-BCE2DD3BE3EC}" type="slidenum">
              <a:rPr lang="it-IT"/>
              <a:pPr/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CC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0000CC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CC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CC"/>
                </a:solidFill>
              </a:defRPr>
            </a:lvl1pPr>
            <a:lvl2pPr>
              <a:defRPr>
                <a:solidFill>
                  <a:srgbClr val="0000CC"/>
                </a:solidFill>
              </a:defRPr>
            </a:lvl2pPr>
            <a:lvl3pPr>
              <a:defRPr>
                <a:solidFill>
                  <a:srgbClr val="0000CC"/>
                </a:solidFill>
              </a:defRPr>
            </a:lvl3pPr>
            <a:lvl4pPr>
              <a:defRPr>
                <a:solidFill>
                  <a:srgbClr val="0000CC"/>
                </a:solidFill>
              </a:defRPr>
            </a:lvl4pPr>
            <a:lvl5pPr>
              <a:defRPr>
                <a:solidFill>
                  <a:srgbClr val="0000CC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0000CC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rgbClr val="0000CC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CC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0000CC"/>
                </a:solidFill>
              </a:defRPr>
            </a:lvl1pPr>
            <a:lvl2pPr>
              <a:defRPr sz="2400">
                <a:solidFill>
                  <a:srgbClr val="0000CC"/>
                </a:solidFill>
              </a:defRPr>
            </a:lvl2pPr>
            <a:lvl3pPr>
              <a:defRPr sz="2000">
                <a:solidFill>
                  <a:srgbClr val="0000CC"/>
                </a:solidFill>
              </a:defRPr>
            </a:lvl3pPr>
            <a:lvl4pPr>
              <a:defRPr sz="1800">
                <a:solidFill>
                  <a:srgbClr val="0000CC"/>
                </a:solidFill>
              </a:defRPr>
            </a:lvl4pPr>
            <a:lvl5pPr>
              <a:defRPr sz="1800">
                <a:solidFill>
                  <a:srgbClr val="0000CC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0000CC"/>
                </a:solidFill>
              </a:defRPr>
            </a:lvl1pPr>
            <a:lvl2pPr>
              <a:defRPr sz="2400">
                <a:solidFill>
                  <a:srgbClr val="0000CC"/>
                </a:solidFill>
              </a:defRPr>
            </a:lvl2pPr>
            <a:lvl3pPr>
              <a:defRPr sz="2000">
                <a:solidFill>
                  <a:srgbClr val="0000CC"/>
                </a:solidFill>
              </a:defRPr>
            </a:lvl3pPr>
            <a:lvl4pPr>
              <a:defRPr sz="1800">
                <a:solidFill>
                  <a:srgbClr val="0000CC"/>
                </a:solidFill>
              </a:defRPr>
            </a:lvl4pPr>
            <a:lvl5pPr>
              <a:defRPr sz="1800">
                <a:solidFill>
                  <a:srgbClr val="0000CC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CC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0000C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00CC"/>
                </a:solidFill>
              </a:defRPr>
            </a:lvl1pPr>
            <a:lvl2pPr>
              <a:defRPr sz="2000">
                <a:solidFill>
                  <a:srgbClr val="0000CC"/>
                </a:solidFill>
              </a:defRPr>
            </a:lvl2pPr>
            <a:lvl3pPr>
              <a:defRPr sz="1800">
                <a:solidFill>
                  <a:srgbClr val="0000CC"/>
                </a:solidFill>
              </a:defRPr>
            </a:lvl3pPr>
            <a:lvl4pPr>
              <a:defRPr sz="1600">
                <a:solidFill>
                  <a:srgbClr val="0000CC"/>
                </a:solidFill>
              </a:defRPr>
            </a:lvl4pPr>
            <a:lvl5pPr>
              <a:defRPr sz="1600">
                <a:solidFill>
                  <a:srgbClr val="0000CC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0000C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00CC"/>
                </a:solidFill>
              </a:defRPr>
            </a:lvl1pPr>
            <a:lvl2pPr>
              <a:defRPr sz="2000">
                <a:solidFill>
                  <a:srgbClr val="0000CC"/>
                </a:solidFill>
              </a:defRPr>
            </a:lvl2pPr>
            <a:lvl3pPr>
              <a:defRPr sz="1800">
                <a:solidFill>
                  <a:srgbClr val="0000CC"/>
                </a:solidFill>
              </a:defRPr>
            </a:lvl3pPr>
            <a:lvl4pPr>
              <a:defRPr sz="1600">
                <a:solidFill>
                  <a:srgbClr val="0000CC"/>
                </a:solidFill>
              </a:defRPr>
            </a:lvl4pPr>
            <a:lvl5pPr>
              <a:defRPr sz="1600">
                <a:solidFill>
                  <a:srgbClr val="0000CC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CC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rgbClr val="FFFFCC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rgbClr val="FFFFCC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FFFFCC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FFFFCC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FFCC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FFCC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FFCC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FFCC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FFCC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282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683568" y="332656"/>
            <a:ext cx="7772400" cy="762000"/>
          </a:xfrm>
          <a:noFill/>
          <a:ln>
            <a:solidFill>
              <a:schemeClr val="bg1">
                <a:lumMod val="7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it-IT" sz="3200" b="1" dirty="0" err="1"/>
              <a:t>Mini-Aziendina</a:t>
            </a:r>
            <a:r>
              <a:rPr lang="it-IT" sz="3200" b="1" dirty="0"/>
              <a:t>: Requisiti</a:t>
            </a:r>
          </a:p>
        </p:txBody>
      </p:sp>
      <p:sp>
        <p:nvSpPr>
          <p:cNvPr id="609283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10000"/>
              </a:lnSpc>
              <a:buFontTx/>
              <a:buNone/>
            </a:pPr>
            <a:r>
              <a:rPr lang="it-IT" sz="2800"/>
              <a:t>	Si vogliono rappresentare le fatture di vendita di un’azienda, includendo le singole voci riferite agli articoli venduti, ricostruendo la fattura con tutte le voci nel giusto ordine.</a:t>
            </a:r>
          </a:p>
          <a:p>
            <a:pPr>
              <a:lnSpc>
                <a:spcPct val="110000"/>
              </a:lnSpc>
              <a:buFontTx/>
              <a:buNone/>
            </a:pPr>
            <a:r>
              <a:rPr lang="it-IT" sz="2800"/>
              <a:t>	Si vuole poter consultare il listino corrente di ogni fornitore (il prezzo praticato per ciascun articolo disponibile).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53" name="Rectangle 9"/>
          <p:cNvSpPr>
            <a:spLocks noGrp="1" noChangeArrowheads="1"/>
          </p:cNvSpPr>
          <p:nvPr>
            <p:ph type="title"/>
          </p:nvPr>
        </p:nvSpPr>
        <p:spPr bwMode="auto">
          <a:noFill/>
          <a:ln>
            <a:solidFill>
              <a:schemeClr val="bg1">
                <a:lumMod val="7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it-IT" sz="3200" b="1" dirty="0" err="1"/>
              <a:t>Mini-Aziendina: Schema Concettuale</a:t>
            </a:r>
            <a:br>
              <a:rPr lang="it-IT" sz="3200" b="1" dirty="0" err="1"/>
            </a:br>
            <a:r>
              <a:rPr lang="it-IT" sz="3200" b="1" dirty="0" err="1"/>
              <a:t>(Entità-Relazione)</a:t>
            </a:r>
          </a:p>
        </p:txBody>
      </p:sp>
      <p:grpSp>
        <p:nvGrpSpPr>
          <p:cNvPr id="134" name="Group 133"/>
          <p:cNvGrpSpPr/>
          <p:nvPr/>
        </p:nvGrpSpPr>
        <p:grpSpPr>
          <a:xfrm>
            <a:off x="251520" y="1688651"/>
            <a:ext cx="8446117" cy="4625315"/>
            <a:chOff x="323528" y="1688651"/>
            <a:chExt cx="8446117" cy="4625315"/>
          </a:xfrm>
        </p:grpSpPr>
        <p:grpSp>
          <p:nvGrpSpPr>
            <p:cNvPr id="57" name="Group 56"/>
            <p:cNvGrpSpPr/>
            <p:nvPr/>
          </p:nvGrpSpPr>
          <p:grpSpPr>
            <a:xfrm>
              <a:off x="973045" y="2155663"/>
              <a:ext cx="7083611" cy="3695955"/>
              <a:chOff x="973045" y="2155663"/>
              <a:chExt cx="7083611" cy="3695955"/>
            </a:xfrm>
          </p:grpSpPr>
          <p:cxnSp>
            <p:nvCxnSpPr>
              <p:cNvPr id="58" name="AutoShape 68"/>
              <p:cNvCxnSpPr>
                <a:cxnSpLocks noChangeShapeType="1"/>
                <a:endCxn id="111" idx="3"/>
              </p:cNvCxnSpPr>
              <p:nvPr/>
            </p:nvCxnSpPr>
            <p:spPr bwMode="auto">
              <a:xfrm flipV="1">
                <a:off x="7668344" y="2155663"/>
                <a:ext cx="388312" cy="513502"/>
              </a:xfrm>
              <a:prstGeom prst="straightConnector1">
                <a:avLst/>
              </a:prstGeom>
              <a:noFill/>
              <a:ln w="3175">
                <a:solidFill>
                  <a:srgbClr val="FF0000"/>
                </a:solidFill>
                <a:round/>
                <a:headEnd/>
                <a:tailEnd/>
              </a:ln>
              <a:effectLst/>
            </p:spPr>
          </p:cxnSp>
          <p:cxnSp>
            <p:nvCxnSpPr>
              <p:cNvPr id="59" name="AutoShape 68"/>
              <p:cNvCxnSpPr>
                <a:cxnSpLocks noChangeShapeType="1"/>
                <a:endCxn id="86" idx="5"/>
              </p:cNvCxnSpPr>
              <p:nvPr/>
            </p:nvCxnSpPr>
            <p:spPr bwMode="auto">
              <a:xfrm flipH="1" flipV="1">
                <a:off x="6424526" y="2155663"/>
                <a:ext cx="523738" cy="553257"/>
              </a:xfrm>
              <a:prstGeom prst="straightConnector1">
                <a:avLst/>
              </a:prstGeom>
              <a:noFill/>
              <a:ln w="3175">
                <a:solidFill>
                  <a:srgbClr val="FF0000"/>
                </a:solidFill>
                <a:round/>
                <a:headEnd/>
                <a:tailEnd/>
              </a:ln>
              <a:effectLst/>
            </p:spPr>
          </p:cxnSp>
          <p:cxnSp>
            <p:nvCxnSpPr>
              <p:cNvPr id="60" name="AutoShape 68"/>
              <p:cNvCxnSpPr>
                <a:cxnSpLocks noChangeShapeType="1"/>
                <a:stCxn id="106" idx="1"/>
              </p:cNvCxnSpPr>
              <p:nvPr/>
            </p:nvCxnSpPr>
            <p:spPr bwMode="auto">
              <a:xfrm flipH="1" flipV="1">
                <a:off x="7668344" y="5373218"/>
                <a:ext cx="388312" cy="478400"/>
              </a:xfrm>
              <a:prstGeom prst="straightConnector1">
                <a:avLst/>
              </a:prstGeom>
              <a:noFill/>
              <a:ln w="3175">
                <a:solidFill>
                  <a:srgbClr val="FF0000"/>
                </a:solidFill>
                <a:round/>
                <a:headEnd/>
                <a:tailEnd/>
              </a:ln>
              <a:effectLst/>
            </p:spPr>
          </p:cxnSp>
          <p:cxnSp>
            <p:nvCxnSpPr>
              <p:cNvPr id="61" name="AutoShape 68"/>
              <p:cNvCxnSpPr>
                <a:cxnSpLocks noChangeShapeType="1"/>
                <a:endCxn id="107" idx="7"/>
              </p:cNvCxnSpPr>
              <p:nvPr/>
            </p:nvCxnSpPr>
            <p:spPr bwMode="auto">
              <a:xfrm flipH="1">
                <a:off x="6736496" y="5373216"/>
                <a:ext cx="456052" cy="478402"/>
              </a:xfrm>
              <a:prstGeom prst="straightConnector1">
                <a:avLst/>
              </a:prstGeom>
              <a:noFill/>
              <a:ln w="3175">
                <a:solidFill>
                  <a:srgbClr val="FF0000"/>
                </a:solidFill>
                <a:round/>
                <a:headEnd/>
                <a:tailEnd/>
              </a:ln>
              <a:effectLst/>
            </p:spPr>
          </p:cxnSp>
          <p:cxnSp>
            <p:nvCxnSpPr>
              <p:cNvPr id="62" name="AutoShape 68"/>
              <p:cNvCxnSpPr>
                <a:cxnSpLocks noChangeShapeType="1"/>
                <a:stCxn id="112" idx="0"/>
              </p:cNvCxnSpPr>
              <p:nvPr/>
            </p:nvCxnSpPr>
            <p:spPr bwMode="auto">
              <a:xfrm flipH="1" flipV="1">
                <a:off x="1979712" y="5445226"/>
                <a:ext cx="244376" cy="384074"/>
              </a:xfrm>
              <a:prstGeom prst="straightConnector1">
                <a:avLst/>
              </a:prstGeom>
              <a:noFill/>
              <a:ln w="3175">
                <a:solidFill>
                  <a:srgbClr val="FF0000"/>
                </a:solidFill>
                <a:round/>
                <a:headEnd/>
                <a:tailEnd/>
              </a:ln>
              <a:effectLst/>
            </p:spPr>
          </p:cxnSp>
          <p:cxnSp>
            <p:nvCxnSpPr>
              <p:cNvPr id="63" name="AutoShape 68"/>
              <p:cNvCxnSpPr>
                <a:cxnSpLocks noChangeShapeType="1"/>
                <a:endCxn id="98" idx="5"/>
              </p:cNvCxnSpPr>
              <p:nvPr/>
            </p:nvCxnSpPr>
            <p:spPr bwMode="auto">
              <a:xfrm flipH="1" flipV="1">
                <a:off x="1458820" y="4824691"/>
                <a:ext cx="304868" cy="404510"/>
              </a:xfrm>
              <a:prstGeom prst="straightConnector1">
                <a:avLst/>
              </a:prstGeom>
              <a:noFill/>
              <a:ln w="3175">
                <a:solidFill>
                  <a:srgbClr val="FF0000"/>
                </a:solidFill>
                <a:round/>
                <a:headEnd/>
                <a:tailEnd/>
              </a:ln>
              <a:effectLst/>
            </p:spPr>
          </p:cxnSp>
          <p:cxnSp>
            <p:nvCxnSpPr>
              <p:cNvPr id="64" name="AutoShape 68"/>
              <p:cNvCxnSpPr>
                <a:cxnSpLocks noChangeShapeType="1"/>
                <a:endCxn id="99" idx="5"/>
              </p:cNvCxnSpPr>
              <p:nvPr/>
            </p:nvCxnSpPr>
            <p:spPr bwMode="auto">
              <a:xfrm flipH="1" flipV="1">
                <a:off x="4198026" y="4824691"/>
                <a:ext cx="301966" cy="332501"/>
              </a:xfrm>
              <a:prstGeom prst="straightConnector1">
                <a:avLst/>
              </a:prstGeom>
              <a:noFill/>
              <a:ln w="3175">
                <a:solidFill>
                  <a:srgbClr val="FF0000"/>
                </a:solidFill>
                <a:round/>
                <a:headEnd/>
                <a:tailEnd/>
              </a:ln>
              <a:effectLst/>
            </p:spPr>
          </p:cxnSp>
          <p:cxnSp>
            <p:nvCxnSpPr>
              <p:cNvPr id="65" name="AutoShape 68"/>
              <p:cNvCxnSpPr>
                <a:cxnSpLocks noChangeShapeType="1"/>
                <a:endCxn id="101" idx="5"/>
              </p:cNvCxnSpPr>
              <p:nvPr/>
            </p:nvCxnSpPr>
            <p:spPr bwMode="auto">
              <a:xfrm flipH="1" flipV="1">
                <a:off x="973045" y="2155663"/>
                <a:ext cx="286588" cy="369486"/>
              </a:xfrm>
              <a:prstGeom prst="straightConnector1">
                <a:avLst/>
              </a:prstGeom>
              <a:noFill/>
              <a:ln w="3175">
                <a:solidFill>
                  <a:srgbClr val="FF0000"/>
                </a:solidFill>
                <a:round/>
                <a:headEnd/>
                <a:tailEnd/>
              </a:ln>
              <a:effectLst/>
            </p:spPr>
          </p:cxnSp>
          <p:cxnSp>
            <p:nvCxnSpPr>
              <p:cNvPr id="66" name="AutoShape 68"/>
              <p:cNvCxnSpPr>
                <a:cxnSpLocks noChangeShapeType="1"/>
                <a:endCxn id="102" idx="3"/>
              </p:cNvCxnSpPr>
              <p:nvPr/>
            </p:nvCxnSpPr>
            <p:spPr bwMode="auto">
              <a:xfrm flipV="1">
                <a:off x="1829445" y="2155663"/>
                <a:ext cx="244593" cy="369486"/>
              </a:xfrm>
              <a:prstGeom prst="straightConnector1">
                <a:avLst/>
              </a:prstGeom>
              <a:noFill/>
              <a:ln w="3175">
                <a:solidFill>
                  <a:srgbClr val="FF0000"/>
                </a:solidFill>
                <a:round/>
                <a:headEnd/>
                <a:tailEnd/>
              </a:ln>
              <a:effectLst/>
            </p:spPr>
          </p:cxnSp>
        </p:grpSp>
        <p:sp>
          <p:nvSpPr>
            <p:cNvPr id="67" name="Text Box 70"/>
            <p:cNvSpPr txBox="1">
              <a:spLocks noChangeArrowheads="1"/>
            </p:cNvSpPr>
            <p:nvPr/>
          </p:nvSpPr>
          <p:spPr bwMode="auto">
            <a:xfrm>
              <a:off x="5870354" y="1688651"/>
              <a:ext cx="13773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it-IT" sz="1800" dirty="0">
                  <a:solidFill>
                    <a:srgbClr val="993300"/>
                  </a:solidFill>
                </a:rPr>
                <a:t>POSIZIONE</a:t>
              </a:r>
            </a:p>
          </p:txBody>
        </p:sp>
        <p:sp>
          <p:nvSpPr>
            <p:cNvPr id="68" name="Text Box 71"/>
            <p:cNvSpPr txBox="1">
              <a:spLocks noChangeArrowheads="1"/>
            </p:cNvSpPr>
            <p:nvPr/>
          </p:nvSpPr>
          <p:spPr bwMode="auto">
            <a:xfrm>
              <a:off x="2395538" y="2743200"/>
              <a:ext cx="7683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it-IT" sz="2400" dirty="0"/>
                <a:t>(1,n)</a:t>
              </a:r>
            </a:p>
          </p:txBody>
        </p:sp>
        <p:sp>
          <p:nvSpPr>
            <p:cNvPr id="69" name="Text Box 72"/>
            <p:cNvSpPr txBox="1">
              <a:spLocks noChangeArrowheads="1"/>
            </p:cNvSpPr>
            <p:nvPr/>
          </p:nvSpPr>
          <p:spPr bwMode="auto">
            <a:xfrm>
              <a:off x="5443538" y="2743200"/>
              <a:ext cx="7683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it-IT" sz="2400" dirty="0"/>
                <a:t>(1,1)</a:t>
              </a:r>
            </a:p>
          </p:txBody>
        </p:sp>
        <p:sp>
          <p:nvSpPr>
            <p:cNvPr id="70" name="Text Box 77"/>
            <p:cNvSpPr txBox="1">
              <a:spLocks noChangeArrowheads="1"/>
            </p:cNvSpPr>
            <p:nvPr/>
          </p:nvSpPr>
          <p:spPr bwMode="auto">
            <a:xfrm>
              <a:off x="7424738" y="3124200"/>
              <a:ext cx="7683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it-IT" sz="2400"/>
                <a:t>(1,1)</a:t>
              </a:r>
            </a:p>
          </p:txBody>
        </p:sp>
        <p:sp>
          <p:nvSpPr>
            <p:cNvPr id="71" name="Text Box 78"/>
            <p:cNvSpPr txBox="1">
              <a:spLocks noChangeArrowheads="1"/>
            </p:cNvSpPr>
            <p:nvPr/>
          </p:nvSpPr>
          <p:spPr bwMode="auto">
            <a:xfrm>
              <a:off x="7418388" y="4419600"/>
              <a:ext cx="7683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it-IT" sz="2400"/>
                <a:t>(0,n)</a:t>
              </a:r>
            </a:p>
          </p:txBody>
        </p:sp>
        <p:sp>
          <p:nvSpPr>
            <p:cNvPr id="72" name="Text Box 85"/>
            <p:cNvSpPr txBox="1">
              <a:spLocks noChangeArrowheads="1"/>
            </p:cNvSpPr>
            <p:nvPr/>
          </p:nvSpPr>
          <p:spPr bwMode="auto">
            <a:xfrm>
              <a:off x="2776538" y="4816475"/>
              <a:ext cx="7683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it-IT" sz="2400"/>
                <a:t>(0,n)</a:t>
              </a:r>
            </a:p>
          </p:txBody>
        </p:sp>
        <p:sp>
          <p:nvSpPr>
            <p:cNvPr id="73" name="Text Box 86"/>
            <p:cNvSpPr txBox="1">
              <a:spLocks noChangeArrowheads="1"/>
            </p:cNvSpPr>
            <p:nvPr/>
          </p:nvSpPr>
          <p:spPr bwMode="auto">
            <a:xfrm>
              <a:off x="982293" y="4355812"/>
              <a:ext cx="864339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it-IT" sz="1800" dirty="0">
                  <a:solidFill>
                    <a:srgbClr val="993300"/>
                  </a:solidFill>
                </a:rPr>
                <a:t>NOME</a:t>
              </a:r>
            </a:p>
          </p:txBody>
        </p:sp>
        <p:sp>
          <p:nvSpPr>
            <p:cNvPr id="74" name="Text Box 87"/>
            <p:cNvSpPr txBox="1">
              <a:spLocks noChangeArrowheads="1"/>
            </p:cNvSpPr>
            <p:nvPr/>
          </p:nvSpPr>
          <p:spPr bwMode="auto">
            <a:xfrm>
              <a:off x="5665788" y="4816475"/>
              <a:ext cx="7683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it-IT" sz="2400"/>
                <a:t>(0,n)</a:t>
              </a:r>
            </a:p>
          </p:txBody>
        </p:sp>
        <p:sp>
          <p:nvSpPr>
            <p:cNvPr id="75" name="Text Box 90"/>
            <p:cNvSpPr txBox="1">
              <a:spLocks noChangeArrowheads="1"/>
            </p:cNvSpPr>
            <p:nvPr/>
          </p:nvSpPr>
          <p:spPr bwMode="auto">
            <a:xfrm>
              <a:off x="3549937" y="4355812"/>
              <a:ext cx="10567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it-IT" sz="1800">
                  <a:solidFill>
                    <a:srgbClr val="993300"/>
                  </a:solidFill>
                </a:rPr>
                <a:t>PREZZO</a:t>
              </a:r>
            </a:p>
          </p:txBody>
        </p:sp>
        <p:sp>
          <p:nvSpPr>
            <p:cNvPr id="76" name="Text Box 95"/>
            <p:cNvSpPr txBox="1">
              <a:spLocks noChangeArrowheads="1"/>
            </p:cNvSpPr>
            <p:nvPr/>
          </p:nvSpPr>
          <p:spPr bwMode="auto">
            <a:xfrm>
              <a:off x="323528" y="1688651"/>
              <a:ext cx="120539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it-IT" sz="1800" dirty="0">
                  <a:solidFill>
                    <a:srgbClr val="993300"/>
                  </a:solidFill>
                </a:rPr>
                <a:t>IMPORTO</a:t>
              </a:r>
            </a:p>
          </p:txBody>
        </p:sp>
        <p:sp>
          <p:nvSpPr>
            <p:cNvPr id="77" name="Text Box 97"/>
            <p:cNvSpPr txBox="1">
              <a:spLocks noChangeArrowheads="1"/>
            </p:cNvSpPr>
            <p:nvPr/>
          </p:nvSpPr>
          <p:spPr bwMode="auto">
            <a:xfrm>
              <a:off x="1768936" y="1688651"/>
              <a:ext cx="118494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it-IT" sz="1800">
                  <a:solidFill>
                    <a:srgbClr val="993300"/>
                  </a:solidFill>
                </a:rPr>
                <a:t>NUMERO</a:t>
              </a:r>
            </a:p>
          </p:txBody>
        </p:sp>
        <p:sp>
          <p:nvSpPr>
            <p:cNvPr id="78" name="Text Box 101"/>
            <p:cNvSpPr txBox="1">
              <a:spLocks noChangeArrowheads="1"/>
            </p:cNvSpPr>
            <p:nvPr/>
          </p:nvSpPr>
          <p:spPr bwMode="auto">
            <a:xfrm>
              <a:off x="7264105" y="5944634"/>
              <a:ext cx="150554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it-IT" sz="1800">
                  <a:solidFill>
                    <a:srgbClr val="993300"/>
                  </a:solidFill>
                </a:rPr>
                <a:t>PREZZO_UN</a:t>
              </a:r>
            </a:p>
          </p:txBody>
        </p:sp>
        <p:sp>
          <p:nvSpPr>
            <p:cNvPr id="79" name="Text Box 103"/>
            <p:cNvSpPr txBox="1">
              <a:spLocks noChangeArrowheads="1"/>
            </p:cNvSpPr>
            <p:nvPr/>
          </p:nvSpPr>
          <p:spPr bwMode="auto">
            <a:xfrm>
              <a:off x="6299949" y="5944634"/>
              <a:ext cx="864339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it-IT" sz="1800" dirty="0">
                  <a:solidFill>
                    <a:srgbClr val="993300"/>
                  </a:solidFill>
                </a:rPr>
                <a:t>NOME</a:t>
              </a:r>
            </a:p>
          </p:txBody>
        </p:sp>
        <p:sp>
          <p:nvSpPr>
            <p:cNvPr id="80" name="Text Box 107"/>
            <p:cNvSpPr txBox="1">
              <a:spLocks noChangeArrowheads="1"/>
            </p:cNvSpPr>
            <p:nvPr/>
          </p:nvSpPr>
          <p:spPr bwMode="auto">
            <a:xfrm>
              <a:off x="7343014" y="1688651"/>
              <a:ext cx="135883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it-IT" sz="1800" dirty="0">
                  <a:solidFill>
                    <a:srgbClr val="993300"/>
                  </a:solidFill>
                </a:rPr>
                <a:t>QUANTITA</a:t>
              </a:r>
            </a:p>
          </p:txBody>
        </p:sp>
        <p:sp>
          <p:nvSpPr>
            <p:cNvPr id="81" name="Text Box 109"/>
            <p:cNvSpPr txBox="1">
              <a:spLocks noChangeArrowheads="1"/>
            </p:cNvSpPr>
            <p:nvPr/>
          </p:nvSpPr>
          <p:spPr bwMode="auto">
            <a:xfrm>
              <a:off x="1907704" y="5944634"/>
              <a:ext cx="808939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it-IT" sz="1800" dirty="0" err="1">
                  <a:solidFill>
                    <a:srgbClr val="993300"/>
                  </a:solidFill>
                </a:rPr>
                <a:t>P_IVA</a:t>
              </a:r>
              <a:endParaRPr lang="it-IT" sz="1800" dirty="0">
                <a:solidFill>
                  <a:srgbClr val="993300"/>
                </a:solidFill>
              </a:endParaRPr>
            </a:p>
          </p:txBody>
        </p:sp>
        <p:sp>
          <p:nvSpPr>
            <p:cNvPr id="82" name="Rectangle 65"/>
            <p:cNvSpPr>
              <a:spLocks noChangeArrowheads="1"/>
            </p:cNvSpPr>
            <p:nvPr/>
          </p:nvSpPr>
          <p:spPr bwMode="auto">
            <a:xfrm>
              <a:off x="6624638" y="2454275"/>
              <a:ext cx="1600200" cy="609600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it-IT" sz="2000">
                  <a:solidFill>
                    <a:srgbClr val="0000CC"/>
                  </a:solidFill>
                </a:rPr>
                <a:t>VOCE</a:t>
              </a:r>
            </a:p>
          </p:txBody>
        </p:sp>
        <p:sp>
          <p:nvSpPr>
            <p:cNvPr id="83" name="AutoShape 66"/>
            <p:cNvSpPr>
              <a:spLocks noChangeArrowheads="1"/>
            </p:cNvSpPr>
            <p:nvPr/>
          </p:nvSpPr>
          <p:spPr bwMode="auto">
            <a:xfrm>
              <a:off x="3462338" y="2378075"/>
              <a:ext cx="2133600" cy="762000"/>
            </a:xfrm>
            <a:prstGeom prst="diamond">
              <a:avLst/>
            </a:prstGeom>
            <a:solidFill>
              <a:srgbClr val="FFCCFF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it-IT" sz="2000">
                  <a:solidFill>
                    <a:srgbClr val="0000CC"/>
                  </a:solidFill>
                </a:rPr>
                <a:t>CONTIENE</a:t>
              </a:r>
            </a:p>
          </p:txBody>
        </p:sp>
        <p:cxnSp>
          <p:nvCxnSpPr>
            <p:cNvPr id="84" name="AutoShape 67"/>
            <p:cNvCxnSpPr>
              <a:cxnSpLocks noChangeShapeType="1"/>
              <a:stCxn id="100" idx="3"/>
              <a:endCxn id="83" idx="1"/>
            </p:cNvCxnSpPr>
            <p:nvPr/>
          </p:nvCxnSpPr>
          <p:spPr bwMode="auto">
            <a:xfrm>
              <a:off x="2290763" y="2759075"/>
              <a:ext cx="1171575" cy="0"/>
            </a:xfrm>
            <a:prstGeom prst="straightConnector1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</p:cxnSp>
        <p:cxnSp>
          <p:nvCxnSpPr>
            <p:cNvPr id="85" name="AutoShape 68"/>
            <p:cNvCxnSpPr>
              <a:cxnSpLocks noChangeShapeType="1"/>
              <a:stCxn id="82" idx="1"/>
              <a:endCxn id="83" idx="3"/>
            </p:cNvCxnSpPr>
            <p:nvPr/>
          </p:nvCxnSpPr>
          <p:spPr bwMode="auto">
            <a:xfrm flipH="1">
              <a:off x="5595938" y="2759075"/>
              <a:ext cx="1028700" cy="0"/>
            </a:xfrm>
            <a:prstGeom prst="straightConnector1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</p:cxnSp>
        <p:sp>
          <p:nvSpPr>
            <p:cNvPr id="87" name="Rectangle 73"/>
            <p:cNvSpPr>
              <a:spLocks noChangeArrowheads="1"/>
            </p:cNvSpPr>
            <p:nvPr/>
          </p:nvSpPr>
          <p:spPr bwMode="auto">
            <a:xfrm>
              <a:off x="6624638" y="4968875"/>
              <a:ext cx="1600200" cy="609600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it-IT" sz="2000">
                  <a:solidFill>
                    <a:srgbClr val="0000CC"/>
                  </a:solidFill>
                </a:rPr>
                <a:t>ARTICOLO</a:t>
              </a:r>
            </a:p>
          </p:txBody>
        </p:sp>
        <p:sp>
          <p:nvSpPr>
            <p:cNvPr id="88" name="AutoShape 74"/>
            <p:cNvSpPr>
              <a:spLocks noChangeArrowheads="1"/>
            </p:cNvSpPr>
            <p:nvPr/>
          </p:nvSpPr>
          <p:spPr bwMode="auto">
            <a:xfrm>
              <a:off x="6586538" y="3657600"/>
              <a:ext cx="1676400" cy="762000"/>
            </a:xfrm>
            <a:prstGeom prst="diamond">
              <a:avLst/>
            </a:prstGeom>
            <a:solidFill>
              <a:srgbClr val="FFCCFF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it-IT" sz="2000">
                  <a:solidFill>
                    <a:srgbClr val="0000CC"/>
                  </a:solidFill>
                </a:rPr>
                <a:t>RIFERITA</a:t>
              </a:r>
            </a:p>
          </p:txBody>
        </p:sp>
        <p:cxnSp>
          <p:nvCxnSpPr>
            <p:cNvPr id="89" name="AutoShape 75"/>
            <p:cNvCxnSpPr>
              <a:cxnSpLocks noChangeShapeType="1"/>
            </p:cNvCxnSpPr>
            <p:nvPr/>
          </p:nvCxnSpPr>
          <p:spPr bwMode="auto">
            <a:xfrm rot="5400000">
              <a:off x="7127876" y="3360738"/>
              <a:ext cx="593725" cy="0"/>
            </a:xfrm>
            <a:prstGeom prst="straightConnector1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</p:cxnSp>
        <p:cxnSp>
          <p:nvCxnSpPr>
            <p:cNvPr id="90" name="AutoShape 76"/>
            <p:cNvCxnSpPr>
              <a:cxnSpLocks noChangeShapeType="1"/>
            </p:cNvCxnSpPr>
            <p:nvPr/>
          </p:nvCxnSpPr>
          <p:spPr bwMode="auto">
            <a:xfrm rot="5400000">
              <a:off x="7150101" y="4694238"/>
              <a:ext cx="549275" cy="0"/>
            </a:xfrm>
            <a:prstGeom prst="straightConnector1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</p:cxnSp>
        <p:grpSp>
          <p:nvGrpSpPr>
            <p:cNvPr id="91" name="Group 90"/>
            <p:cNvGrpSpPr/>
            <p:nvPr/>
          </p:nvGrpSpPr>
          <p:grpSpPr>
            <a:xfrm>
              <a:off x="6430956" y="2130288"/>
              <a:ext cx="152400" cy="838200"/>
              <a:chOff x="6357938" y="2209800"/>
              <a:chExt cx="152400" cy="838200"/>
            </a:xfrm>
          </p:grpSpPr>
          <p:sp>
            <p:nvSpPr>
              <p:cNvPr id="92" name="Line 79"/>
              <p:cNvSpPr>
                <a:spLocks noChangeShapeType="1"/>
              </p:cNvSpPr>
              <p:nvPr/>
            </p:nvSpPr>
            <p:spPr bwMode="auto">
              <a:xfrm flipV="1">
                <a:off x="6434138" y="2209800"/>
                <a:ext cx="0" cy="762000"/>
              </a:xfrm>
              <a:prstGeom prst="line">
                <a:avLst/>
              </a:prstGeom>
              <a:noFill/>
              <a:ln w="28575">
                <a:solidFill>
                  <a:srgbClr val="0000CC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>
                  <a:solidFill>
                    <a:srgbClr val="0000CC"/>
                  </a:solidFill>
                </a:endParaRPr>
              </a:p>
            </p:txBody>
          </p:sp>
          <p:sp>
            <p:nvSpPr>
              <p:cNvPr id="93" name="Oval 80"/>
              <p:cNvSpPr>
                <a:spLocks noChangeArrowheads="1"/>
              </p:cNvSpPr>
              <p:nvPr/>
            </p:nvSpPr>
            <p:spPr bwMode="auto">
              <a:xfrm>
                <a:off x="6357938" y="2895600"/>
                <a:ext cx="152400" cy="152400"/>
              </a:xfrm>
              <a:prstGeom prst="ellipse">
                <a:avLst/>
              </a:prstGeom>
              <a:solidFill>
                <a:srgbClr val="0000CC"/>
              </a:solidFill>
              <a:ln w="9525">
                <a:solidFill>
                  <a:srgbClr val="0000CC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>
                  <a:solidFill>
                    <a:srgbClr val="0000CC"/>
                  </a:solidFill>
                </a:endParaRPr>
              </a:p>
            </p:txBody>
          </p:sp>
        </p:grpSp>
        <p:sp>
          <p:nvSpPr>
            <p:cNvPr id="94" name="Rectangle 81"/>
            <p:cNvSpPr>
              <a:spLocks noChangeArrowheads="1"/>
            </p:cNvSpPr>
            <p:nvPr/>
          </p:nvSpPr>
          <p:spPr bwMode="auto">
            <a:xfrm>
              <a:off x="1100138" y="4968875"/>
              <a:ext cx="1600200" cy="609600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it-IT" sz="2000" dirty="0">
                  <a:solidFill>
                    <a:srgbClr val="0000CC"/>
                  </a:solidFill>
                </a:rPr>
                <a:t>FORNITORE</a:t>
              </a:r>
            </a:p>
          </p:txBody>
        </p:sp>
        <p:sp>
          <p:nvSpPr>
            <p:cNvPr id="95" name="AutoShape 82"/>
            <p:cNvSpPr>
              <a:spLocks noChangeArrowheads="1"/>
            </p:cNvSpPr>
            <p:nvPr/>
          </p:nvSpPr>
          <p:spPr bwMode="auto">
            <a:xfrm>
              <a:off x="3595688" y="4892675"/>
              <a:ext cx="1866900" cy="762000"/>
            </a:xfrm>
            <a:prstGeom prst="diamond">
              <a:avLst/>
            </a:prstGeom>
            <a:solidFill>
              <a:srgbClr val="FFCCFF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it-IT" sz="2000">
                  <a:solidFill>
                    <a:srgbClr val="0000CC"/>
                  </a:solidFill>
                </a:rPr>
                <a:t>FORNISCE</a:t>
              </a:r>
            </a:p>
          </p:txBody>
        </p:sp>
        <p:cxnSp>
          <p:nvCxnSpPr>
            <p:cNvPr id="96" name="AutoShape 83"/>
            <p:cNvCxnSpPr>
              <a:cxnSpLocks noChangeShapeType="1"/>
              <a:stCxn id="87" idx="1"/>
              <a:endCxn id="95" idx="3"/>
            </p:cNvCxnSpPr>
            <p:nvPr/>
          </p:nvCxnSpPr>
          <p:spPr bwMode="auto">
            <a:xfrm flipH="1">
              <a:off x="5462588" y="5273675"/>
              <a:ext cx="1162050" cy="0"/>
            </a:xfrm>
            <a:prstGeom prst="straightConnector1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</p:cxnSp>
        <p:cxnSp>
          <p:nvCxnSpPr>
            <p:cNvPr id="97" name="AutoShape 84"/>
            <p:cNvCxnSpPr>
              <a:cxnSpLocks noChangeShapeType="1"/>
              <a:endCxn id="94" idx="3"/>
            </p:cNvCxnSpPr>
            <p:nvPr/>
          </p:nvCxnSpPr>
          <p:spPr bwMode="auto">
            <a:xfrm flipH="1">
              <a:off x="2700338" y="5273675"/>
              <a:ext cx="966068" cy="0"/>
            </a:xfrm>
            <a:prstGeom prst="straightConnector1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</p:cxnSp>
        <p:sp>
          <p:nvSpPr>
            <p:cNvPr id="100" name="Rectangle 93"/>
            <p:cNvSpPr>
              <a:spLocks noChangeArrowheads="1"/>
            </p:cNvSpPr>
            <p:nvPr/>
          </p:nvSpPr>
          <p:spPr bwMode="auto">
            <a:xfrm>
              <a:off x="690563" y="2454275"/>
              <a:ext cx="1600200" cy="609600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it-IT" sz="2000">
                  <a:solidFill>
                    <a:srgbClr val="0000CC"/>
                  </a:solidFill>
                </a:rPr>
                <a:t>FATTURA</a:t>
              </a:r>
            </a:p>
          </p:txBody>
        </p:sp>
        <p:grpSp>
          <p:nvGrpSpPr>
            <p:cNvPr id="103" name="Group 102"/>
            <p:cNvGrpSpPr/>
            <p:nvPr/>
          </p:nvGrpSpPr>
          <p:grpSpPr>
            <a:xfrm flipH="1">
              <a:off x="1776940" y="2209800"/>
              <a:ext cx="514765" cy="152400"/>
              <a:chOff x="1557338" y="2209800"/>
              <a:chExt cx="514765" cy="152400"/>
            </a:xfrm>
          </p:grpSpPr>
          <p:sp>
            <p:nvSpPr>
              <p:cNvPr id="104" name="Line 98"/>
              <p:cNvSpPr>
                <a:spLocks noChangeShapeType="1"/>
              </p:cNvSpPr>
              <p:nvPr/>
            </p:nvSpPr>
            <p:spPr bwMode="auto">
              <a:xfrm>
                <a:off x="1640103" y="2299252"/>
                <a:ext cx="432000" cy="0"/>
              </a:xfrm>
              <a:prstGeom prst="line">
                <a:avLst/>
              </a:prstGeom>
              <a:noFill/>
              <a:ln w="28575">
                <a:solidFill>
                  <a:srgbClr val="0000CC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>
                  <a:solidFill>
                    <a:srgbClr val="0000CC"/>
                  </a:solidFill>
                </a:endParaRPr>
              </a:p>
            </p:txBody>
          </p:sp>
          <p:sp>
            <p:nvSpPr>
              <p:cNvPr id="105" name="Oval 99"/>
              <p:cNvSpPr>
                <a:spLocks noChangeArrowheads="1"/>
              </p:cNvSpPr>
              <p:nvPr/>
            </p:nvSpPr>
            <p:spPr bwMode="auto">
              <a:xfrm>
                <a:off x="1557338" y="2209800"/>
                <a:ext cx="152400" cy="152400"/>
              </a:xfrm>
              <a:prstGeom prst="ellipse">
                <a:avLst/>
              </a:prstGeom>
              <a:solidFill>
                <a:srgbClr val="0000CC"/>
              </a:solidFill>
              <a:ln w="9525">
                <a:solidFill>
                  <a:srgbClr val="0000CC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>
                  <a:solidFill>
                    <a:srgbClr val="0000CC"/>
                  </a:solidFill>
                </a:endParaRPr>
              </a:p>
            </p:txBody>
          </p:sp>
        </p:grpSp>
        <p:grpSp>
          <p:nvGrpSpPr>
            <p:cNvPr id="121" name="Group 120"/>
            <p:cNvGrpSpPr/>
            <p:nvPr/>
          </p:nvGrpSpPr>
          <p:grpSpPr>
            <a:xfrm>
              <a:off x="842963" y="2025581"/>
              <a:ext cx="7343775" cy="3956119"/>
              <a:chOff x="842963" y="2025581"/>
              <a:chExt cx="7343775" cy="3956119"/>
            </a:xfrm>
          </p:grpSpPr>
          <p:sp>
            <p:nvSpPr>
              <p:cNvPr id="86" name="Oval 69"/>
              <p:cNvSpPr>
                <a:spLocks noChangeArrowheads="1"/>
              </p:cNvSpPr>
              <p:nvPr/>
            </p:nvSpPr>
            <p:spPr bwMode="auto">
              <a:xfrm>
                <a:off x="6294444" y="2025581"/>
                <a:ext cx="152400" cy="15240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>
                  <a:solidFill>
                    <a:srgbClr val="0000CC"/>
                  </a:solidFill>
                </a:endParaRPr>
              </a:p>
            </p:txBody>
          </p:sp>
          <p:sp>
            <p:nvSpPr>
              <p:cNvPr id="98" name="Oval 88"/>
              <p:cNvSpPr>
                <a:spLocks noChangeArrowheads="1"/>
              </p:cNvSpPr>
              <p:nvPr/>
            </p:nvSpPr>
            <p:spPr bwMode="auto">
              <a:xfrm>
                <a:off x="1328738" y="4694609"/>
                <a:ext cx="152400" cy="15240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>
                  <a:solidFill>
                    <a:srgbClr val="0000CC"/>
                  </a:solidFill>
                </a:endParaRPr>
              </a:p>
            </p:txBody>
          </p:sp>
          <p:sp>
            <p:nvSpPr>
              <p:cNvPr id="99" name="Oval 89"/>
              <p:cNvSpPr>
                <a:spLocks noChangeArrowheads="1"/>
              </p:cNvSpPr>
              <p:nvPr/>
            </p:nvSpPr>
            <p:spPr bwMode="auto">
              <a:xfrm>
                <a:off x="4067944" y="4694609"/>
                <a:ext cx="152400" cy="15240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>
                  <a:solidFill>
                    <a:srgbClr val="0000CC"/>
                  </a:solidFill>
                </a:endParaRPr>
              </a:p>
            </p:txBody>
          </p:sp>
          <p:sp>
            <p:nvSpPr>
              <p:cNvPr id="101" name="Oval 94"/>
              <p:cNvSpPr>
                <a:spLocks noChangeArrowheads="1"/>
              </p:cNvSpPr>
              <p:nvPr/>
            </p:nvSpPr>
            <p:spPr bwMode="auto">
              <a:xfrm>
                <a:off x="842963" y="2025581"/>
                <a:ext cx="152400" cy="15240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>
                  <a:solidFill>
                    <a:srgbClr val="0000CC"/>
                  </a:solidFill>
                </a:endParaRPr>
              </a:p>
            </p:txBody>
          </p:sp>
          <p:sp>
            <p:nvSpPr>
              <p:cNvPr id="102" name="Oval 96"/>
              <p:cNvSpPr>
                <a:spLocks noChangeArrowheads="1"/>
              </p:cNvSpPr>
              <p:nvPr/>
            </p:nvSpPr>
            <p:spPr bwMode="auto">
              <a:xfrm>
                <a:off x="2051720" y="2025581"/>
                <a:ext cx="152400" cy="15240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>
                  <a:solidFill>
                    <a:srgbClr val="0000CC"/>
                  </a:solidFill>
                </a:endParaRPr>
              </a:p>
            </p:txBody>
          </p:sp>
          <p:sp>
            <p:nvSpPr>
              <p:cNvPr id="106" name="Oval 100"/>
              <p:cNvSpPr>
                <a:spLocks noChangeArrowheads="1"/>
              </p:cNvSpPr>
              <p:nvPr/>
            </p:nvSpPr>
            <p:spPr bwMode="auto">
              <a:xfrm>
                <a:off x="8034338" y="5829300"/>
                <a:ext cx="152400" cy="15240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>
                  <a:solidFill>
                    <a:srgbClr val="0000CC"/>
                  </a:solidFill>
                </a:endParaRPr>
              </a:p>
            </p:txBody>
          </p:sp>
          <p:sp>
            <p:nvSpPr>
              <p:cNvPr id="107" name="Oval 102"/>
              <p:cNvSpPr>
                <a:spLocks noChangeArrowheads="1"/>
              </p:cNvSpPr>
              <p:nvPr/>
            </p:nvSpPr>
            <p:spPr bwMode="auto">
              <a:xfrm>
                <a:off x="6606414" y="5829300"/>
                <a:ext cx="152400" cy="15240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>
                  <a:solidFill>
                    <a:srgbClr val="0000CC"/>
                  </a:solidFill>
                </a:endParaRPr>
              </a:p>
            </p:txBody>
          </p:sp>
          <p:sp>
            <p:nvSpPr>
              <p:cNvPr id="111" name="Oval 106"/>
              <p:cNvSpPr>
                <a:spLocks noChangeArrowheads="1"/>
              </p:cNvSpPr>
              <p:nvPr/>
            </p:nvSpPr>
            <p:spPr bwMode="auto">
              <a:xfrm>
                <a:off x="8034338" y="2025581"/>
                <a:ext cx="152400" cy="15240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>
                  <a:solidFill>
                    <a:srgbClr val="0000CC"/>
                  </a:solidFill>
                </a:endParaRPr>
              </a:p>
            </p:txBody>
          </p:sp>
          <p:sp>
            <p:nvSpPr>
              <p:cNvPr id="112" name="Oval 108"/>
              <p:cNvSpPr>
                <a:spLocks noChangeArrowheads="1"/>
              </p:cNvSpPr>
              <p:nvPr/>
            </p:nvSpPr>
            <p:spPr bwMode="auto">
              <a:xfrm>
                <a:off x="2147888" y="5829300"/>
                <a:ext cx="152400" cy="15240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>
                  <a:solidFill>
                    <a:srgbClr val="0000CC"/>
                  </a:solidFill>
                </a:endParaRPr>
              </a:p>
            </p:txBody>
          </p:sp>
        </p:grpSp>
        <p:grpSp>
          <p:nvGrpSpPr>
            <p:cNvPr id="128" name="Group 127"/>
            <p:cNvGrpSpPr/>
            <p:nvPr/>
          </p:nvGrpSpPr>
          <p:grpSpPr>
            <a:xfrm flipH="1">
              <a:off x="1907704" y="5654622"/>
              <a:ext cx="514765" cy="152400"/>
              <a:chOff x="1557338" y="2209800"/>
              <a:chExt cx="514765" cy="152400"/>
            </a:xfrm>
          </p:grpSpPr>
          <p:sp>
            <p:nvSpPr>
              <p:cNvPr id="129" name="Line 98"/>
              <p:cNvSpPr>
                <a:spLocks noChangeShapeType="1"/>
              </p:cNvSpPr>
              <p:nvPr/>
            </p:nvSpPr>
            <p:spPr bwMode="auto">
              <a:xfrm>
                <a:off x="1640103" y="2299252"/>
                <a:ext cx="432000" cy="0"/>
              </a:xfrm>
              <a:prstGeom prst="line">
                <a:avLst/>
              </a:prstGeom>
              <a:noFill/>
              <a:ln w="28575">
                <a:solidFill>
                  <a:srgbClr val="0000CC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>
                  <a:solidFill>
                    <a:srgbClr val="0000CC"/>
                  </a:solidFill>
                </a:endParaRPr>
              </a:p>
            </p:txBody>
          </p:sp>
          <p:sp>
            <p:nvSpPr>
              <p:cNvPr id="130" name="Oval 99"/>
              <p:cNvSpPr>
                <a:spLocks noChangeArrowheads="1"/>
              </p:cNvSpPr>
              <p:nvPr/>
            </p:nvSpPr>
            <p:spPr bwMode="auto">
              <a:xfrm>
                <a:off x="1557338" y="2209800"/>
                <a:ext cx="152400" cy="152400"/>
              </a:xfrm>
              <a:prstGeom prst="ellipse">
                <a:avLst/>
              </a:prstGeom>
              <a:solidFill>
                <a:srgbClr val="0000CC"/>
              </a:solidFill>
              <a:ln w="9525">
                <a:solidFill>
                  <a:srgbClr val="0000CC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>
                  <a:solidFill>
                    <a:srgbClr val="0000CC"/>
                  </a:solidFill>
                </a:endParaRPr>
              </a:p>
            </p:txBody>
          </p:sp>
        </p:grpSp>
        <p:grpSp>
          <p:nvGrpSpPr>
            <p:cNvPr id="131" name="Group 130"/>
            <p:cNvGrpSpPr/>
            <p:nvPr/>
          </p:nvGrpSpPr>
          <p:grpSpPr>
            <a:xfrm>
              <a:off x="6516216" y="5654622"/>
              <a:ext cx="514765" cy="152400"/>
              <a:chOff x="1557338" y="2209800"/>
              <a:chExt cx="514765" cy="152400"/>
            </a:xfrm>
          </p:grpSpPr>
          <p:sp>
            <p:nvSpPr>
              <p:cNvPr id="132" name="Line 98"/>
              <p:cNvSpPr>
                <a:spLocks noChangeShapeType="1"/>
              </p:cNvSpPr>
              <p:nvPr/>
            </p:nvSpPr>
            <p:spPr bwMode="auto">
              <a:xfrm>
                <a:off x="1640103" y="2299252"/>
                <a:ext cx="432000" cy="0"/>
              </a:xfrm>
              <a:prstGeom prst="line">
                <a:avLst/>
              </a:prstGeom>
              <a:noFill/>
              <a:ln w="28575">
                <a:solidFill>
                  <a:srgbClr val="0000CC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>
                  <a:solidFill>
                    <a:srgbClr val="0000CC"/>
                  </a:solidFill>
                </a:endParaRPr>
              </a:p>
            </p:txBody>
          </p:sp>
          <p:sp>
            <p:nvSpPr>
              <p:cNvPr id="133" name="Oval 99"/>
              <p:cNvSpPr>
                <a:spLocks noChangeArrowheads="1"/>
              </p:cNvSpPr>
              <p:nvPr/>
            </p:nvSpPr>
            <p:spPr bwMode="auto">
              <a:xfrm>
                <a:off x="1557338" y="2209800"/>
                <a:ext cx="152400" cy="152400"/>
              </a:xfrm>
              <a:prstGeom prst="ellipse">
                <a:avLst/>
              </a:prstGeom>
              <a:solidFill>
                <a:srgbClr val="0000CC"/>
              </a:solidFill>
              <a:ln w="9525">
                <a:solidFill>
                  <a:srgbClr val="0000CC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>
                  <a:solidFill>
                    <a:srgbClr val="0000CC"/>
                  </a:solidFill>
                </a:endParaRPr>
              </a:p>
            </p:txBody>
          </p:sp>
        </p:grpSp>
      </p:grp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330" name="Rectangle 2"/>
          <p:cNvSpPr>
            <a:spLocks noChangeArrowheads="1"/>
          </p:cNvSpPr>
          <p:nvPr/>
        </p:nvSpPr>
        <p:spPr bwMode="auto">
          <a:xfrm>
            <a:off x="685800" y="260648"/>
            <a:ext cx="7772400" cy="990600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it-IT" sz="3200" b="1" dirty="0">
                <a:solidFill>
                  <a:srgbClr val="0000CC"/>
                </a:solidFill>
                <a:latin typeface="+mj-lt"/>
                <a:ea typeface="+mj-ea"/>
                <a:cs typeface="+mj-cs"/>
              </a:rPr>
              <a:t>Progetto Logico </a:t>
            </a:r>
            <a:r>
              <a:rPr lang="it-IT" sz="3200" b="1" dirty="0" err="1">
                <a:solidFill>
                  <a:srgbClr val="0000CC"/>
                </a:solidFill>
                <a:latin typeface="+mj-lt"/>
                <a:ea typeface="+mj-ea"/>
                <a:cs typeface="+mj-cs"/>
              </a:rPr>
              <a:t>ER-relazionale</a:t>
            </a:r>
            <a:r>
              <a:rPr lang="it-IT" sz="3200" b="1" dirty="0">
                <a:solidFill>
                  <a:srgbClr val="0000CC"/>
                </a:solidFill>
                <a:latin typeface="+mj-lt"/>
                <a:ea typeface="+mj-ea"/>
                <a:cs typeface="+mj-cs"/>
              </a:rPr>
              <a:t/>
            </a:r>
            <a:br>
              <a:rPr lang="it-IT" sz="3200" b="1" dirty="0">
                <a:solidFill>
                  <a:srgbClr val="0000CC"/>
                </a:solidFill>
                <a:latin typeface="+mj-lt"/>
                <a:ea typeface="+mj-ea"/>
                <a:cs typeface="+mj-cs"/>
              </a:rPr>
            </a:br>
            <a:r>
              <a:rPr lang="it-IT" sz="2800" dirty="0">
                <a:solidFill>
                  <a:srgbClr val="0000CC"/>
                </a:solidFill>
                <a:latin typeface="+mj-lt"/>
                <a:ea typeface="+mj-ea"/>
                <a:cs typeface="+mj-cs"/>
              </a:rPr>
              <a:t>(sommario)</a:t>
            </a:r>
            <a:endParaRPr lang="it-IT" sz="3200" dirty="0">
              <a:solidFill>
                <a:srgbClr val="0000CC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11331" name="Rectangle 3"/>
          <p:cNvSpPr>
            <a:spLocks noChangeArrowheads="1"/>
          </p:cNvSpPr>
          <p:nvPr/>
        </p:nvSpPr>
        <p:spPr bwMode="auto">
          <a:xfrm>
            <a:off x="304800" y="1371600"/>
            <a:ext cx="86868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algn="l">
              <a:lnSpc>
                <a:spcPct val="110000"/>
              </a:lnSpc>
              <a:spcBef>
                <a:spcPct val="20000"/>
              </a:spcBef>
              <a:buFontTx/>
              <a:buAutoNum type="arabicPeriod"/>
            </a:pPr>
            <a:r>
              <a:rPr lang="it-IT" sz="2400" dirty="0">
                <a:solidFill>
                  <a:srgbClr val="0000CC"/>
                </a:solidFill>
                <a:latin typeface="Arial" charset="0"/>
              </a:rPr>
              <a:t>aggregare in regioni tutti gli oggetti dello schema collegati da vincoli di cardinalità (1,1) o (0,1)  </a:t>
            </a:r>
            <a:r>
              <a:rPr lang="it-IT" sz="2400" dirty="0">
                <a:solidFill>
                  <a:srgbClr val="0000CC"/>
                </a:solidFill>
                <a:latin typeface="Arial" charset="0"/>
                <a:sym typeface="Wingdings" pitchFamily="2" charset="2"/>
              </a:rPr>
              <a:t> </a:t>
            </a:r>
            <a:r>
              <a:rPr lang="it-IT" sz="2400" i="1" dirty="0">
                <a:solidFill>
                  <a:srgbClr val="0000CC"/>
                </a:solidFill>
                <a:latin typeface="Arial" charset="0"/>
                <a:sym typeface="Wingdings" pitchFamily="2" charset="2"/>
              </a:rPr>
              <a:t>macroentità</a:t>
            </a:r>
            <a:endParaRPr lang="it-IT" sz="2400" i="1" dirty="0">
              <a:solidFill>
                <a:srgbClr val="0000CC"/>
              </a:solidFill>
              <a:latin typeface="Arial" charset="0"/>
            </a:endParaRPr>
          </a:p>
          <a:p>
            <a:pPr marL="609600" indent="-609600" algn="l">
              <a:lnSpc>
                <a:spcPct val="110000"/>
              </a:lnSpc>
              <a:spcBef>
                <a:spcPct val="20000"/>
              </a:spcBef>
              <a:buFontTx/>
              <a:buAutoNum type="arabicPeriod"/>
            </a:pPr>
            <a:r>
              <a:rPr lang="it-IT" sz="2400" dirty="0">
                <a:solidFill>
                  <a:srgbClr val="0000CC"/>
                </a:solidFill>
                <a:latin typeface="Arial" charset="0"/>
              </a:rPr>
              <a:t>associare uno schema relazionale (i) ad ogni macroentità, ed inoltre (</a:t>
            </a:r>
            <a:r>
              <a:rPr lang="it-IT" sz="2400" dirty="0" err="1">
                <a:solidFill>
                  <a:srgbClr val="0000CC"/>
                </a:solidFill>
                <a:latin typeface="Arial" charset="0"/>
              </a:rPr>
              <a:t>ii</a:t>
            </a:r>
            <a:r>
              <a:rPr lang="it-IT" sz="2400" dirty="0">
                <a:solidFill>
                  <a:srgbClr val="0000CC"/>
                </a:solidFill>
                <a:latin typeface="Arial" charset="0"/>
              </a:rPr>
              <a:t>) ad ogni entità e (</a:t>
            </a:r>
            <a:r>
              <a:rPr lang="it-IT" sz="2400" dirty="0" err="1">
                <a:solidFill>
                  <a:srgbClr val="0000CC"/>
                </a:solidFill>
                <a:latin typeface="Arial" charset="0"/>
              </a:rPr>
              <a:t>iii</a:t>
            </a:r>
            <a:r>
              <a:rPr lang="it-IT" sz="2400" dirty="0">
                <a:solidFill>
                  <a:srgbClr val="0000CC"/>
                </a:solidFill>
                <a:latin typeface="Arial" charset="0"/>
              </a:rPr>
              <a:t>) ad ogni relazione non inclusa in macroentità</a:t>
            </a:r>
          </a:p>
          <a:p>
            <a:pPr marL="609600" indent="-609600" algn="l">
              <a:lnSpc>
                <a:spcPct val="110000"/>
              </a:lnSpc>
              <a:spcBef>
                <a:spcPct val="20000"/>
              </a:spcBef>
              <a:buFontTx/>
              <a:buAutoNum type="arabicPeriod"/>
            </a:pPr>
            <a:r>
              <a:rPr lang="it-IT" sz="2400" dirty="0">
                <a:solidFill>
                  <a:srgbClr val="0000CC"/>
                </a:solidFill>
                <a:latin typeface="Arial" charset="0"/>
              </a:rPr>
              <a:t>scegliere una chiave per ogni tabella relazionale corrispondente ad una (macro-)entità (con archi “entranti”)</a:t>
            </a:r>
          </a:p>
          <a:p>
            <a:pPr marL="609600" indent="-609600" algn="l">
              <a:lnSpc>
                <a:spcPct val="110000"/>
              </a:lnSpc>
              <a:spcBef>
                <a:spcPct val="20000"/>
              </a:spcBef>
              <a:buFontTx/>
              <a:buAutoNum type="arabicPeriod"/>
            </a:pPr>
            <a:r>
              <a:rPr lang="it-IT" sz="2400" dirty="0">
                <a:solidFill>
                  <a:srgbClr val="0000CC"/>
                </a:solidFill>
                <a:latin typeface="Arial" charset="0"/>
              </a:rPr>
              <a:t>includere nello schema della tabella (A) tutti gli attributi inclusi (i) nella macroentità, (</a:t>
            </a:r>
            <a:r>
              <a:rPr lang="it-IT" sz="2400" dirty="0" err="1">
                <a:solidFill>
                  <a:srgbClr val="0000CC"/>
                </a:solidFill>
                <a:latin typeface="Arial" charset="0"/>
              </a:rPr>
              <a:t>ii</a:t>
            </a:r>
            <a:r>
              <a:rPr lang="it-IT" sz="2400" dirty="0">
                <a:solidFill>
                  <a:srgbClr val="0000CC"/>
                </a:solidFill>
                <a:latin typeface="Arial" charset="0"/>
              </a:rPr>
              <a:t>) nell’entità, o (</a:t>
            </a:r>
            <a:r>
              <a:rPr lang="it-IT" sz="2400" dirty="0" err="1">
                <a:solidFill>
                  <a:srgbClr val="0000CC"/>
                </a:solidFill>
                <a:latin typeface="Arial" charset="0"/>
              </a:rPr>
              <a:t>iii</a:t>
            </a:r>
            <a:r>
              <a:rPr lang="it-IT" sz="2400" dirty="0">
                <a:solidFill>
                  <a:srgbClr val="0000CC"/>
                </a:solidFill>
                <a:latin typeface="Arial" charset="0"/>
              </a:rPr>
              <a:t>) nella relazione corrispondente, più (B) una chiave esterna per ogni arco uscente da una relazione verso un’altra (macro)entità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354" name="Rectangle 2"/>
          <p:cNvSpPr>
            <a:spLocks noChangeArrowheads="1"/>
          </p:cNvSpPr>
          <p:nvPr/>
        </p:nvSpPr>
        <p:spPr bwMode="auto">
          <a:xfrm>
            <a:off x="233518" y="260648"/>
            <a:ext cx="8676964" cy="914400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it-IT" sz="3200" b="1" dirty="0">
                <a:solidFill>
                  <a:srgbClr val="0000CC"/>
                </a:solidFill>
                <a:latin typeface="+mj-lt"/>
                <a:ea typeface="+mj-ea"/>
                <a:cs typeface="+mj-cs"/>
              </a:rPr>
              <a:t>Progetto Logico</a:t>
            </a:r>
            <a:br>
              <a:rPr lang="it-IT" sz="3200" b="1" dirty="0">
                <a:solidFill>
                  <a:srgbClr val="0000CC"/>
                </a:solidFill>
                <a:latin typeface="+mj-lt"/>
                <a:ea typeface="+mj-ea"/>
                <a:cs typeface="+mj-cs"/>
              </a:rPr>
            </a:br>
            <a:r>
              <a:rPr lang="it-IT" sz="2800" dirty="0">
                <a:solidFill>
                  <a:srgbClr val="0000CC"/>
                </a:solidFill>
                <a:latin typeface="+mj-lt"/>
                <a:ea typeface="+mj-ea"/>
                <a:cs typeface="+mj-cs"/>
              </a:rPr>
              <a:t>- scelta di una chiave surrogata (artificiale) -</a:t>
            </a:r>
            <a:endParaRPr lang="it-IT" sz="3200" dirty="0">
              <a:solidFill>
                <a:srgbClr val="0000CC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12355" name="Rectangle 3"/>
          <p:cNvSpPr>
            <a:spLocks noChangeArrowheads="1"/>
          </p:cNvSpPr>
          <p:nvPr/>
        </p:nvSpPr>
        <p:spPr bwMode="auto">
          <a:xfrm>
            <a:off x="280988" y="1600200"/>
            <a:ext cx="8482012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lnSpc>
                <a:spcPct val="150000"/>
              </a:lnSpc>
              <a:spcBef>
                <a:spcPct val="20000"/>
              </a:spcBef>
              <a:buFontTx/>
              <a:buChar char="•"/>
            </a:pPr>
            <a:r>
              <a:rPr lang="it-IT" sz="2800">
                <a:solidFill>
                  <a:srgbClr val="0000CC"/>
                </a:solidFill>
                <a:latin typeface="Arial" charset="0"/>
              </a:rPr>
              <a:t>da effettuarsi SOLO DOPO aver completato il progetto concettuale (durante il progetto logico)</a:t>
            </a:r>
          </a:p>
          <a:p>
            <a:pPr marL="342900" indent="-342900" algn="l">
              <a:lnSpc>
                <a:spcPct val="200000"/>
              </a:lnSpc>
              <a:spcBef>
                <a:spcPct val="20000"/>
              </a:spcBef>
              <a:buFontTx/>
              <a:buChar char="•"/>
            </a:pPr>
            <a:r>
              <a:rPr lang="it-IT" sz="2800">
                <a:solidFill>
                  <a:srgbClr val="0000CC"/>
                </a:solidFill>
                <a:latin typeface="Arial" charset="0"/>
              </a:rPr>
              <a:t>opportuna quando la </a:t>
            </a:r>
            <a:r>
              <a:rPr lang="it-IT" sz="2800" b="1" u="sng">
                <a:solidFill>
                  <a:srgbClr val="0000CC"/>
                </a:solidFill>
                <a:latin typeface="Arial" charset="0"/>
              </a:rPr>
              <a:t>chiave naturale</a:t>
            </a:r>
            <a:r>
              <a:rPr lang="it-IT" sz="2800">
                <a:solidFill>
                  <a:srgbClr val="0000CC"/>
                </a:solidFill>
                <a:latin typeface="Arial" charset="0"/>
              </a:rPr>
              <a:t> (quella dell’entità corrispondente nello schema ER) risulta di taglia eccessiva (numero di campi e/o numero di byte)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" name="Group 111"/>
          <p:cNvGrpSpPr/>
          <p:nvPr/>
        </p:nvGrpSpPr>
        <p:grpSpPr>
          <a:xfrm>
            <a:off x="251520" y="1688651"/>
            <a:ext cx="8446117" cy="4625315"/>
            <a:chOff x="323528" y="1688651"/>
            <a:chExt cx="8446117" cy="4625315"/>
          </a:xfrm>
        </p:grpSpPr>
        <p:grpSp>
          <p:nvGrpSpPr>
            <p:cNvPr id="113" name="Group 56"/>
            <p:cNvGrpSpPr/>
            <p:nvPr/>
          </p:nvGrpSpPr>
          <p:grpSpPr>
            <a:xfrm>
              <a:off x="973045" y="2155663"/>
              <a:ext cx="7083611" cy="3695955"/>
              <a:chOff x="973045" y="2155663"/>
              <a:chExt cx="7083611" cy="3695955"/>
            </a:xfrm>
          </p:grpSpPr>
          <p:cxnSp>
            <p:nvCxnSpPr>
              <p:cNvPr id="164" name="AutoShape 68"/>
              <p:cNvCxnSpPr>
                <a:cxnSpLocks noChangeShapeType="1"/>
                <a:endCxn id="158" idx="3"/>
              </p:cNvCxnSpPr>
              <p:nvPr/>
            </p:nvCxnSpPr>
            <p:spPr bwMode="auto">
              <a:xfrm flipV="1">
                <a:off x="7668344" y="2155663"/>
                <a:ext cx="388312" cy="513502"/>
              </a:xfrm>
              <a:prstGeom prst="straightConnector1">
                <a:avLst/>
              </a:prstGeom>
              <a:noFill/>
              <a:ln w="3175">
                <a:solidFill>
                  <a:srgbClr val="FF0000"/>
                </a:solidFill>
                <a:round/>
                <a:headEnd/>
                <a:tailEnd/>
              </a:ln>
              <a:effectLst/>
            </p:spPr>
          </p:cxnSp>
          <p:cxnSp>
            <p:nvCxnSpPr>
              <p:cNvPr id="165" name="AutoShape 68"/>
              <p:cNvCxnSpPr>
                <a:cxnSpLocks noChangeShapeType="1"/>
                <a:endCxn id="151" idx="5"/>
              </p:cNvCxnSpPr>
              <p:nvPr/>
            </p:nvCxnSpPr>
            <p:spPr bwMode="auto">
              <a:xfrm flipH="1" flipV="1">
                <a:off x="6424526" y="2155663"/>
                <a:ext cx="523738" cy="553257"/>
              </a:xfrm>
              <a:prstGeom prst="straightConnector1">
                <a:avLst/>
              </a:prstGeom>
              <a:noFill/>
              <a:ln w="3175">
                <a:solidFill>
                  <a:srgbClr val="FF0000"/>
                </a:solidFill>
                <a:round/>
                <a:headEnd/>
                <a:tailEnd/>
              </a:ln>
              <a:effectLst/>
            </p:spPr>
          </p:cxnSp>
          <p:cxnSp>
            <p:nvCxnSpPr>
              <p:cNvPr id="166" name="AutoShape 68"/>
              <p:cNvCxnSpPr>
                <a:cxnSpLocks noChangeShapeType="1"/>
                <a:stCxn id="156" idx="1"/>
              </p:cNvCxnSpPr>
              <p:nvPr/>
            </p:nvCxnSpPr>
            <p:spPr bwMode="auto">
              <a:xfrm flipH="1" flipV="1">
                <a:off x="7668344" y="5373218"/>
                <a:ext cx="388312" cy="478400"/>
              </a:xfrm>
              <a:prstGeom prst="straightConnector1">
                <a:avLst/>
              </a:prstGeom>
              <a:noFill/>
              <a:ln w="3175">
                <a:solidFill>
                  <a:srgbClr val="FF0000"/>
                </a:solidFill>
                <a:round/>
                <a:headEnd/>
                <a:tailEnd/>
              </a:ln>
              <a:effectLst/>
            </p:spPr>
          </p:cxnSp>
          <p:cxnSp>
            <p:nvCxnSpPr>
              <p:cNvPr id="167" name="AutoShape 68"/>
              <p:cNvCxnSpPr>
                <a:cxnSpLocks noChangeShapeType="1"/>
                <a:endCxn id="157" idx="7"/>
              </p:cNvCxnSpPr>
              <p:nvPr/>
            </p:nvCxnSpPr>
            <p:spPr bwMode="auto">
              <a:xfrm flipH="1">
                <a:off x="6736496" y="5373216"/>
                <a:ext cx="456052" cy="478402"/>
              </a:xfrm>
              <a:prstGeom prst="straightConnector1">
                <a:avLst/>
              </a:prstGeom>
              <a:noFill/>
              <a:ln w="3175">
                <a:solidFill>
                  <a:srgbClr val="FF0000"/>
                </a:solidFill>
                <a:round/>
                <a:headEnd/>
                <a:tailEnd/>
              </a:ln>
              <a:effectLst/>
            </p:spPr>
          </p:cxnSp>
          <p:cxnSp>
            <p:nvCxnSpPr>
              <p:cNvPr id="168" name="AutoShape 68"/>
              <p:cNvCxnSpPr>
                <a:cxnSpLocks noChangeShapeType="1"/>
                <a:stCxn id="159" idx="0"/>
              </p:cNvCxnSpPr>
              <p:nvPr/>
            </p:nvCxnSpPr>
            <p:spPr bwMode="auto">
              <a:xfrm flipH="1" flipV="1">
                <a:off x="1979712" y="5445226"/>
                <a:ext cx="244376" cy="384074"/>
              </a:xfrm>
              <a:prstGeom prst="straightConnector1">
                <a:avLst/>
              </a:prstGeom>
              <a:noFill/>
              <a:ln w="3175">
                <a:solidFill>
                  <a:srgbClr val="FF0000"/>
                </a:solidFill>
                <a:round/>
                <a:headEnd/>
                <a:tailEnd/>
              </a:ln>
              <a:effectLst/>
            </p:spPr>
          </p:cxnSp>
          <p:cxnSp>
            <p:nvCxnSpPr>
              <p:cNvPr id="169" name="AutoShape 68"/>
              <p:cNvCxnSpPr>
                <a:cxnSpLocks noChangeShapeType="1"/>
                <a:endCxn id="152" idx="5"/>
              </p:cNvCxnSpPr>
              <p:nvPr/>
            </p:nvCxnSpPr>
            <p:spPr bwMode="auto">
              <a:xfrm flipH="1" flipV="1">
                <a:off x="1458820" y="4824691"/>
                <a:ext cx="304868" cy="404510"/>
              </a:xfrm>
              <a:prstGeom prst="straightConnector1">
                <a:avLst/>
              </a:prstGeom>
              <a:noFill/>
              <a:ln w="3175">
                <a:solidFill>
                  <a:srgbClr val="FF0000"/>
                </a:solidFill>
                <a:round/>
                <a:headEnd/>
                <a:tailEnd/>
              </a:ln>
              <a:effectLst/>
            </p:spPr>
          </p:cxnSp>
          <p:cxnSp>
            <p:nvCxnSpPr>
              <p:cNvPr id="170" name="AutoShape 68"/>
              <p:cNvCxnSpPr>
                <a:cxnSpLocks noChangeShapeType="1"/>
                <a:endCxn id="153" idx="5"/>
              </p:cNvCxnSpPr>
              <p:nvPr/>
            </p:nvCxnSpPr>
            <p:spPr bwMode="auto">
              <a:xfrm flipH="1" flipV="1">
                <a:off x="4198026" y="4824691"/>
                <a:ext cx="301966" cy="332501"/>
              </a:xfrm>
              <a:prstGeom prst="straightConnector1">
                <a:avLst/>
              </a:prstGeom>
              <a:noFill/>
              <a:ln w="3175">
                <a:solidFill>
                  <a:srgbClr val="FF0000"/>
                </a:solidFill>
                <a:round/>
                <a:headEnd/>
                <a:tailEnd/>
              </a:ln>
              <a:effectLst/>
            </p:spPr>
          </p:cxnSp>
          <p:cxnSp>
            <p:nvCxnSpPr>
              <p:cNvPr id="171" name="AutoShape 68"/>
              <p:cNvCxnSpPr>
                <a:cxnSpLocks noChangeShapeType="1"/>
                <a:endCxn id="154" idx="5"/>
              </p:cNvCxnSpPr>
              <p:nvPr/>
            </p:nvCxnSpPr>
            <p:spPr bwMode="auto">
              <a:xfrm flipH="1" flipV="1">
                <a:off x="973045" y="2155663"/>
                <a:ext cx="286588" cy="369486"/>
              </a:xfrm>
              <a:prstGeom prst="straightConnector1">
                <a:avLst/>
              </a:prstGeom>
              <a:noFill/>
              <a:ln w="3175">
                <a:solidFill>
                  <a:srgbClr val="FF0000"/>
                </a:solidFill>
                <a:round/>
                <a:headEnd/>
                <a:tailEnd/>
              </a:ln>
              <a:effectLst/>
            </p:spPr>
          </p:cxnSp>
          <p:cxnSp>
            <p:nvCxnSpPr>
              <p:cNvPr id="172" name="AutoShape 68"/>
              <p:cNvCxnSpPr>
                <a:cxnSpLocks noChangeShapeType="1"/>
                <a:endCxn id="155" idx="3"/>
              </p:cNvCxnSpPr>
              <p:nvPr/>
            </p:nvCxnSpPr>
            <p:spPr bwMode="auto">
              <a:xfrm flipV="1">
                <a:off x="1829445" y="2155663"/>
                <a:ext cx="244593" cy="369486"/>
              </a:xfrm>
              <a:prstGeom prst="straightConnector1">
                <a:avLst/>
              </a:prstGeom>
              <a:noFill/>
              <a:ln w="3175">
                <a:solidFill>
                  <a:srgbClr val="FF0000"/>
                </a:solidFill>
                <a:round/>
                <a:headEnd/>
                <a:tailEnd/>
              </a:ln>
              <a:effectLst/>
            </p:spPr>
          </p:cxnSp>
        </p:grpSp>
        <p:sp>
          <p:nvSpPr>
            <p:cNvPr id="114" name="Text Box 70"/>
            <p:cNvSpPr txBox="1">
              <a:spLocks noChangeArrowheads="1"/>
            </p:cNvSpPr>
            <p:nvPr/>
          </p:nvSpPr>
          <p:spPr bwMode="auto">
            <a:xfrm>
              <a:off x="5870354" y="1688651"/>
              <a:ext cx="13773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it-IT" sz="1800" dirty="0">
                  <a:solidFill>
                    <a:srgbClr val="993300"/>
                  </a:solidFill>
                </a:rPr>
                <a:t>POSIZIONE</a:t>
              </a:r>
            </a:p>
          </p:txBody>
        </p:sp>
        <p:sp>
          <p:nvSpPr>
            <p:cNvPr id="115" name="Text Box 71"/>
            <p:cNvSpPr txBox="1">
              <a:spLocks noChangeArrowheads="1"/>
            </p:cNvSpPr>
            <p:nvPr/>
          </p:nvSpPr>
          <p:spPr bwMode="auto">
            <a:xfrm>
              <a:off x="2395538" y="2743200"/>
              <a:ext cx="7683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it-IT" sz="2400" dirty="0"/>
                <a:t>(1,n)</a:t>
              </a:r>
            </a:p>
          </p:txBody>
        </p:sp>
        <p:sp>
          <p:nvSpPr>
            <p:cNvPr id="116" name="Text Box 72"/>
            <p:cNvSpPr txBox="1">
              <a:spLocks noChangeArrowheads="1"/>
            </p:cNvSpPr>
            <p:nvPr/>
          </p:nvSpPr>
          <p:spPr bwMode="auto">
            <a:xfrm>
              <a:off x="5443538" y="2743200"/>
              <a:ext cx="7683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it-IT" sz="2400" dirty="0"/>
                <a:t>(1,1)</a:t>
              </a:r>
            </a:p>
          </p:txBody>
        </p:sp>
        <p:sp>
          <p:nvSpPr>
            <p:cNvPr id="117" name="Text Box 77"/>
            <p:cNvSpPr txBox="1">
              <a:spLocks noChangeArrowheads="1"/>
            </p:cNvSpPr>
            <p:nvPr/>
          </p:nvSpPr>
          <p:spPr bwMode="auto">
            <a:xfrm>
              <a:off x="7424738" y="3124200"/>
              <a:ext cx="7683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it-IT" sz="2400"/>
                <a:t>(1,1)</a:t>
              </a:r>
            </a:p>
          </p:txBody>
        </p:sp>
        <p:sp>
          <p:nvSpPr>
            <p:cNvPr id="118" name="Text Box 78"/>
            <p:cNvSpPr txBox="1">
              <a:spLocks noChangeArrowheads="1"/>
            </p:cNvSpPr>
            <p:nvPr/>
          </p:nvSpPr>
          <p:spPr bwMode="auto">
            <a:xfrm>
              <a:off x="7418388" y="4419600"/>
              <a:ext cx="7683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it-IT" sz="2400"/>
                <a:t>(0,n)</a:t>
              </a:r>
            </a:p>
          </p:txBody>
        </p:sp>
        <p:sp>
          <p:nvSpPr>
            <p:cNvPr id="119" name="Text Box 85"/>
            <p:cNvSpPr txBox="1">
              <a:spLocks noChangeArrowheads="1"/>
            </p:cNvSpPr>
            <p:nvPr/>
          </p:nvSpPr>
          <p:spPr bwMode="auto">
            <a:xfrm>
              <a:off x="2776538" y="4816475"/>
              <a:ext cx="7683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it-IT" sz="2400"/>
                <a:t>(0,n)</a:t>
              </a:r>
            </a:p>
          </p:txBody>
        </p:sp>
        <p:sp>
          <p:nvSpPr>
            <p:cNvPr id="120" name="Text Box 86"/>
            <p:cNvSpPr txBox="1">
              <a:spLocks noChangeArrowheads="1"/>
            </p:cNvSpPr>
            <p:nvPr/>
          </p:nvSpPr>
          <p:spPr bwMode="auto">
            <a:xfrm>
              <a:off x="982293" y="4355812"/>
              <a:ext cx="864339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it-IT" sz="1800" dirty="0">
                  <a:solidFill>
                    <a:srgbClr val="993300"/>
                  </a:solidFill>
                </a:rPr>
                <a:t>NOME</a:t>
              </a:r>
            </a:p>
          </p:txBody>
        </p:sp>
        <p:sp>
          <p:nvSpPr>
            <p:cNvPr id="121" name="Text Box 87"/>
            <p:cNvSpPr txBox="1">
              <a:spLocks noChangeArrowheads="1"/>
            </p:cNvSpPr>
            <p:nvPr/>
          </p:nvSpPr>
          <p:spPr bwMode="auto">
            <a:xfrm>
              <a:off x="5665788" y="4816475"/>
              <a:ext cx="7683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it-IT" sz="2400"/>
                <a:t>(0,n)</a:t>
              </a:r>
            </a:p>
          </p:txBody>
        </p:sp>
        <p:sp>
          <p:nvSpPr>
            <p:cNvPr id="122" name="Text Box 90"/>
            <p:cNvSpPr txBox="1">
              <a:spLocks noChangeArrowheads="1"/>
            </p:cNvSpPr>
            <p:nvPr/>
          </p:nvSpPr>
          <p:spPr bwMode="auto">
            <a:xfrm>
              <a:off x="3549937" y="4355812"/>
              <a:ext cx="10567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it-IT" sz="1800" dirty="0">
                  <a:solidFill>
                    <a:srgbClr val="993300"/>
                  </a:solidFill>
                </a:rPr>
                <a:t>PREZZO</a:t>
              </a:r>
            </a:p>
          </p:txBody>
        </p:sp>
        <p:sp>
          <p:nvSpPr>
            <p:cNvPr id="123" name="Text Box 95"/>
            <p:cNvSpPr txBox="1">
              <a:spLocks noChangeArrowheads="1"/>
            </p:cNvSpPr>
            <p:nvPr/>
          </p:nvSpPr>
          <p:spPr bwMode="auto">
            <a:xfrm>
              <a:off x="323528" y="1688651"/>
              <a:ext cx="120539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it-IT" sz="1800" dirty="0">
                  <a:solidFill>
                    <a:srgbClr val="993300"/>
                  </a:solidFill>
                </a:rPr>
                <a:t>IMPORTO</a:t>
              </a:r>
            </a:p>
          </p:txBody>
        </p:sp>
        <p:sp>
          <p:nvSpPr>
            <p:cNvPr id="124" name="Text Box 97"/>
            <p:cNvSpPr txBox="1">
              <a:spLocks noChangeArrowheads="1"/>
            </p:cNvSpPr>
            <p:nvPr/>
          </p:nvSpPr>
          <p:spPr bwMode="auto">
            <a:xfrm>
              <a:off x="1768936" y="1688651"/>
              <a:ext cx="118494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it-IT" sz="1800">
                  <a:solidFill>
                    <a:srgbClr val="993300"/>
                  </a:solidFill>
                </a:rPr>
                <a:t>NUMERO</a:t>
              </a:r>
            </a:p>
          </p:txBody>
        </p:sp>
        <p:sp>
          <p:nvSpPr>
            <p:cNvPr id="125" name="Text Box 101"/>
            <p:cNvSpPr txBox="1">
              <a:spLocks noChangeArrowheads="1"/>
            </p:cNvSpPr>
            <p:nvPr/>
          </p:nvSpPr>
          <p:spPr bwMode="auto">
            <a:xfrm>
              <a:off x="7264105" y="5944634"/>
              <a:ext cx="150554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it-IT" sz="1800">
                  <a:solidFill>
                    <a:srgbClr val="993300"/>
                  </a:solidFill>
                </a:rPr>
                <a:t>PREZZO_UN</a:t>
              </a:r>
            </a:p>
          </p:txBody>
        </p:sp>
        <p:sp>
          <p:nvSpPr>
            <p:cNvPr id="126" name="Text Box 103"/>
            <p:cNvSpPr txBox="1">
              <a:spLocks noChangeArrowheads="1"/>
            </p:cNvSpPr>
            <p:nvPr/>
          </p:nvSpPr>
          <p:spPr bwMode="auto">
            <a:xfrm>
              <a:off x="6299949" y="5944634"/>
              <a:ext cx="864339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it-IT" sz="1800" dirty="0">
                  <a:solidFill>
                    <a:srgbClr val="993300"/>
                  </a:solidFill>
                </a:rPr>
                <a:t>NOME</a:t>
              </a:r>
            </a:p>
          </p:txBody>
        </p:sp>
        <p:sp>
          <p:nvSpPr>
            <p:cNvPr id="127" name="Text Box 107"/>
            <p:cNvSpPr txBox="1">
              <a:spLocks noChangeArrowheads="1"/>
            </p:cNvSpPr>
            <p:nvPr/>
          </p:nvSpPr>
          <p:spPr bwMode="auto">
            <a:xfrm>
              <a:off x="7343014" y="1688651"/>
              <a:ext cx="135883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it-IT" sz="1800" dirty="0">
                  <a:solidFill>
                    <a:srgbClr val="993300"/>
                  </a:solidFill>
                </a:rPr>
                <a:t>QUANTITA</a:t>
              </a:r>
            </a:p>
          </p:txBody>
        </p:sp>
        <p:sp>
          <p:nvSpPr>
            <p:cNvPr id="128" name="Text Box 109"/>
            <p:cNvSpPr txBox="1">
              <a:spLocks noChangeArrowheads="1"/>
            </p:cNvSpPr>
            <p:nvPr/>
          </p:nvSpPr>
          <p:spPr bwMode="auto">
            <a:xfrm>
              <a:off x="1907704" y="5944634"/>
              <a:ext cx="808939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it-IT" sz="1800" dirty="0" err="1">
                  <a:solidFill>
                    <a:srgbClr val="993300"/>
                  </a:solidFill>
                </a:rPr>
                <a:t>P_IVA</a:t>
              </a:r>
              <a:endParaRPr lang="it-IT" sz="1800" dirty="0">
                <a:solidFill>
                  <a:srgbClr val="993300"/>
                </a:solidFill>
              </a:endParaRPr>
            </a:p>
          </p:txBody>
        </p:sp>
        <p:sp>
          <p:nvSpPr>
            <p:cNvPr id="129" name="Rectangle 65"/>
            <p:cNvSpPr>
              <a:spLocks noChangeArrowheads="1"/>
            </p:cNvSpPr>
            <p:nvPr/>
          </p:nvSpPr>
          <p:spPr bwMode="auto">
            <a:xfrm>
              <a:off x="6624638" y="2454275"/>
              <a:ext cx="1600200" cy="609600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it-IT" sz="2000">
                  <a:solidFill>
                    <a:srgbClr val="0000CC"/>
                  </a:solidFill>
                </a:rPr>
                <a:t>VOCE</a:t>
              </a:r>
            </a:p>
          </p:txBody>
        </p:sp>
        <p:sp>
          <p:nvSpPr>
            <p:cNvPr id="130" name="AutoShape 66"/>
            <p:cNvSpPr>
              <a:spLocks noChangeArrowheads="1"/>
            </p:cNvSpPr>
            <p:nvPr/>
          </p:nvSpPr>
          <p:spPr bwMode="auto">
            <a:xfrm>
              <a:off x="3462338" y="2378075"/>
              <a:ext cx="2133600" cy="762000"/>
            </a:xfrm>
            <a:prstGeom prst="diamond">
              <a:avLst/>
            </a:prstGeom>
            <a:solidFill>
              <a:srgbClr val="FFCCFF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it-IT" sz="2000">
                  <a:solidFill>
                    <a:srgbClr val="0000CC"/>
                  </a:solidFill>
                </a:rPr>
                <a:t>CONTIENE</a:t>
              </a:r>
            </a:p>
          </p:txBody>
        </p:sp>
        <p:cxnSp>
          <p:nvCxnSpPr>
            <p:cNvPr id="131" name="AutoShape 67"/>
            <p:cNvCxnSpPr>
              <a:cxnSpLocks noChangeShapeType="1"/>
              <a:stCxn id="142" idx="3"/>
              <a:endCxn id="130" idx="1"/>
            </p:cNvCxnSpPr>
            <p:nvPr/>
          </p:nvCxnSpPr>
          <p:spPr bwMode="auto">
            <a:xfrm>
              <a:off x="2290763" y="2759075"/>
              <a:ext cx="1171575" cy="0"/>
            </a:xfrm>
            <a:prstGeom prst="straightConnector1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</p:cxnSp>
        <p:cxnSp>
          <p:nvCxnSpPr>
            <p:cNvPr id="132" name="AutoShape 68"/>
            <p:cNvCxnSpPr>
              <a:cxnSpLocks noChangeShapeType="1"/>
              <a:stCxn id="129" idx="1"/>
              <a:endCxn id="130" idx="3"/>
            </p:cNvCxnSpPr>
            <p:nvPr/>
          </p:nvCxnSpPr>
          <p:spPr bwMode="auto">
            <a:xfrm flipH="1">
              <a:off x="5595938" y="2759075"/>
              <a:ext cx="1028700" cy="0"/>
            </a:xfrm>
            <a:prstGeom prst="straightConnector1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</p:cxnSp>
        <p:sp>
          <p:nvSpPr>
            <p:cNvPr id="133" name="Rectangle 73"/>
            <p:cNvSpPr>
              <a:spLocks noChangeArrowheads="1"/>
            </p:cNvSpPr>
            <p:nvPr/>
          </p:nvSpPr>
          <p:spPr bwMode="auto">
            <a:xfrm>
              <a:off x="6624638" y="4968875"/>
              <a:ext cx="1600200" cy="609600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it-IT" sz="2000">
                  <a:solidFill>
                    <a:srgbClr val="0000CC"/>
                  </a:solidFill>
                </a:rPr>
                <a:t>ARTICOLO</a:t>
              </a:r>
            </a:p>
          </p:txBody>
        </p:sp>
        <p:sp>
          <p:nvSpPr>
            <p:cNvPr id="134" name="AutoShape 74"/>
            <p:cNvSpPr>
              <a:spLocks noChangeArrowheads="1"/>
            </p:cNvSpPr>
            <p:nvPr/>
          </p:nvSpPr>
          <p:spPr bwMode="auto">
            <a:xfrm>
              <a:off x="6586538" y="3657600"/>
              <a:ext cx="1676400" cy="762000"/>
            </a:xfrm>
            <a:prstGeom prst="diamond">
              <a:avLst/>
            </a:prstGeom>
            <a:solidFill>
              <a:srgbClr val="FFCCFF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it-IT" sz="2000">
                  <a:solidFill>
                    <a:srgbClr val="0000CC"/>
                  </a:solidFill>
                </a:rPr>
                <a:t>RIFERITA</a:t>
              </a:r>
            </a:p>
          </p:txBody>
        </p:sp>
        <p:cxnSp>
          <p:nvCxnSpPr>
            <p:cNvPr id="135" name="AutoShape 75"/>
            <p:cNvCxnSpPr>
              <a:cxnSpLocks noChangeShapeType="1"/>
            </p:cNvCxnSpPr>
            <p:nvPr/>
          </p:nvCxnSpPr>
          <p:spPr bwMode="auto">
            <a:xfrm rot="5400000">
              <a:off x="7127876" y="3360738"/>
              <a:ext cx="593725" cy="0"/>
            </a:xfrm>
            <a:prstGeom prst="straightConnector1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</p:cxnSp>
        <p:cxnSp>
          <p:nvCxnSpPr>
            <p:cNvPr id="136" name="AutoShape 76"/>
            <p:cNvCxnSpPr>
              <a:cxnSpLocks noChangeShapeType="1"/>
            </p:cNvCxnSpPr>
            <p:nvPr/>
          </p:nvCxnSpPr>
          <p:spPr bwMode="auto">
            <a:xfrm rot="5400000">
              <a:off x="7150101" y="4694238"/>
              <a:ext cx="549275" cy="0"/>
            </a:xfrm>
            <a:prstGeom prst="straightConnector1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</p:cxnSp>
        <p:grpSp>
          <p:nvGrpSpPr>
            <p:cNvPr id="137" name="Group 90"/>
            <p:cNvGrpSpPr/>
            <p:nvPr/>
          </p:nvGrpSpPr>
          <p:grpSpPr>
            <a:xfrm>
              <a:off x="6430956" y="2130288"/>
              <a:ext cx="152400" cy="838200"/>
              <a:chOff x="6357938" y="2209800"/>
              <a:chExt cx="152400" cy="838200"/>
            </a:xfrm>
          </p:grpSpPr>
          <p:sp>
            <p:nvSpPr>
              <p:cNvPr id="162" name="Line 79"/>
              <p:cNvSpPr>
                <a:spLocks noChangeShapeType="1"/>
              </p:cNvSpPr>
              <p:nvPr/>
            </p:nvSpPr>
            <p:spPr bwMode="auto">
              <a:xfrm flipV="1">
                <a:off x="6434138" y="2209800"/>
                <a:ext cx="0" cy="762000"/>
              </a:xfrm>
              <a:prstGeom prst="line">
                <a:avLst/>
              </a:prstGeom>
              <a:noFill/>
              <a:ln w="28575">
                <a:solidFill>
                  <a:srgbClr val="0000CC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>
                  <a:solidFill>
                    <a:srgbClr val="0000CC"/>
                  </a:solidFill>
                </a:endParaRPr>
              </a:p>
            </p:txBody>
          </p:sp>
          <p:sp>
            <p:nvSpPr>
              <p:cNvPr id="163" name="Oval 80"/>
              <p:cNvSpPr>
                <a:spLocks noChangeArrowheads="1"/>
              </p:cNvSpPr>
              <p:nvPr/>
            </p:nvSpPr>
            <p:spPr bwMode="auto">
              <a:xfrm>
                <a:off x="6357938" y="2895600"/>
                <a:ext cx="152400" cy="152400"/>
              </a:xfrm>
              <a:prstGeom prst="ellipse">
                <a:avLst/>
              </a:prstGeom>
              <a:solidFill>
                <a:srgbClr val="0000CC"/>
              </a:solidFill>
              <a:ln w="9525">
                <a:solidFill>
                  <a:srgbClr val="0000CC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>
                  <a:solidFill>
                    <a:srgbClr val="0000CC"/>
                  </a:solidFill>
                </a:endParaRPr>
              </a:p>
            </p:txBody>
          </p:sp>
        </p:grpSp>
        <p:sp>
          <p:nvSpPr>
            <p:cNvPr id="138" name="Rectangle 81"/>
            <p:cNvSpPr>
              <a:spLocks noChangeArrowheads="1"/>
            </p:cNvSpPr>
            <p:nvPr/>
          </p:nvSpPr>
          <p:spPr bwMode="auto">
            <a:xfrm>
              <a:off x="1100138" y="4968875"/>
              <a:ext cx="1600200" cy="609600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it-IT" sz="2000" dirty="0">
                  <a:solidFill>
                    <a:srgbClr val="0000CC"/>
                  </a:solidFill>
                </a:rPr>
                <a:t>FORNITORE</a:t>
              </a:r>
            </a:p>
          </p:txBody>
        </p:sp>
        <p:sp>
          <p:nvSpPr>
            <p:cNvPr id="139" name="AutoShape 82"/>
            <p:cNvSpPr>
              <a:spLocks noChangeArrowheads="1"/>
            </p:cNvSpPr>
            <p:nvPr/>
          </p:nvSpPr>
          <p:spPr bwMode="auto">
            <a:xfrm>
              <a:off x="3595688" y="4892675"/>
              <a:ext cx="1866900" cy="762000"/>
            </a:xfrm>
            <a:prstGeom prst="diamond">
              <a:avLst/>
            </a:prstGeom>
            <a:solidFill>
              <a:srgbClr val="FFCCFF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it-IT" sz="2000">
                  <a:solidFill>
                    <a:srgbClr val="0000CC"/>
                  </a:solidFill>
                </a:rPr>
                <a:t>FORNISCE</a:t>
              </a:r>
            </a:p>
          </p:txBody>
        </p:sp>
        <p:cxnSp>
          <p:nvCxnSpPr>
            <p:cNvPr id="140" name="AutoShape 83"/>
            <p:cNvCxnSpPr>
              <a:cxnSpLocks noChangeShapeType="1"/>
              <a:stCxn id="133" idx="1"/>
              <a:endCxn id="139" idx="3"/>
            </p:cNvCxnSpPr>
            <p:nvPr/>
          </p:nvCxnSpPr>
          <p:spPr bwMode="auto">
            <a:xfrm flipH="1">
              <a:off x="5462588" y="5273675"/>
              <a:ext cx="1162050" cy="0"/>
            </a:xfrm>
            <a:prstGeom prst="straightConnector1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</p:cxnSp>
        <p:cxnSp>
          <p:nvCxnSpPr>
            <p:cNvPr id="141" name="AutoShape 84"/>
            <p:cNvCxnSpPr>
              <a:cxnSpLocks noChangeShapeType="1"/>
              <a:endCxn id="138" idx="3"/>
            </p:cNvCxnSpPr>
            <p:nvPr/>
          </p:nvCxnSpPr>
          <p:spPr bwMode="auto">
            <a:xfrm flipH="1">
              <a:off x="2700338" y="5273675"/>
              <a:ext cx="966068" cy="0"/>
            </a:xfrm>
            <a:prstGeom prst="straightConnector1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</p:cxnSp>
        <p:sp>
          <p:nvSpPr>
            <p:cNvPr id="142" name="Rectangle 93"/>
            <p:cNvSpPr>
              <a:spLocks noChangeArrowheads="1"/>
            </p:cNvSpPr>
            <p:nvPr/>
          </p:nvSpPr>
          <p:spPr bwMode="auto">
            <a:xfrm>
              <a:off x="690563" y="2454275"/>
              <a:ext cx="1600200" cy="609600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it-IT" sz="2000">
                  <a:solidFill>
                    <a:srgbClr val="0000CC"/>
                  </a:solidFill>
                </a:rPr>
                <a:t>FATTURA</a:t>
              </a:r>
            </a:p>
          </p:txBody>
        </p:sp>
        <p:grpSp>
          <p:nvGrpSpPr>
            <p:cNvPr id="143" name="Group 102"/>
            <p:cNvGrpSpPr/>
            <p:nvPr/>
          </p:nvGrpSpPr>
          <p:grpSpPr>
            <a:xfrm flipH="1">
              <a:off x="1776940" y="2209800"/>
              <a:ext cx="514765" cy="152400"/>
              <a:chOff x="1557338" y="2209800"/>
              <a:chExt cx="514765" cy="152400"/>
            </a:xfrm>
          </p:grpSpPr>
          <p:sp>
            <p:nvSpPr>
              <p:cNvPr id="160" name="Line 98"/>
              <p:cNvSpPr>
                <a:spLocks noChangeShapeType="1"/>
              </p:cNvSpPr>
              <p:nvPr/>
            </p:nvSpPr>
            <p:spPr bwMode="auto">
              <a:xfrm>
                <a:off x="1640103" y="2299252"/>
                <a:ext cx="432000" cy="0"/>
              </a:xfrm>
              <a:prstGeom prst="line">
                <a:avLst/>
              </a:prstGeom>
              <a:noFill/>
              <a:ln w="28575">
                <a:solidFill>
                  <a:srgbClr val="0000CC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>
                  <a:solidFill>
                    <a:srgbClr val="0000CC"/>
                  </a:solidFill>
                </a:endParaRPr>
              </a:p>
            </p:txBody>
          </p:sp>
          <p:sp>
            <p:nvSpPr>
              <p:cNvPr id="161" name="Oval 99"/>
              <p:cNvSpPr>
                <a:spLocks noChangeArrowheads="1"/>
              </p:cNvSpPr>
              <p:nvPr/>
            </p:nvSpPr>
            <p:spPr bwMode="auto">
              <a:xfrm>
                <a:off x="1557338" y="2209800"/>
                <a:ext cx="152400" cy="152400"/>
              </a:xfrm>
              <a:prstGeom prst="ellipse">
                <a:avLst/>
              </a:prstGeom>
              <a:solidFill>
                <a:srgbClr val="0000CC"/>
              </a:solidFill>
              <a:ln w="9525">
                <a:solidFill>
                  <a:srgbClr val="0000CC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>
                  <a:solidFill>
                    <a:srgbClr val="0000CC"/>
                  </a:solidFill>
                </a:endParaRPr>
              </a:p>
            </p:txBody>
          </p:sp>
        </p:grpSp>
        <p:grpSp>
          <p:nvGrpSpPr>
            <p:cNvPr id="144" name="Group 120"/>
            <p:cNvGrpSpPr/>
            <p:nvPr/>
          </p:nvGrpSpPr>
          <p:grpSpPr>
            <a:xfrm>
              <a:off x="842963" y="2025581"/>
              <a:ext cx="7343775" cy="3956119"/>
              <a:chOff x="842963" y="2025581"/>
              <a:chExt cx="7343775" cy="3956119"/>
            </a:xfrm>
          </p:grpSpPr>
          <p:sp>
            <p:nvSpPr>
              <p:cNvPr id="151" name="Oval 69"/>
              <p:cNvSpPr>
                <a:spLocks noChangeArrowheads="1"/>
              </p:cNvSpPr>
              <p:nvPr/>
            </p:nvSpPr>
            <p:spPr bwMode="auto">
              <a:xfrm>
                <a:off x="6294444" y="2025581"/>
                <a:ext cx="152400" cy="15240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>
                  <a:solidFill>
                    <a:srgbClr val="0000CC"/>
                  </a:solidFill>
                </a:endParaRPr>
              </a:p>
            </p:txBody>
          </p:sp>
          <p:sp>
            <p:nvSpPr>
              <p:cNvPr id="152" name="Oval 88"/>
              <p:cNvSpPr>
                <a:spLocks noChangeArrowheads="1"/>
              </p:cNvSpPr>
              <p:nvPr/>
            </p:nvSpPr>
            <p:spPr bwMode="auto">
              <a:xfrm>
                <a:off x="1328738" y="4694609"/>
                <a:ext cx="152400" cy="15240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>
                  <a:solidFill>
                    <a:srgbClr val="0000CC"/>
                  </a:solidFill>
                </a:endParaRPr>
              </a:p>
            </p:txBody>
          </p:sp>
          <p:sp>
            <p:nvSpPr>
              <p:cNvPr id="153" name="Oval 89"/>
              <p:cNvSpPr>
                <a:spLocks noChangeArrowheads="1"/>
              </p:cNvSpPr>
              <p:nvPr/>
            </p:nvSpPr>
            <p:spPr bwMode="auto">
              <a:xfrm>
                <a:off x="4067944" y="4694609"/>
                <a:ext cx="152400" cy="15240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>
                  <a:solidFill>
                    <a:srgbClr val="0000CC"/>
                  </a:solidFill>
                </a:endParaRPr>
              </a:p>
            </p:txBody>
          </p:sp>
          <p:sp>
            <p:nvSpPr>
              <p:cNvPr id="154" name="Oval 94"/>
              <p:cNvSpPr>
                <a:spLocks noChangeArrowheads="1"/>
              </p:cNvSpPr>
              <p:nvPr/>
            </p:nvSpPr>
            <p:spPr bwMode="auto">
              <a:xfrm>
                <a:off x="842963" y="2025581"/>
                <a:ext cx="152400" cy="15240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>
                  <a:solidFill>
                    <a:srgbClr val="0000CC"/>
                  </a:solidFill>
                </a:endParaRPr>
              </a:p>
            </p:txBody>
          </p:sp>
          <p:sp>
            <p:nvSpPr>
              <p:cNvPr id="155" name="Oval 96"/>
              <p:cNvSpPr>
                <a:spLocks noChangeArrowheads="1"/>
              </p:cNvSpPr>
              <p:nvPr/>
            </p:nvSpPr>
            <p:spPr bwMode="auto">
              <a:xfrm>
                <a:off x="2051720" y="2025581"/>
                <a:ext cx="152400" cy="15240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>
                  <a:solidFill>
                    <a:srgbClr val="0000CC"/>
                  </a:solidFill>
                </a:endParaRPr>
              </a:p>
            </p:txBody>
          </p:sp>
          <p:sp>
            <p:nvSpPr>
              <p:cNvPr id="156" name="Oval 100"/>
              <p:cNvSpPr>
                <a:spLocks noChangeArrowheads="1"/>
              </p:cNvSpPr>
              <p:nvPr/>
            </p:nvSpPr>
            <p:spPr bwMode="auto">
              <a:xfrm>
                <a:off x="8034338" y="5829300"/>
                <a:ext cx="152400" cy="15240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>
                  <a:solidFill>
                    <a:srgbClr val="0000CC"/>
                  </a:solidFill>
                </a:endParaRPr>
              </a:p>
            </p:txBody>
          </p:sp>
          <p:sp>
            <p:nvSpPr>
              <p:cNvPr id="157" name="Oval 102"/>
              <p:cNvSpPr>
                <a:spLocks noChangeArrowheads="1"/>
              </p:cNvSpPr>
              <p:nvPr/>
            </p:nvSpPr>
            <p:spPr bwMode="auto">
              <a:xfrm>
                <a:off x="6606414" y="5829300"/>
                <a:ext cx="152400" cy="15240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>
                  <a:solidFill>
                    <a:srgbClr val="0000CC"/>
                  </a:solidFill>
                </a:endParaRPr>
              </a:p>
            </p:txBody>
          </p:sp>
          <p:sp>
            <p:nvSpPr>
              <p:cNvPr id="158" name="Oval 106"/>
              <p:cNvSpPr>
                <a:spLocks noChangeArrowheads="1"/>
              </p:cNvSpPr>
              <p:nvPr/>
            </p:nvSpPr>
            <p:spPr bwMode="auto">
              <a:xfrm>
                <a:off x="8034338" y="2025581"/>
                <a:ext cx="152400" cy="15240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>
                  <a:solidFill>
                    <a:srgbClr val="0000CC"/>
                  </a:solidFill>
                </a:endParaRPr>
              </a:p>
            </p:txBody>
          </p:sp>
          <p:sp>
            <p:nvSpPr>
              <p:cNvPr id="159" name="Oval 108"/>
              <p:cNvSpPr>
                <a:spLocks noChangeArrowheads="1"/>
              </p:cNvSpPr>
              <p:nvPr/>
            </p:nvSpPr>
            <p:spPr bwMode="auto">
              <a:xfrm>
                <a:off x="2147888" y="5829300"/>
                <a:ext cx="152400" cy="15240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>
                  <a:solidFill>
                    <a:srgbClr val="0000CC"/>
                  </a:solidFill>
                </a:endParaRPr>
              </a:p>
            </p:txBody>
          </p:sp>
        </p:grpSp>
        <p:grpSp>
          <p:nvGrpSpPr>
            <p:cNvPr id="145" name="Group 127"/>
            <p:cNvGrpSpPr/>
            <p:nvPr/>
          </p:nvGrpSpPr>
          <p:grpSpPr>
            <a:xfrm flipH="1">
              <a:off x="1907704" y="5654622"/>
              <a:ext cx="514765" cy="152400"/>
              <a:chOff x="1557338" y="2209800"/>
              <a:chExt cx="514765" cy="152400"/>
            </a:xfrm>
          </p:grpSpPr>
          <p:sp>
            <p:nvSpPr>
              <p:cNvPr id="149" name="Line 98"/>
              <p:cNvSpPr>
                <a:spLocks noChangeShapeType="1"/>
              </p:cNvSpPr>
              <p:nvPr/>
            </p:nvSpPr>
            <p:spPr bwMode="auto">
              <a:xfrm>
                <a:off x="1640103" y="2299252"/>
                <a:ext cx="432000" cy="0"/>
              </a:xfrm>
              <a:prstGeom prst="line">
                <a:avLst/>
              </a:prstGeom>
              <a:noFill/>
              <a:ln w="28575">
                <a:solidFill>
                  <a:srgbClr val="0000CC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>
                  <a:solidFill>
                    <a:srgbClr val="0000CC"/>
                  </a:solidFill>
                </a:endParaRPr>
              </a:p>
            </p:txBody>
          </p:sp>
          <p:sp>
            <p:nvSpPr>
              <p:cNvPr id="150" name="Oval 99"/>
              <p:cNvSpPr>
                <a:spLocks noChangeArrowheads="1"/>
              </p:cNvSpPr>
              <p:nvPr/>
            </p:nvSpPr>
            <p:spPr bwMode="auto">
              <a:xfrm>
                <a:off x="1557338" y="2209800"/>
                <a:ext cx="152400" cy="152400"/>
              </a:xfrm>
              <a:prstGeom prst="ellipse">
                <a:avLst/>
              </a:prstGeom>
              <a:solidFill>
                <a:srgbClr val="0000CC"/>
              </a:solidFill>
              <a:ln w="9525">
                <a:solidFill>
                  <a:srgbClr val="0000CC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>
                  <a:solidFill>
                    <a:srgbClr val="0000CC"/>
                  </a:solidFill>
                </a:endParaRPr>
              </a:p>
            </p:txBody>
          </p:sp>
        </p:grpSp>
        <p:grpSp>
          <p:nvGrpSpPr>
            <p:cNvPr id="146" name="Group 130"/>
            <p:cNvGrpSpPr/>
            <p:nvPr/>
          </p:nvGrpSpPr>
          <p:grpSpPr>
            <a:xfrm>
              <a:off x="6516216" y="5654622"/>
              <a:ext cx="514765" cy="152400"/>
              <a:chOff x="1557338" y="2209800"/>
              <a:chExt cx="514765" cy="152400"/>
            </a:xfrm>
          </p:grpSpPr>
          <p:sp>
            <p:nvSpPr>
              <p:cNvPr id="147" name="Line 98"/>
              <p:cNvSpPr>
                <a:spLocks noChangeShapeType="1"/>
              </p:cNvSpPr>
              <p:nvPr/>
            </p:nvSpPr>
            <p:spPr bwMode="auto">
              <a:xfrm>
                <a:off x="1640103" y="2299252"/>
                <a:ext cx="432000" cy="0"/>
              </a:xfrm>
              <a:prstGeom prst="line">
                <a:avLst/>
              </a:prstGeom>
              <a:noFill/>
              <a:ln w="28575">
                <a:solidFill>
                  <a:srgbClr val="0000CC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>
                  <a:solidFill>
                    <a:srgbClr val="0000CC"/>
                  </a:solidFill>
                </a:endParaRPr>
              </a:p>
            </p:txBody>
          </p:sp>
          <p:sp>
            <p:nvSpPr>
              <p:cNvPr id="148" name="Oval 99"/>
              <p:cNvSpPr>
                <a:spLocks noChangeArrowheads="1"/>
              </p:cNvSpPr>
              <p:nvPr/>
            </p:nvSpPr>
            <p:spPr bwMode="auto">
              <a:xfrm>
                <a:off x="1557338" y="2209800"/>
                <a:ext cx="152400" cy="152400"/>
              </a:xfrm>
              <a:prstGeom prst="ellipse">
                <a:avLst/>
              </a:prstGeom>
              <a:solidFill>
                <a:srgbClr val="0000CC"/>
              </a:solidFill>
              <a:ln w="9525">
                <a:solidFill>
                  <a:srgbClr val="0000CC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>
                  <a:solidFill>
                    <a:srgbClr val="0000CC"/>
                  </a:solidFill>
                </a:endParaRPr>
              </a:p>
            </p:txBody>
          </p:sp>
        </p:grpSp>
      </p:grpSp>
      <p:sp>
        <p:nvSpPr>
          <p:cNvPr id="6103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685800"/>
          </a:xfrm>
          <a:noFill/>
          <a:ln>
            <a:solidFill>
              <a:schemeClr val="bg1">
                <a:lumMod val="7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it-IT" sz="3200" b="1" dirty="0" err="1"/>
              <a:t>Mini-Aziendina</a:t>
            </a:r>
            <a:r>
              <a:rPr lang="it-IT" sz="3200" b="1" dirty="0"/>
              <a:t>: Progetto Logico</a:t>
            </a:r>
          </a:p>
        </p:txBody>
      </p:sp>
      <p:grpSp>
        <p:nvGrpSpPr>
          <p:cNvPr id="111" name="Group 110"/>
          <p:cNvGrpSpPr/>
          <p:nvPr/>
        </p:nvGrpSpPr>
        <p:grpSpPr>
          <a:xfrm>
            <a:off x="3347864" y="1524000"/>
            <a:ext cx="5419328" cy="3902076"/>
            <a:chOff x="3419872" y="1524000"/>
            <a:chExt cx="5419328" cy="3902076"/>
          </a:xfrm>
        </p:grpSpPr>
        <p:sp>
          <p:nvSpPr>
            <p:cNvPr id="610416" name="Rectangle 112"/>
            <p:cNvSpPr>
              <a:spLocks noChangeArrowheads="1"/>
            </p:cNvSpPr>
            <p:nvPr/>
          </p:nvSpPr>
          <p:spPr bwMode="auto">
            <a:xfrm>
              <a:off x="3491880" y="1524000"/>
              <a:ext cx="5347320" cy="28956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  <a:prstDash val="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>
                <a:solidFill>
                  <a:srgbClr val="0000CC"/>
                </a:solidFill>
              </a:endParaRPr>
            </a:p>
          </p:txBody>
        </p:sp>
        <p:sp>
          <p:nvSpPr>
            <p:cNvPr id="610417" name="AutoShape 113"/>
            <p:cNvSpPr>
              <a:spLocks noChangeArrowheads="1"/>
            </p:cNvSpPr>
            <p:nvPr/>
          </p:nvSpPr>
          <p:spPr bwMode="auto">
            <a:xfrm rot="5400000" flipH="1" flipV="1">
              <a:off x="3381772" y="2647248"/>
              <a:ext cx="304800" cy="22860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>
                <a:solidFill>
                  <a:srgbClr val="0000CC"/>
                </a:solidFill>
              </a:endParaRPr>
            </a:p>
          </p:txBody>
        </p:sp>
        <p:sp>
          <p:nvSpPr>
            <p:cNvPr id="610418" name="AutoShape 114"/>
            <p:cNvSpPr>
              <a:spLocks noChangeArrowheads="1"/>
            </p:cNvSpPr>
            <p:nvPr/>
          </p:nvSpPr>
          <p:spPr bwMode="auto">
            <a:xfrm flipV="1">
              <a:off x="7234238" y="4343400"/>
              <a:ext cx="381000" cy="15240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>
                <a:solidFill>
                  <a:srgbClr val="0000CC"/>
                </a:solidFill>
              </a:endParaRPr>
            </a:p>
          </p:txBody>
        </p:sp>
        <p:sp>
          <p:nvSpPr>
            <p:cNvPr id="109" name="AutoShape 113"/>
            <p:cNvSpPr>
              <a:spLocks noChangeArrowheads="1"/>
            </p:cNvSpPr>
            <p:nvPr/>
          </p:nvSpPr>
          <p:spPr bwMode="auto">
            <a:xfrm rot="5400000" flipH="1" flipV="1">
              <a:off x="3555048" y="5159375"/>
              <a:ext cx="304800" cy="22860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>
                <a:solidFill>
                  <a:srgbClr val="0000CC"/>
                </a:solidFill>
              </a:endParaRPr>
            </a:p>
          </p:txBody>
        </p:sp>
        <p:sp>
          <p:nvSpPr>
            <p:cNvPr id="110" name="AutoShape 113"/>
            <p:cNvSpPr>
              <a:spLocks noChangeArrowheads="1"/>
            </p:cNvSpPr>
            <p:nvPr/>
          </p:nvSpPr>
          <p:spPr bwMode="auto">
            <a:xfrm rot="16200000" flipV="1">
              <a:off x="5214932" y="5159376"/>
              <a:ext cx="304800" cy="22860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>
                <a:solidFill>
                  <a:srgbClr val="0000CC"/>
                </a:solidFill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82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536" y="260648"/>
            <a:ext cx="8382000" cy="1080120"/>
          </a:xfrm>
          <a:noFill/>
          <a:ln>
            <a:solidFill>
              <a:schemeClr val="bg1">
                <a:lumMod val="7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it-IT" sz="3200" b="1" dirty="0" err="1"/>
              <a:t>Mini-Aziendina</a:t>
            </a:r>
            <a:r>
              <a:rPr lang="it-IT" sz="3200" b="1" dirty="0"/>
              <a:t>: Schema Logico (relazionale)</a:t>
            </a:r>
          </a:p>
        </p:txBody>
      </p:sp>
      <p:sp>
        <p:nvSpPr>
          <p:cNvPr id="6082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560" y="1772816"/>
            <a:ext cx="8227640" cy="4114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210000"/>
              </a:lnSpc>
              <a:buFontTx/>
              <a:buNone/>
            </a:pPr>
            <a:r>
              <a:rPr lang="it-IT" sz="2400" dirty="0"/>
              <a:t>FATTURE (</a:t>
            </a:r>
            <a:r>
              <a:rPr lang="it-IT" sz="2400" u="sng" dirty="0"/>
              <a:t>NUMERO</a:t>
            </a:r>
            <a:r>
              <a:rPr lang="it-IT" sz="2400" dirty="0"/>
              <a:t>, IMPORTO)</a:t>
            </a:r>
          </a:p>
          <a:p>
            <a:pPr eaLnBrk="0" hangingPunct="0">
              <a:lnSpc>
                <a:spcPct val="210000"/>
              </a:lnSpc>
              <a:spcBef>
                <a:spcPct val="0"/>
              </a:spcBef>
              <a:buFontTx/>
              <a:buNone/>
            </a:pPr>
            <a:r>
              <a:rPr lang="it-IT" sz="2400" dirty="0"/>
              <a:t>VOCI (</a:t>
            </a:r>
            <a:r>
              <a:rPr lang="it-IT" sz="2400" u="sng" dirty="0" err="1" smtClean="0">
                <a:solidFill>
                  <a:srgbClr val="CC0000"/>
                </a:solidFill>
              </a:rPr>
              <a:t>NUM_FATT</a:t>
            </a:r>
            <a:r>
              <a:rPr lang="it-IT" sz="2400" u="sng" baseline="30000" dirty="0" smtClean="0">
                <a:solidFill>
                  <a:srgbClr val="CC0000"/>
                </a:solidFill>
              </a:rPr>
              <a:t>(</a:t>
            </a:r>
            <a:r>
              <a:rPr lang="it-IT" sz="2400" u="sng" baseline="30000" dirty="0" err="1" smtClean="0">
                <a:solidFill>
                  <a:srgbClr val="CC0000"/>
                </a:solidFill>
              </a:rPr>
              <a:t>fk</a:t>
            </a:r>
            <a:r>
              <a:rPr lang="it-IT" sz="2400" u="sng" baseline="30000" dirty="0" smtClean="0">
                <a:solidFill>
                  <a:srgbClr val="CC0000"/>
                </a:solidFill>
              </a:rPr>
              <a:t>)</a:t>
            </a:r>
            <a:r>
              <a:rPr lang="it-IT" sz="2400" u="sng" dirty="0" smtClean="0"/>
              <a:t>, </a:t>
            </a:r>
            <a:r>
              <a:rPr lang="it-IT" sz="2400" u="sng" dirty="0"/>
              <a:t>POSIZIONE</a:t>
            </a:r>
            <a:r>
              <a:rPr lang="it-IT" sz="2400" dirty="0"/>
              <a:t>, QUANTITA, </a:t>
            </a:r>
            <a:r>
              <a:rPr lang="it-IT" sz="2400" dirty="0" err="1" smtClean="0">
                <a:solidFill>
                  <a:srgbClr val="CC0000"/>
                </a:solidFill>
              </a:rPr>
              <a:t>ID_ART</a:t>
            </a:r>
            <a:r>
              <a:rPr lang="it-IT" sz="2400" u="sng" baseline="30000" dirty="0" smtClean="0">
                <a:solidFill>
                  <a:srgbClr val="CC0000"/>
                </a:solidFill>
              </a:rPr>
              <a:t>(</a:t>
            </a:r>
            <a:r>
              <a:rPr lang="it-IT" sz="2400" u="sng" baseline="30000" dirty="0" err="1" smtClean="0">
                <a:solidFill>
                  <a:srgbClr val="CC0000"/>
                </a:solidFill>
              </a:rPr>
              <a:t>fk</a:t>
            </a:r>
            <a:r>
              <a:rPr lang="it-IT" sz="2400" u="sng" baseline="30000" dirty="0" smtClean="0">
                <a:solidFill>
                  <a:srgbClr val="CC0000"/>
                </a:solidFill>
              </a:rPr>
              <a:t>)</a:t>
            </a:r>
            <a:r>
              <a:rPr lang="it-IT" sz="2400" dirty="0" smtClean="0"/>
              <a:t>)</a:t>
            </a:r>
            <a:endParaRPr lang="it-IT" sz="2400" dirty="0"/>
          </a:p>
          <a:p>
            <a:pPr eaLnBrk="0" hangingPunct="0">
              <a:lnSpc>
                <a:spcPct val="210000"/>
              </a:lnSpc>
              <a:spcBef>
                <a:spcPct val="0"/>
              </a:spcBef>
              <a:buFontTx/>
              <a:buNone/>
            </a:pPr>
            <a:r>
              <a:rPr lang="it-IT" sz="2400" dirty="0"/>
              <a:t>ARTICOLI </a:t>
            </a:r>
            <a:r>
              <a:rPr lang="it-IT" sz="2400" dirty="0" smtClean="0"/>
              <a:t>(</a:t>
            </a:r>
            <a:r>
              <a:rPr lang="it-IT" sz="2400" u="sng" dirty="0" smtClean="0"/>
              <a:t>ID</a:t>
            </a:r>
            <a:r>
              <a:rPr lang="it-IT" sz="2400" dirty="0" smtClean="0"/>
              <a:t>,</a:t>
            </a:r>
            <a:r>
              <a:rPr lang="it-IT" sz="2400" dirty="0" smtClean="0">
                <a:solidFill>
                  <a:srgbClr val="FFCCFF"/>
                </a:solidFill>
              </a:rPr>
              <a:t> </a:t>
            </a:r>
            <a:r>
              <a:rPr lang="it-IT" sz="2400" dirty="0"/>
              <a:t>NOME, </a:t>
            </a:r>
            <a:r>
              <a:rPr lang="it-IT" sz="2400" dirty="0" err="1"/>
              <a:t>PREZZO_UN</a:t>
            </a:r>
            <a:r>
              <a:rPr lang="it-IT" sz="2400" dirty="0"/>
              <a:t>)</a:t>
            </a:r>
          </a:p>
          <a:p>
            <a:pPr>
              <a:lnSpc>
                <a:spcPct val="210000"/>
              </a:lnSpc>
              <a:buFontTx/>
              <a:buNone/>
            </a:pPr>
            <a:r>
              <a:rPr lang="it-IT" sz="2400" dirty="0"/>
              <a:t>FORNITORI (</a:t>
            </a:r>
            <a:r>
              <a:rPr lang="it-IT" sz="2400" u="sng" dirty="0" err="1"/>
              <a:t>P_IVA</a:t>
            </a:r>
            <a:r>
              <a:rPr lang="it-IT" sz="2400" dirty="0"/>
              <a:t>, NOME)</a:t>
            </a:r>
          </a:p>
          <a:p>
            <a:pPr>
              <a:lnSpc>
                <a:spcPct val="210000"/>
              </a:lnSpc>
              <a:buFontTx/>
              <a:buNone/>
            </a:pPr>
            <a:r>
              <a:rPr lang="it-IT" sz="2400" dirty="0"/>
              <a:t>FORNISCONO (</a:t>
            </a:r>
            <a:r>
              <a:rPr lang="it-IT" sz="2400" u="sng" dirty="0" smtClean="0">
                <a:solidFill>
                  <a:srgbClr val="CC0000"/>
                </a:solidFill>
              </a:rPr>
              <a:t>P_IVA_FORN</a:t>
            </a:r>
            <a:r>
              <a:rPr lang="it-IT" sz="2400" u="sng" baseline="30000" dirty="0" smtClean="0">
                <a:solidFill>
                  <a:srgbClr val="CC0000"/>
                </a:solidFill>
              </a:rPr>
              <a:t>(</a:t>
            </a:r>
            <a:r>
              <a:rPr lang="it-IT" sz="2400" u="sng" baseline="30000" dirty="0" err="1" smtClean="0">
                <a:solidFill>
                  <a:srgbClr val="CC0000"/>
                </a:solidFill>
              </a:rPr>
              <a:t>fk</a:t>
            </a:r>
            <a:r>
              <a:rPr lang="it-IT" sz="2400" u="sng" baseline="30000" dirty="0" smtClean="0">
                <a:solidFill>
                  <a:srgbClr val="CC0000"/>
                </a:solidFill>
              </a:rPr>
              <a:t>)</a:t>
            </a:r>
            <a:r>
              <a:rPr lang="it-IT" sz="2400" u="sng" dirty="0" smtClean="0"/>
              <a:t>, </a:t>
            </a:r>
            <a:r>
              <a:rPr lang="it-IT" sz="2400" u="sng" dirty="0" err="1" smtClean="0">
                <a:solidFill>
                  <a:srgbClr val="CC0000"/>
                </a:solidFill>
              </a:rPr>
              <a:t>ID_ART</a:t>
            </a:r>
            <a:r>
              <a:rPr lang="it-IT" sz="2400" u="sng" baseline="30000" dirty="0" smtClean="0">
                <a:solidFill>
                  <a:srgbClr val="CC0000"/>
                </a:solidFill>
              </a:rPr>
              <a:t>(</a:t>
            </a:r>
            <a:r>
              <a:rPr lang="it-IT" sz="2400" u="sng" baseline="30000" dirty="0" err="1" smtClean="0">
                <a:solidFill>
                  <a:srgbClr val="CC0000"/>
                </a:solidFill>
              </a:rPr>
              <a:t>fk</a:t>
            </a:r>
            <a:r>
              <a:rPr lang="it-IT" sz="2400" u="sng" baseline="30000" dirty="0" smtClean="0">
                <a:solidFill>
                  <a:srgbClr val="CC0000"/>
                </a:solidFill>
              </a:rPr>
              <a:t>)</a:t>
            </a:r>
            <a:r>
              <a:rPr lang="it-IT" sz="2400" dirty="0" smtClean="0"/>
              <a:t>, </a:t>
            </a:r>
            <a:r>
              <a:rPr lang="it-IT" sz="2400" dirty="0"/>
              <a:t>PREZZO)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Struttura predefinita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hlink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prstShdw prst="shdw18" dist="17961" dir="13500000">
            <a:schemeClr val="hlink">
              <a:gamma/>
              <a:shade val="60000"/>
              <a:invGamma/>
            </a:schemeClr>
          </a:prstShdw>
        </a:effec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5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hlink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prstShdw prst="shdw18" dist="17961" dir="13500000">
            <a:schemeClr val="hlink">
              <a:gamma/>
              <a:shade val="60000"/>
              <a:invGamma/>
            </a:schemeClr>
          </a:prstShdw>
        </a:effec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5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5480</TotalTime>
  <Words>291</Words>
  <Application>Microsoft Office PowerPoint</Application>
  <PresentationFormat>On-screen Show (4:3)</PresentationFormat>
  <Paragraphs>63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Times New Roman</vt:lpstr>
      <vt:lpstr>Arial</vt:lpstr>
      <vt:lpstr>Wingdings</vt:lpstr>
      <vt:lpstr>Struttura predefinita</vt:lpstr>
      <vt:lpstr>Mini-Aziendina: Requisiti</vt:lpstr>
      <vt:lpstr>Mini-Aziendina: Schema Concettuale (Entità-Relazione)</vt:lpstr>
      <vt:lpstr>Slide 3</vt:lpstr>
      <vt:lpstr>Slide 4</vt:lpstr>
      <vt:lpstr>Mini-Aziendina: Progetto Logico</vt:lpstr>
      <vt:lpstr>Mini-Aziendina: Schema Logico (relazionale)</vt:lpstr>
    </vt:vector>
  </TitlesOfParts>
  <Company>Univ. Roma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 di Dati</dc:title>
  <dc:creator>Umberto Nanni</dc:creator>
  <cp:lastModifiedBy>Umberto Nanni</cp:lastModifiedBy>
  <cp:revision>105</cp:revision>
  <dcterms:created xsi:type="dcterms:W3CDTF">2000-04-24T09:53:10Z</dcterms:created>
  <dcterms:modified xsi:type="dcterms:W3CDTF">2016-12-23T14:42:35Z</dcterms:modified>
</cp:coreProperties>
</file>