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83" r:id="rId3"/>
    <p:sldId id="286" r:id="rId4"/>
    <p:sldId id="285" r:id="rId5"/>
    <p:sldId id="284" r:id="rId6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6778"/>
    <a:srgbClr val="AAC9B6"/>
    <a:srgbClr val="822433"/>
    <a:srgbClr val="830022"/>
    <a:srgbClr val="790022"/>
    <a:srgbClr val="783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50" autoAdjust="0"/>
    <p:restoredTop sz="78307" autoAdjust="0"/>
  </p:normalViewPr>
  <p:slideViewPr>
    <p:cSldViewPr>
      <p:cViewPr varScale="1">
        <p:scale>
          <a:sx n="54" d="100"/>
          <a:sy n="54" d="100"/>
        </p:scale>
        <p:origin x="1961" y="36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0" d="100"/>
          <a:sy n="110" d="100"/>
        </p:scale>
        <p:origin x="-1688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140DB3E-7D11-4D53-B3F1-C1B17C173A53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36CB764-BCDD-4059-B177-1DB8CE487ECE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EA3B72-4BFE-4BA3-85E8-05186F96ECE5}" type="slidenum">
              <a:rPr lang="it-IT"/>
              <a:pPr/>
              <a:t>1</a:t>
            </a:fld>
            <a:endParaRPr lang="it-IT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B3426CA3-4A9E-4E8C-9B79-20D9A82603D4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37B440AC-8BAA-4C68-B3D5-60B3D20C9FA1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6563" y="409575"/>
            <a:ext cx="1889125" cy="54578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16013" y="409575"/>
            <a:ext cx="5518150" cy="54578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94B8B999-A37F-4525-8897-20D9505666E5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409575"/>
            <a:ext cx="7559675" cy="5048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16013" y="1752600"/>
            <a:ext cx="3703637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72050" y="1752600"/>
            <a:ext cx="3703638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343400" y="6146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219200" y="6146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146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AFCD3426-680C-4EE0-8994-0144322EEDB6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409575"/>
            <a:ext cx="7559675" cy="5048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1116013" y="1752600"/>
            <a:ext cx="7559675" cy="411480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343400" y="6146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219200" y="6146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146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4DDFE999-04F8-419C-B7D9-8E6CEEA4C3D5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olo e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409575"/>
            <a:ext cx="7559675" cy="5048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grafico 2"/>
          <p:cNvSpPr>
            <a:spLocks noGrp="1"/>
          </p:cNvSpPr>
          <p:nvPr>
            <p:ph type="chart" idx="1"/>
          </p:nvPr>
        </p:nvSpPr>
        <p:spPr>
          <a:xfrm>
            <a:off x="1116013" y="1752600"/>
            <a:ext cx="7559675" cy="411480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343400" y="6146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219200" y="6146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146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E4FB0C3E-9AAD-4546-9BC6-5212E52499D2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B3917C43-654B-4112-8F1F-8D7A677DE31C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89533975-BF1D-4315-88BF-4E85345A848C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16013" y="1752600"/>
            <a:ext cx="37036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72050" y="1752600"/>
            <a:ext cx="37036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7D3DE146-739F-4A55-91C7-D0D7A4AF00DC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CF05B175-0AA9-4F02-B72E-AE3B67A6487A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D86E4949-6853-48B7-BADF-6EF9F11316C4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88E02A2E-031A-461B-BDAE-1566BAD2E403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44EF727D-D126-49DE-8392-E3319510F8F0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Pagina </a:t>
            </a:r>
            <a:fld id="{11F07FA1-2E34-4DA4-9D66-C698B6153AEE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0" y="6096000"/>
            <a:ext cx="9144000" cy="762000"/>
            <a:chOff x="0" y="3840"/>
            <a:chExt cx="5760" cy="480"/>
          </a:xfrm>
        </p:grpSpPr>
        <p:sp>
          <p:nvSpPr>
            <p:cNvPr id="1037" name="Rectangle 13"/>
            <p:cNvSpPr>
              <a:spLocks noChangeArrowheads="1"/>
            </p:cNvSpPr>
            <p:nvPr userDrawn="1"/>
          </p:nvSpPr>
          <p:spPr bwMode="auto">
            <a:xfrm>
              <a:off x="0" y="3984"/>
              <a:ext cx="5760" cy="336"/>
            </a:xfrm>
            <a:prstGeom prst="rect">
              <a:avLst/>
            </a:prstGeom>
            <a:solidFill>
              <a:srgbClr val="8224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768" y="3840"/>
              <a:ext cx="4992" cy="480"/>
            </a:xfrm>
            <a:prstGeom prst="rect">
              <a:avLst/>
            </a:prstGeom>
            <a:solidFill>
              <a:srgbClr val="8224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409575"/>
            <a:ext cx="75596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6013" y="1752600"/>
            <a:ext cx="75596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43400" y="6146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r>
              <a:rPr lang="it-IT"/>
              <a:t>26/03/2019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146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r>
              <a:rPr lang="it-IT"/>
              <a:t>Seminars in AI: AI &amp; Games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46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r>
              <a:rPr lang="it-IT"/>
              <a:t>Pagina </a:t>
            </a:r>
            <a:fld id="{51AF0EC6-02CD-4F87-AAE7-265B630BB2C6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822433"/>
        </a:buClr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+mn-ea"/>
        </a:defRPr>
      </a:lvl3pPr>
      <a:lvl4pPr marL="15621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000000"/>
          </a:solidFill>
          <a:latin typeface="+mn-lt"/>
          <a:ea typeface="+mn-ea"/>
        </a:defRPr>
      </a:lvl4pPr>
      <a:lvl5pPr marL="198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eepmind.com/blog/alphazero-shedding-new-light-grand-games-chess-shogi-and-go/" TargetMode="External"/><Relationship Id="rId2" Type="http://schemas.openxmlformats.org/officeDocument/2006/relationships/hyperlink" Target="https://deepmind.com/research/alphago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epmind.com/blog/trfl/" TargetMode="External"/><Relationship Id="rId4" Type="http://schemas.openxmlformats.org/officeDocument/2006/relationships/hyperlink" Target="https://lczero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ure.com/articles/nature24270.epdf?author_access_token=VJXbVjaSHxFoctQQ4p2k4tRgN0jAjWel9jnR3ZoTv0PVW4gB86EEpGqTRDtpIz-2rmo8-KG06gqVobU5NSCFeHILHcVFUeMsbvwS-lxjqQGg98faovwjxeTUgZAUMnRQ" TargetMode="External"/><Relationship Id="rId2" Type="http://schemas.openxmlformats.org/officeDocument/2006/relationships/hyperlink" Target="https://storage.googleapis.com/deepmind-media/alphago/AlphaGoNaturePaper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cience.sciencemag.org/content/362/6419/114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ktiml.mff.cuni.cz/~bartak/ui_seminar/talks/2017ZS/KarelHa_AlphaZero.pdf" TargetMode="External"/><Relationship Id="rId2" Type="http://schemas.openxmlformats.org/officeDocument/2006/relationships/hyperlink" Target="http://cs231n.stanford.edu/slides/2017/cs231n_2017_lecture14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tic.uchicago.edu/~dmcallester/DeepClass/alphago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-1588" y="0"/>
            <a:ext cx="9144000" cy="3429000"/>
          </a:xfrm>
          <a:prstGeom prst="rect">
            <a:avLst/>
          </a:prstGeom>
          <a:solidFill>
            <a:srgbClr val="00677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5038" y="1531936"/>
            <a:ext cx="6183386" cy="960959"/>
          </a:xfrm>
        </p:spPr>
        <p:txBody>
          <a:bodyPr/>
          <a:lstStyle/>
          <a:p>
            <a:pPr algn="l"/>
            <a:r>
              <a:rPr lang="it-IT" sz="1800" dirty="0">
                <a:solidFill>
                  <a:schemeClr val="bg1"/>
                </a:solidFill>
              </a:rPr>
              <a:t>Marco Schaerf marco.schaerf@uniroma1.it</a:t>
            </a:r>
          </a:p>
          <a:p>
            <a:pPr algn="l"/>
            <a:r>
              <a:rPr lang="it-IT" sz="1800" dirty="0">
                <a:solidFill>
                  <a:schemeClr val="bg1"/>
                </a:solidFill>
              </a:rPr>
              <a:t>Department of Computer, Automation and Management Engineering Antonio Ruberti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47900" y="409575"/>
            <a:ext cx="6096000" cy="581025"/>
          </a:xfrm>
        </p:spPr>
        <p:txBody>
          <a:bodyPr/>
          <a:lstStyle/>
          <a:p>
            <a:r>
              <a:rPr lang="en-US" dirty="0"/>
              <a:t>AI &amp; Games: The cases of Go, Chess and Shogi</a:t>
            </a:r>
            <a:endParaRPr lang="it-IT" dirty="0">
              <a:solidFill>
                <a:schemeClr val="bg1"/>
              </a:solidFill>
            </a:endParaRPr>
          </a:p>
        </p:txBody>
      </p:sp>
      <p:grpSp>
        <p:nvGrpSpPr>
          <p:cNvPr id="34833" name="Group 17"/>
          <p:cNvGrpSpPr>
            <a:grpSpLocks/>
          </p:cNvGrpSpPr>
          <p:nvPr/>
        </p:nvGrpSpPr>
        <p:grpSpPr bwMode="auto">
          <a:xfrm>
            <a:off x="0" y="2759075"/>
            <a:ext cx="9145588" cy="4098925"/>
            <a:chOff x="0" y="1738"/>
            <a:chExt cx="5761" cy="2582"/>
          </a:xfrm>
        </p:grpSpPr>
        <p:pic>
          <p:nvPicPr>
            <p:cNvPr id="34831" name="Picture 15" descr="Fondin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2158"/>
              <a:ext cx="5760" cy="2162"/>
            </a:xfrm>
            <a:prstGeom prst="rect">
              <a:avLst/>
            </a:prstGeom>
            <a:noFill/>
          </p:spPr>
        </p:pic>
        <p:pic>
          <p:nvPicPr>
            <p:cNvPr id="34829" name="Picture 13" descr="logo +marchi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2160"/>
              <a:ext cx="5761" cy="722"/>
            </a:xfrm>
            <a:prstGeom prst="rect">
              <a:avLst/>
            </a:prstGeom>
            <a:noFill/>
          </p:spPr>
        </p:pic>
        <p:pic>
          <p:nvPicPr>
            <p:cNvPr id="34832" name="Picture 16" descr="fascia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16" y="1738"/>
              <a:ext cx="4444" cy="42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AI &amp; Games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cover the </a:t>
            </a:r>
            <a:r>
              <a:rPr lang="it-IT" dirty="0" err="1"/>
              <a:t>recent</a:t>
            </a:r>
            <a:r>
              <a:rPr lang="it-IT" dirty="0"/>
              <a:t> </a:t>
            </a:r>
            <a:r>
              <a:rPr lang="it-IT" dirty="0" err="1"/>
              <a:t>developments</a:t>
            </a:r>
            <a:r>
              <a:rPr lang="it-IT" dirty="0"/>
              <a:t> in </a:t>
            </a:r>
            <a:r>
              <a:rPr lang="it-IT" dirty="0" err="1"/>
              <a:t>using</a:t>
            </a:r>
            <a:r>
              <a:rPr lang="it-IT" dirty="0"/>
              <a:t> deep-learning to </a:t>
            </a:r>
            <a:r>
              <a:rPr lang="it-IT" dirty="0" err="1"/>
              <a:t>develop</a:t>
            </a:r>
            <a:r>
              <a:rPr lang="it-IT" dirty="0"/>
              <a:t> </a:t>
            </a:r>
            <a:r>
              <a:rPr lang="it-IT" dirty="0" err="1"/>
              <a:t>extraordinary</a:t>
            </a:r>
            <a:r>
              <a:rPr lang="it-IT" dirty="0"/>
              <a:t> game-playing </a:t>
            </a:r>
            <a:r>
              <a:rPr lang="it-IT" dirty="0" err="1"/>
              <a:t>programs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dirty="0" err="1"/>
              <a:t>Based</a:t>
            </a:r>
            <a:r>
              <a:rPr lang="it-IT" dirty="0"/>
              <a:t> on </a:t>
            </a:r>
            <a:r>
              <a:rPr lang="it-IT" dirty="0" err="1"/>
              <a:t>several</a:t>
            </a:r>
            <a:r>
              <a:rPr lang="it-IT" dirty="0"/>
              <a:t> </a:t>
            </a:r>
            <a:r>
              <a:rPr lang="it-IT" dirty="0" err="1"/>
              <a:t>presentations</a:t>
            </a:r>
            <a:r>
              <a:rPr lang="it-IT" dirty="0"/>
              <a:t> and papers </a:t>
            </a:r>
            <a:r>
              <a:rPr lang="it-IT" dirty="0" err="1"/>
              <a:t>freely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on the web</a:t>
            </a:r>
            <a:endParaRPr lang="en-US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B389DE-64D9-4E5F-90FB-DDC913A67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26/03/2019</a:t>
            </a:r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B37384BC-642E-41D0-9B52-6C69FB272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Seminars in AI: AI &amp; Games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5D47E2B3-651C-4801-B282-D021E657B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/>
              <a:t>Pagina </a:t>
            </a:r>
            <a:fld id="{B3917C43-654B-4112-8F1F-8D7A677DE31C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613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DC8C6-E6A4-4D68-9BE7-0A008A739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Websites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D2C23-5178-4C9D-8335-2897438C8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Google </a:t>
            </a:r>
            <a:r>
              <a:rPr lang="it-IT" dirty="0" err="1"/>
              <a:t>DeepMind</a:t>
            </a:r>
            <a:r>
              <a:rPr lang="it-IT" dirty="0"/>
              <a:t> site on </a:t>
            </a:r>
            <a:r>
              <a:rPr lang="it-IT" dirty="0" err="1"/>
              <a:t>AlphaGo</a:t>
            </a:r>
            <a:r>
              <a:rPr lang="it-IT" dirty="0"/>
              <a:t>: </a:t>
            </a:r>
            <a:r>
              <a:rPr lang="it-IT" dirty="0">
                <a:hlinkClick r:id="rId2"/>
              </a:rPr>
              <a:t>https://deepmind.com/research/alphago/</a:t>
            </a:r>
            <a:endParaRPr lang="it-IT" dirty="0"/>
          </a:p>
          <a:p>
            <a:r>
              <a:rPr lang="it-IT" dirty="0"/>
              <a:t>And </a:t>
            </a:r>
            <a:r>
              <a:rPr lang="it-IT" dirty="0" err="1"/>
              <a:t>AlphaZero</a:t>
            </a:r>
            <a:r>
              <a:rPr lang="it-IT" dirty="0"/>
              <a:t>: </a:t>
            </a:r>
            <a:r>
              <a:rPr lang="it-IT" dirty="0">
                <a:hlinkClick r:id="rId3"/>
              </a:rPr>
              <a:t>https://deepmind.com/blog/alphazero-shedding-new-light-grand-games-chess-shogi-and-go/</a:t>
            </a:r>
            <a:r>
              <a:rPr lang="it-IT" dirty="0"/>
              <a:t> </a:t>
            </a:r>
          </a:p>
          <a:p>
            <a:r>
              <a:rPr lang="it-IT" dirty="0"/>
              <a:t>Leela0, an open-source </a:t>
            </a:r>
            <a:r>
              <a:rPr lang="it-IT" dirty="0" err="1"/>
              <a:t>implementation</a:t>
            </a:r>
            <a:r>
              <a:rPr lang="it-IT" dirty="0"/>
              <a:t> of </a:t>
            </a:r>
            <a:r>
              <a:rPr lang="it-IT" dirty="0" err="1"/>
              <a:t>AlphaZero</a:t>
            </a:r>
            <a:r>
              <a:rPr lang="it-IT" dirty="0"/>
              <a:t> </a:t>
            </a:r>
            <a:r>
              <a:rPr lang="it-IT" dirty="0" err="1"/>
              <a:t>Chess</a:t>
            </a:r>
            <a:r>
              <a:rPr lang="it-IT" dirty="0"/>
              <a:t>: </a:t>
            </a:r>
            <a:r>
              <a:rPr lang="it-IT" dirty="0">
                <a:hlinkClick r:id="rId4"/>
              </a:rPr>
              <a:t>https://lczero.org/</a:t>
            </a:r>
            <a:r>
              <a:rPr lang="it-IT" dirty="0"/>
              <a:t> </a:t>
            </a:r>
          </a:p>
          <a:p>
            <a:r>
              <a:rPr lang="en-US" dirty="0"/>
              <a:t>TRFL: an open-source library of reinforcement learning building blocks </a:t>
            </a:r>
            <a:r>
              <a:rPr lang="en-US" dirty="0">
                <a:hlinkClick r:id="rId5"/>
              </a:rPr>
              <a:t>https://deepmind.com/blog/trfl/</a:t>
            </a:r>
            <a:r>
              <a:rPr lang="en-US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2A407-EB39-46A2-9A28-EAB029C1E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26/03/2019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A164D-773A-4531-945D-BD8C7BD74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Seminars in AI: AI &amp; Games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E4B1D-30E1-48FF-9D01-3FADF8014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/>
              <a:t>Pagina </a:t>
            </a:r>
            <a:fld id="{B3917C43-654B-4112-8F1F-8D7A677DE31C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23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3848B-170E-4A28-9177-739312FC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Papers of </a:t>
            </a:r>
            <a:r>
              <a:rPr lang="it-IT" dirty="0" err="1"/>
              <a:t>interest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DA933-5562-406B-820C-136026F9F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914400"/>
            <a:ext cx="8424936" cy="4953000"/>
          </a:xfrm>
        </p:spPr>
        <p:txBody>
          <a:bodyPr/>
          <a:lstStyle/>
          <a:p>
            <a:r>
              <a:rPr lang="en-US" sz="2000" dirty="0"/>
              <a:t>Silver, D., Huang, A., Maddison, C. J., </a:t>
            </a:r>
            <a:r>
              <a:rPr lang="en-US" sz="2000" dirty="0" err="1"/>
              <a:t>Guez</a:t>
            </a:r>
            <a:r>
              <a:rPr lang="en-US" sz="2000" dirty="0"/>
              <a:t>, A., </a:t>
            </a:r>
            <a:r>
              <a:rPr lang="en-US" sz="2000" dirty="0" err="1"/>
              <a:t>Sifre</a:t>
            </a:r>
            <a:r>
              <a:rPr lang="en-US" sz="2000" dirty="0"/>
              <a:t>, L., Van Den </a:t>
            </a:r>
            <a:r>
              <a:rPr lang="en-US" sz="2000" dirty="0" err="1"/>
              <a:t>Driessche</a:t>
            </a:r>
            <a:r>
              <a:rPr lang="en-US" sz="2000" dirty="0"/>
              <a:t>, G., ... &amp; Dieleman, S. (2016). Mastering the game of Go with deep neural networks and tree search. </a:t>
            </a:r>
            <a:r>
              <a:rPr lang="en-US" sz="2000" i="1" dirty="0"/>
              <a:t>nature</a:t>
            </a:r>
            <a:r>
              <a:rPr lang="en-US" sz="2000" dirty="0"/>
              <a:t>, </a:t>
            </a:r>
            <a:r>
              <a:rPr lang="en-US" sz="2000" i="1" dirty="0"/>
              <a:t>529</a:t>
            </a:r>
            <a:r>
              <a:rPr lang="en-US" sz="2000" dirty="0"/>
              <a:t>(7587), 484. </a:t>
            </a:r>
            <a:r>
              <a:rPr lang="en-US" sz="1800" dirty="0">
                <a:hlinkClick r:id="rId2"/>
              </a:rPr>
              <a:t>https://storage.googleapis.com/deepmind-media/alphago/AlphaGoNaturePaper.pdf</a:t>
            </a:r>
            <a:r>
              <a:rPr lang="en-US" sz="1800" dirty="0"/>
              <a:t> </a:t>
            </a:r>
          </a:p>
          <a:p>
            <a:r>
              <a:rPr lang="en-US" sz="2000" dirty="0"/>
              <a:t>Silver, D., </a:t>
            </a:r>
            <a:r>
              <a:rPr lang="en-US" sz="2000" dirty="0" err="1"/>
              <a:t>Schrittwieser</a:t>
            </a:r>
            <a:r>
              <a:rPr lang="en-US" sz="2000" dirty="0"/>
              <a:t>, J., </a:t>
            </a:r>
            <a:r>
              <a:rPr lang="en-US" sz="2000" dirty="0" err="1"/>
              <a:t>Simonyan</a:t>
            </a:r>
            <a:r>
              <a:rPr lang="en-US" sz="2000" dirty="0"/>
              <a:t>, K., </a:t>
            </a:r>
            <a:r>
              <a:rPr lang="en-US" sz="2000" dirty="0" err="1"/>
              <a:t>Antonoglou</a:t>
            </a:r>
            <a:r>
              <a:rPr lang="en-US" sz="2000" dirty="0"/>
              <a:t>, I., Huang, A., </a:t>
            </a:r>
            <a:r>
              <a:rPr lang="en-US" sz="2000" dirty="0" err="1"/>
              <a:t>Guez</a:t>
            </a:r>
            <a:r>
              <a:rPr lang="en-US" sz="2000" dirty="0"/>
              <a:t>, A., ... &amp; Chen, Y. (2017). Mastering the game of go without human knowledge. </a:t>
            </a:r>
            <a:r>
              <a:rPr lang="en-US" sz="2000" i="1" dirty="0"/>
              <a:t>Nature</a:t>
            </a:r>
            <a:r>
              <a:rPr lang="en-US" sz="2000" dirty="0"/>
              <a:t>, </a:t>
            </a:r>
            <a:r>
              <a:rPr lang="en-US" sz="2000" i="1" dirty="0"/>
              <a:t>550</a:t>
            </a:r>
            <a:r>
              <a:rPr lang="en-US" sz="2000" dirty="0"/>
              <a:t>(7676), 354. </a:t>
            </a:r>
            <a:r>
              <a:rPr lang="en-US" sz="1600" dirty="0">
                <a:hlinkClick r:id="rId3"/>
              </a:rPr>
              <a:t>https://www.nature.com/articles/nature24270.epdf?author_access_token=VJXbVjaSHxFoctQQ4p2k4tRgN0jAjWel9jnR3ZoTv0PVW4gB86EEpGqTRDtpIz-2rmo8-KG06gqVobU5NSCFeHILHcVFUeMsbvwS-lxjqQGg98faovwjxeTUgZAUMnRQ</a:t>
            </a:r>
            <a:endParaRPr lang="en-US" sz="1600" dirty="0"/>
          </a:p>
          <a:p>
            <a:r>
              <a:rPr lang="en-US" sz="2000" dirty="0"/>
              <a:t>Silver, D., Hubert, T., </a:t>
            </a:r>
            <a:r>
              <a:rPr lang="en-US" sz="2000" dirty="0" err="1"/>
              <a:t>Schrittwieser</a:t>
            </a:r>
            <a:r>
              <a:rPr lang="en-US" sz="2000" dirty="0"/>
              <a:t>, J., </a:t>
            </a:r>
            <a:r>
              <a:rPr lang="en-US" sz="2000" dirty="0" err="1"/>
              <a:t>Antonoglou</a:t>
            </a:r>
            <a:r>
              <a:rPr lang="en-US" sz="2000" dirty="0"/>
              <a:t>, I., Lai, M., </a:t>
            </a:r>
            <a:r>
              <a:rPr lang="en-US" sz="2000" dirty="0" err="1"/>
              <a:t>Guez</a:t>
            </a:r>
            <a:r>
              <a:rPr lang="en-US" sz="2000" dirty="0"/>
              <a:t>, A., ... &amp; </a:t>
            </a:r>
            <a:r>
              <a:rPr lang="en-US" sz="2000" dirty="0" err="1"/>
              <a:t>Lillicrap</a:t>
            </a:r>
            <a:r>
              <a:rPr lang="en-US" sz="2000" dirty="0"/>
              <a:t>, T. (2018). A general reinforcement learning algorithm that masters chess, shogi, and Go through self-play. </a:t>
            </a:r>
            <a:r>
              <a:rPr lang="en-US" sz="2000" i="1" dirty="0"/>
              <a:t>Science</a:t>
            </a:r>
            <a:r>
              <a:rPr lang="en-US" sz="2000" dirty="0"/>
              <a:t>, </a:t>
            </a:r>
            <a:r>
              <a:rPr lang="en-US" sz="2000" i="1" dirty="0"/>
              <a:t>362</a:t>
            </a:r>
            <a:r>
              <a:rPr lang="en-US" sz="2000" dirty="0"/>
              <a:t>(6419), 1140-1144. </a:t>
            </a:r>
            <a:r>
              <a:rPr lang="en-US" sz="1800" dirty="0">
                <a:hlinkClick r:id="rId4"/>
              </a:rPr>
              <a:t>http://science.sciencemag.org/content/362/6419/1140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3E30E-64A1-48E6-84F7-2DF9EFE17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26/03/2019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0BE2D-F6E8-4209-AED8-8B6E532A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Seminars in AI: AI &amp; Games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D179D-87EE-481E-A028-628E49DDC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/>
              <a:t>Pagina </a:t>
            </a:r>
            <a:fld id="{B3917C43-654B-4112-8F1F-8D7A677DE31C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7904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DBF77-C4CA-420E-BFF3-B0300997A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Presentations</a:t>
            </a:r>
            <a:r>
              <a:rPr lang="it-IT" dirty="0"/>
              <a:t> of </a:t>
            </a:r>
            <a:r>
              <a:rPr lang="it-IT" dirty="0" err="1"/>
              <a:t>interest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6122-42DE-4B8B-BE9A-5D35F6B55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Lecture</a:t>
            </a:r>
            <a:r>
              <a:rPr lang="it-IT" dirty="0"/>
              <a:t> 14: </a:t>
            </a:r>
            <a:r>
              <a:rPr lang="it-IT" dirty="0" err="1"/>
              <a:t>Reinforcement</a:t>
            </a:r>
            <a:r>
              <a:rPr lang="it-IT" dirty="0"/>
              <a:t> Learning, of CS231 Stanford by </a:t>
            </a:r>
            <a:r>
              <a:rPr lang="it-IT" dirty="0" err="1"/>
              <a:t>Fei-Fei</a:t>
            </a:r>
            <a:r>
              <a:rPr lang="it-IT" dirty="0"/>
              <a:t> Li &amp; Justin Johnson &amp; Serena </a:t>
            </a:r>
            <a:r>
              <a:rPr lang="it-IT" dirty="0" err="1"/>
              <a:t>Yeung</a:t>
            </a:r>
            <a:r>
              <a:rPr lang="it-IT" dirty="0"/>
              <a:t> </a:t>
            </a:r>
            <a:r>
              <a:rPr lang="it-IT" sz="1800" dirty="0">
                <a:hlinkClick r:id="rId2"/>
              </a:rPr>
              <a:t>http://cs231n.stanford.edu/slides/2017/cs231n_2017_lecture14.pdf</a:t>
            </a:r>
            <a:endParaRPr lang="it-IT" dirty="0"/>
          </a:p>
          <a:p>
            <a:r>
              <a:rPr lang="en-US" dirty="0" err="1"/>
              <a:t>AlphaZero</a:t>
            </a:r>
            <a:r>
              <a:rPr lang="en-US" dirty="0"/>
              <a:t>: Mastering Chess and Shogi by Self-Play with a General Reinforcement Learning Algorithm, by Karel Ha </a:t>
            </a:r>
            <a:r>
              <a:rPr lang="en-US" sz="1800" dirty="0">
                <a:hlinkClick r:id="rId3"/>
              </a:rPr>
              <a:t>http://ktiml.mff.cuni.cz/~bartak/ui_seminar/talks/2017ZS/KarelHa_AlphaZero.pdf</a:t>
            </a:r>
            <a:endParaRPr lang="en-US" dirty="0"/>
          </a:p>
          <a:p>
            <a:r>
              <a:rPr lang="en-US" dirty="0" err="1"/>
              <a:t>AlphaZero</a:t>
            </a:r>
            <a:r>
              <a:rPr lang="en-US" dirty="0"/>
              <a:t>, TTIC 31230, Fundamentals of Deep Learning by David McAllister </a:t>
            </a:r>
            <a:r>
              <a:rPr lang="en-US" sz="1800" dirty="0">
                <a:hlinkClick r:id="rId4"/>
              </a:rPr>
              <a:t>https://ttic.uchicago.edu/~dmcallester/DeepClass/alphago.html</a:t>
            </a:r>
            <a:r>
              <a:rPr lang="en-US" sz="1800" dirty="0"/>
              <a:t> 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FF92C-16A4-4354-94EE-F812F120F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26/03/2019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9E080-DFF7-4156-A440-681DF1C90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err="1"/>
              <a:t>Seminars</a:t>
            </a:r>
            <a:r>
              <a:rPr lang="it-IT" dirty="0"/>
              <a:t> in AI: AI &amp; Games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AD8A6-B0EA-4E37-A847-FE8DDDCA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/>
              <a:t>Pagina </a:t>
            </a:r>
            <a:fld id="{B3917C43-654B-4112-8F1F-8D7A677DE31C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378812"/>
      </p:ext>
    </p:extLst>
  </p:cSld>
  <p:clrMapOvr>
    <a:masterClrMapping/>
  </p:clrMapOvr>
</p:sld>
</file>

<file path=ppt/theme/theme1.xml><?xml version="1.0" encoding="utf-8"?>
<a:theme xmlns:a="http://schemas.openxmlformats.org/drawingml/2006/main" name="la sapienza">
  <a:themeElements>
    <a:clrScheme name="">
      <a:dk1>
        <a:srgbClr val="822433"/>
      </a:dk1>
      <a:lt1>
        <a:srgbClr val="FFFFFF"/>
      </a:lt1>
      <a:dk2>
        <a:srgbClr val="822433"/>
      </a:dk2>
      <a:lt2>
        <a:srgbClr val="808080"/>
      </a:lt2>
      <a:accent1>
        <a:srgbClr val="BBE0E3"/>
      </a:accent1>
      <a:accent2>
        <a:srgbClr val="FFFF00"/>
      </a:accent2>
      <a:accent3>
        <a:srgbClr val="FFFFFF"/>
      </a:accent3>
      <a:accent4>
        <a:srgbClr val="6E1D2A"/>
      </a:accent4>
      <a:accent5>
        <a:srgbClr val="DAEDEF"/>
      </a:accent5>
      <a:accent6>
        <a:srgbClr val="E7E700"/>
      </a:accent6>
      <a:hlink>
        <a:srgbClr val="0000FF"/>
      </a:hlink>
      <a:folHlink>
        <a:srgbClr val="FF0000"/>
      </a:folHlink>
    </a:clrScheme>
    <a:fontScheme name="la sapienz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9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9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la sapienza 1">
        <a:dk1>
          <a:srgbClr val="000000"/>
        </a:dk1>
        <a:lt1>
          <a:srgbClr val="FFFFFF"/>
        </a:lt1>
        <a:dk2>
          <a:srgbClr val="FFFFFF"/>
        </a:dk2>
        <a:lt2>
          <a:srgbClr val="2D2015"/>
        </a:lt2>
        <a:accent1>
          <a:srgbClr val="7C7C7C"/>
        </a:accent1>
        <a:accent2>
          <a:srgbClr val="FFFF7E"/>
        </a:accent2>
        <a:accent3>
          <a:srgbClr val="FFFFFF"/>
        </a:accent3>
        <a:accent4>
          <a:srgbClr val="000000"/>
        </a:accent4>
        <a:accent5>
          <a:srgbClr val="BFBFBF"/>
        </a:accent5>
        <a:accent6>
          <a:srgbClr val="E7E772"/>
        </a:accent6>
        <a:hlink>
          <a:srgbClr val="066778"/>
        </a:hlink>
        <a:folHlink>
          <a:srgbClr val="8300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PptSapienza.potx" id="{9B21B0A0-B1A1-41B8-8E43-792E55111A3B}" vid="{DF1A1E77-D35C-42C6-BDFC-53FC4EE32379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991</TotalTime>
  <Words>329</Words>
  <Application>Microsoft Office PowerPoint</Application>
  <PresentationFormat>On-screen Show (4:3)</PresentationFormat>
  <Paragraphs>33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la sapienza</vt:lpstr>
      <vt:lpstr>AI &amp; Games: The cases of Go, Chess and Shogi</vt:lpstr>
      <vt:lpstr>AI &amp; Games</vt:lpstr>
      <vt:lpstr>Websites</vt:lpstr>
      <vt:lpstr>Papers of interest</vt:lpstr>
      <vt:lpstr>Presentations of interest</vt:lpstr>
    </vt:vector>
  </TitlesOfParts>
  <Manager/>
  <Company>- -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subject/>
  <dc:creator>- -</dc:creator>
  <cp:keywords/>
  <dc:description/>
  <cp:lastModifiedBy>Marco Schaerf</cp:lastModifiedBy>
  <cp:revision>35</cp:revision>
  <dcterms:created xsi:type="dcterms:W3CDTF">2006-11-20T16:13:10Z</dcterms:created>
  <dcterms:modified xsi:type="dcterms:W3CDTF">2019-03-26T16:47:32Z</dcterms:modified>
  <cp:category/>
</cp:coreProperties>
</file>